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6"/>
  </p:notesMasterIdLst>
  <p:sldIdLst>
    <p:sldId id="369" r:id="rId2"/>
    <p:sldId id="550" r:id="rId3"/>
    <p:sldId id="551" r:id="rId4"/>
    <p:sldId id="566" r:id="rId5"/>
    <p:sldId id="640" r:id="rId6"/>
    <p:sldId id="588" r:id="rId7"/>
    <p:sldId id="625" r:id="rId8"/>
    <p:sldId id="626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627" r:id="rId20"/>
    <p:sldId id="600" r:id="rId21"/>
    <p:sldId id="601" r:id="rId22"/>
    <p:sldId id="602" r:id="rId23"/>
    <p:sldId id="604" r:id="rId24"/>
    <p:sldId id="605" r:id="rId25"/>
    <p:sldId id="606" r:id="rId26"/>
    <p:sldId id="607" r:id="rId27"/>
    <p:sldId id="608" r:id="rId28"/>
    <p:sldId id="609" r:id="rId29"/>
    <p:sldId id="610" r:id="rId30"/>
    <p:sldId id="611" r:id="rId31"/>
    <p:sldId id="612" r:id="rId32"/>
    <p:sldId id="613" r:id="rId33"/>
    <p:sldId id="641" r:id="rId34"/>
    <p:sldId id="628" r:id="rId35"/>
    <p:sldId id="629" r:id="rId36"/>
    <p:sldId id="630" r:id="rId37"/>
    <p:sldId id="631" r:id="rId38"/>
    <p:sldId id="632" r:id="rId39"/>
    <p:sldId id="633" r:id="rId40"/>
    <p:sldId id="634" r:id="rId41"/>
    <p:sldId id="635" r:id="rId42"/>
    <p:sldId id="636" r:id="rId43"/>
    <p:sldId id="637" r:id="rId44"/>
    <p:sldId id="63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EE3"/>
    <a:srgbClr val="FFCC00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br>
              <a:rPr lang="en-US" dirty="0"/>
            </a:br>
            <a:r>
              <a:rPr lang="en-US" dirty="0"/>
              <a:t>LECTURE 7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86600" cy="1752600"/>
          </a:xfrm>
        </p:spPr>
        <p:txBody>
          <a:bodyPr/>
          <a:lstStyle/>
          <a:p>
            <a:r>
              <a:rPr lang="en-US" dirty="0"/>
              <a:t>Hierarchical Clustering, DBSCAN</a:t>
            </a:r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Situation 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721"/>
            <a:ext cx="8229600" cy="4876800"/>
          </a:xfrm>
        </p:spPr>
        <p:txBody>
          <a:bodyPr/>
          <a:lstStyle/>
          <a:p>
            <a:r>
              <a:rPr lang="en-US"/>
              <a:t>Start with clusters of individual points and a proximity matrix</a:t>
            </a:r>
          </a:p>
          <a:p>
            <a:pPr lvl="1"/>
            <a:endParaRPr lang="en-US"/>
          </a:p>
        </p:txBody>
      </p:sp>
      <p:sp>
        <p:nvSpPr>
          <p:cNvPr id="1623044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5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6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7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8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9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0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1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2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3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4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5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3056" name="Group 16"/>
          <p:cNvGrpSpPr>
            <a:grpSpLocks/>
          </p:cNvGrpSpPr>
          <p:nvPr/>
        </p:nvGrpSpPr>
        <p:grpSpPr bwMode="auto">
          <a:xfrm>
            <a:off x="5257800" y="2265436"/>
            <a:ext cx="3200400" cy="2789237"/>
            <a:chOff x="3456" y="1622"/>
            <a:chExt cx="2160" cy="2058"/>
          </a:xfrm>
        </p:grpSpPr>
        <p:sp>
          <p:nvSpPr>
            <p:cNvPr id="162305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2" name="Text Box 32"/>
            <p:cNvSpPr txBox="1">
              <a:spLocks noChangeArrowheads="1"/>
            </p:cNvSpPr>
            <p:nvPr/>
          </p:nvSpPr>
          <p:spPr bwMode="auto">
            <a:xfrm>
              <a:off x="3456" y="2593"/>
              <a:ext cx="33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p4</a:t>
              </a:r>
              <a:endParaRPr lang="en-US" dirty="0"/>
            </a:p>
          </p:txBody>
        </p:sp>
        <p:sp>
          <p:nvSpPr>
            <p:cNvPr id="162307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308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</p:txBody>
        </p:sp>
      </p:grpSp>
      <p:sp>
        <p:nvSpPr>
          <p:cNvPr id="1623081" name="Text Box 41"/>
          <p:cNvSpPr txBox="1">
            <a:spLocks noChangeArrowheads="1"/>
          </p:cNvSpPr>
          <p:nvPr/>
        </p:nvSpPr>
        <p:spPr bwMode="auto">
          <a:xfrm>
            <a:off x="5791200" y="471805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graphicFrame>
        <p:nvGraphicFramePr>
          <p:cNvPr id="1623082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949438" imgH="1399827" progId="Visio.Drawing.6">
                  <p:embed/>
                </p:oleObj>
              </mc:Choice>
              <mc:Fallback>
                <p:oleObj name="Visio" r:id="rId2" imgW="7949438" imgH="139982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94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990600"/>
          </a:xfrm>
        </p:spPr>
        <p:txBody>
          <a:bodyPr/>
          <a:lstStyle/>
          <a:p>
            <a:r>
              <a:rPr lang="en-US" dirty="0"/>
              <a:t>Intermediate Situation</a:t>
            </a: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3014"/>
            <a:ext cx="8229600" cy="4876800"/>
          </a:xfrm>
        </p:spPr>
        <p:txBody>
          <a:bodyPr/>
          <a:lstStyle/>
          <a:p>
            <a:pPr marL="342900" indent="-342900"/>
            <a:r>
              <a:rPr lang="en-US" sz="2200" dirty="0"/>
              <a:t>After some merging steps, we have some clusters 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406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6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0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2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3" name="Text Box 9"/>
          <p:cNvSpPr txBox="1">
            <a:spLocks noChangeArrowheads="1"/>
          </p:cNvSpPr>
          <p:nvPr/>
        </p:nvSpPr>
        <p:spPr bwMode="auto">
          <a:xfrm>
            <a:off x="685800" y="4061618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4074" name="Text Box 10"/>
          <p:cNvSpPr txBox="1">
            <a:spLocks noChangeArrowheads="1"/>
          </p:cNvSpPr>
          <p:nvPr/>
        </p:nvSpPr>
        <p:spPr bwMode="auto">
          <a:xfrm>
            <a:off x="3428999" y="3311556"/>
            <a:ext cx="609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C4</a:t>
            </a:r>
            <a:endParaRPr lang="en-US" dirty="0"/>
          </a:p>
        </p:txBody>
      </p:sp>
      <p:sp>
        <p:nvSpPr>
          <p:cNvPr id="162407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546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C2</a:t>
            </a:r>
            <a:endParaRPr lang="en-US" dirty="0"/>
          </a:p>
        </p:txBody>
      </p:sp>
      <p:sp>
        <p:nvSpPr>
          <p:cNvPr id="1624076" name="Text Box 12"/>
          <p:cNvSpPr txBox="1">
            <a:spLocks noChangeArrowheads="1"/>
          </p:cNvSpPr>
          <p:nvPr/>
        </p:nvSpPr>
        <p:spPr bwMode="auto">
          <a:xfrm>
            <a:off x="2743199" y="5105400"/>
            <a:ext cx="533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C5</a:t>
            </a:r>
            <a:endParaRPr lang="en-US" dirty="0"/>
          </a:p>
        </p:txBody>
      </p:sp>
      <p:sp>
        <p:nvSpPr>
          <p:cNvPr id="1624077" name="Text Box 13"/>
          <p:cNvSpPr txBox="1">
            <a:spLocks noChangeArrowheads="1"/>
          </p:cNvSpPr>
          <p:nvPr/>
        </p:nvSpPr>
        <p:spPr bwMode="auto">
          <a:xfrm>
            <a:off x="1752600" y="2942224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C3</a:t>
            </a:r>
            <a:endParaRPr lang="en-US" dirty="0"/>
          </a:p>
        </p:txBody>
      </p:sp>
      <p:grpSp>
        <p:nvGrpSpPr>
          <p:cNvPr id="1624078" name="Group 14"/>
          <p:cNvGrpSpPr>
            <a:grpSpLocks/>
          </p:cNvGrpSpPr>
          <p:nvPr/>
        </p:nvGrpSpPr>
        <p:grpSpPr bwMode="auto">
          <a:xfrm>
            <a:off x="5486400" y="1812915"/>
            <a:ext cx="2895600" cy="2212975"/>
            <a:chOff x="3456" y="1440"/>
            <a:chExt cx="1872" cy="1503"/>
          </a:xfrm>
        </p:grpSpPr>
        <p:sp>
          <p:nvSpPr>
            <p:cNvPr id="162407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8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8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88" name="Text Box 24"/>
            <p:cNvSpPr txBox="1">
              <a:spLocks noChangeArrowheads="1"/>
            </p:cNvSpPr>
            <p:nvPr/>
          </p:nvSpPr>
          <p:spPr bwMode="auto">
            <a:xfrm>
              <a:off x="3456" y="2434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C4</a:t>
              </a:r>
              <a:endParaRPr lang="en-US" dirty="0"/>
            </a:p>
          </p:txBody>
        </p:sp>
        <p:sp>
          <p:nvSpPr>
            <p:cNvPr id="162408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9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9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409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9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10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4101" name="Text Box 37"/>
          <p:cNvSpPr txBox="1">
            <a:spLocks noChangeArrowheads="1"/>
          </p:cNvSpPr>
          <p:nvPr/>
        </p:nvSpPr>
        <p:spPr bwMode="auto">
          <a:xfrm>
            <a:off x="5856654" y="4061618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graphicFrame>
        <p:nvGraphicFramePr>
          <p:cNvPr id="1624102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91349" imgH="2996548" progId="Visio.Drawing.6">
                  <p:embed/>
                </p:oleObj>
              </mc:Choice>
              <mc:Fallback>
                <p:oleObj name="Visio" r:id="rId2" imgW="7591349" imgH="29965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42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990600"/>
          </a:xfrm>
        </p:spPr>
        <p:txBody>
          <a:bodyPr/>
          <a:lstStyle/>
          <a:p>
            <a:r>
              <a:rPr lang="en-US" dirty="0"/>
              <a:t>Intermediate Situation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433"/>
            <a:ext cx="8229600" cy="4876800"/>
          </a:xfrm>
        </p:spPr>
        <p:txBody>
          <a:bodyPr/>
          <a:lstStyle/>
          <a:p>
            <a:pPr marL="342900" indent="-342900"/>
            <a:r>
              <a:rPr lang="en-US" sz="2200" dirty="0"/>
              <a:t>We want to merge the two closest clusters (</a:t>
            </a:r>
            <a:r>
              <a:rPr lang="en-US" sz="2200" dirty="0" err="1"/>
              <a:t>C2</a:t>
            </a:r>
            <a:r>
              <a:rPr lang="en-US" sz="2200" dirty="0"/>
              <a:t> and </a:t>
            </a:r>
            <a:r>
              <a:rPr lang="en-US" sz="2200" dirty="0" err="1"/>
              <a:t>C5</a:t>
            </a:r>
            <a:r>
              <a:rPr lang="en-US" sz="2200" dirty="0"/>
              <a:t>)  and update the proximity matrix. 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5092" name="Freeform 4"/>
          <p:cNvSpPr>
            <a:spLocks/>
          </p:cNvSpPr>
          <p:nvPr/>
        </p:nvSpPr>
        <p:spPr bwMode="auto">
          <a:xfrm>
            <a:off x="609600" y="4249737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3" name="Freeform 5"/>
          <p:cNvSpPr>
            <a:spLocks/>
          </p:cNvSpPr>
          <p:nvPr/>
        </p:nvSpPr>
        <p:spPr bwMode="auto">
          <a:xfrm rot="-5400000">
            <a:off x="1600200" y="3030537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4" name="Freeform 6"/>
          <p:cNvSpPr>
            <a:spLocks/>
          </p:cNvSpPr>
          <p:nvPr/>
        </p:nvSpPr>
        <p:spPr bwMode="auto">
          <a:xfrm rot="-10800000">
            <a:off x="3352800" y="3411537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5" name="Freeform 7"/>
          <p:cNvSpPr>
            <a:spLocks/>
          </p:cNvSpPr>
          <p:nvPr/>
        </p:nvSpPr>
        <p:spPr bwMode="auto">
          <a:xfrm>
            <a:off x="1295400" y="5316537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6" name="Freeform 8"/>
          <p:cNvSpPr>
            <a:spLocks/>
          </p:cNvSpPr>
          <p:nvPr/>
        </p:nvSpPr>
        <p:spPr bwMode="auto">
          <a:xfrm rot="-10800000">
            <a:off x="2590800" y="5240337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7" name="Text Box 9"/>
          <p:cNvSpPr txBox="1">
            <a:spLocks noChangeArrowheads="1"/>
          </p:cNvSpPr>
          <p:nvPr/>
        </p:nvSpPr>
        <p:spPr bwMode="auto">
          <a:xfrm>
            <a:off x="685800" y="4432299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C1</a:t>
            </a:r>
            <a:endParaRPr lang="en-US" dirty="0"/>
          </a:p>
        </p:txBody>
      </p:sp>
      <p:sp>
        <p:nvSpPr>
          <p:cNvPr id="1625098" name="Text Box 10"/>
          <p:cNvSpPr txBox="1">
            <a:spLocks noChangeArrowheads="1"/>
          </p:cNvSpPr>
          <p:nvPr/>
        </p:nvSpPr>
        <p:spPr bwMode="auto">
          <a:xfrm>
            <a:off x="3428999" y="3640137"/>
            <a:ext cx="60960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C4</a:t>
            </a:r>
            <a:endParaRPr lang="en-US" dirty="0"/>
          </a:p>
        </p:txBody>
      </p:sp>
      <p:sp>
        <p:nvSpPr>
          <p:cNvPr id="1625099" name="Text Box 11"/>
          <p:cNvSpPr txBox="1">
            <a:spLocks noChangeArrowheads="1"/>
          </p:cNvSpPr>
          <p:nvPr/>
        </p:nvSpPr>
        <p:spPr bwMode="auto">
          <a:xfrm>
            <a:off x="1524000" y="5468937"/>
            <a:ext cx="546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C2</a:t>
            </a:r>
            <a:endParaRPr lang="en-US" dirty="0"/>
          </a:p>
        </p:txBody>
      </p:sp>
      <p:sp>
        <p:nvSpPr>
          <p:cNvPr id="1625100" name="Text Box 12"/>
          <p:cNvSpPr txBox="1">
            <a:spLocks noChangeArrowheads="1"/>
          </p:cNvSpPr>
          <p:nvPr/>
        </p:nvSpPr>
        <p:spPr bwMode="auto">
          <a:xfrm>
            <a:off x="2743199" y="5468937"/>
            <a:ext cx="533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C5</a:t>
            </a:r>
            <a:endParaRPr lang="en-US" dirty="0"/>
          </a:p>
        </p:txBody>
      </p:sp>
      <p:sp>
        <p:nvSpPr>
          <p:cNvPr id="1625101" name="Text Box 13"/>
          <p:cNvSpPr txBox="1">
            <a:spLocks noChangeArrowheads="1"/>
          </p:cNvSpPr>
          <p:nvPr/>
        </p:nvSpPr>
        <p:spPr bwMode="auto">
          <a:xfrm>
            <a:off x="1752600" y="3265353"/>
            <a:ext cx="495300" cy="37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C3</a:t>
            </a:r>
            <a:endParaRPr lang="en-US" dirty="0"/>
          </a:p>
        </p:txBody>
      </p:sp>
      <p:grpSp>
        <p:nvGrpSpPr>
          <p:cNvPr id="1625102" name="Group 14"/>
          <p:cNvGrpSpPr>
            <a:grpSpLocks/>
          </p:cNvGrpSpPr>
          <p:nvPr/>
        </p:nvGrpSpPr>
        <p:grpSpPr bwMode="auto">
          <a:xfrm>
            <a:off x="5486400" y="2039937"/>
            <a:ext cx="2971800" cy="2193925"/>
            <a:chOff x="3456" y="1094"/>
            <a:chExt cx="1920" cy="1503"/>
          </a:xfrm>
        </p:grpSpPr>
        <p:sp>
          <p:nvSpPr>
            <p:cNvPr id="1625103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04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05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6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7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8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9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10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1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C5</a:t>
              </a:r>
              <a:endParaRPr lang="en-US" dirty="0"/>
            </a:p>
          </p:txBody>
        </p:sp>
        <p:sp>
          <p:nvSpPr>
            <p:cNvPr id="1625112" name="Text Box 24"/>
            <p:cNvSpPr txBox="1">
              <a:spLocks noChangeArrowheads="1"/>
            </p:cNvSpPr>
            <p:nvPr/>
          </p:nvSpPr>
          <p:spPr bwMode="auto">
            <a:xfrm>
              <a:off x="3456" y="2098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C4</a:t>
              </a:r>
              <a:endParaRPr lang="en-US" dirty="0"/>
            </a:p>
          </p:txBody>
        </p:sp>
        <p:sp>
          <p:nvSpPr>
            <p:cNvPr id="1625113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14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5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5116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5117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18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19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0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1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2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3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4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5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6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7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8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5129" name="Oval 41"/>
          <p:cNvSpPr>
            <a:spLocks noChangeArrowheads="1"/>
          </p:cNvSpPr>
          <p:nvPr/>
        </p:nvSpPr>
        <p:spPr bwMode="auto">
          <a:xfrm>
            <a:off x="990600" y="5011737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5130" name="Text Box 42"/>
          <p:cNvSpPr txBox="1">
            <a:spLocks noChangeArrowheads="1"/>
          </p:cNvSpPr>
          <p:nvPr/>
        </p:nvSpPr>
        <p:spPr bwMode="auto">
          <a:xfrm>
            <a:off x="5791200" y="4233862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5131" name="Object 4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6535063"/>
              </p:ext>
            </p:extLst>
          </p:nvPr>
        </p:nvGraphicFramePr>
        <p:xfrm>
          <a:off x="4648200" y="4859337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91349" imgH="3431733" progId="Visio.Drawing.6">
                  <p:embed/>
                </p:oleObj>
              </mc:Choice>
              <mc:Fallback>
                <p:oleObj name="Visio" r:id="rId2" imgW="7591349" imgH="343173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859337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84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After Merging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marL="342900" indent="-342900"/>
            <a:r>
              <a:rPr lang="en-US" sz="2200" dirty="0"/>
              <a:t>The question is “How do we update the proximity matrix?” 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6116" name="Freeform 4"/>
          <p:cNvSpPr>
            <a:spLocks/>
          </p:cNvSpPr>
          <p:nvPr/>
        </p:nvSpPr>
        <p:spPr bwMode="auto">
          <a:xfrm>
            <a:off x="609600" y="41910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7" name="Freeform 5"/>
          <p:cNvSpPr>
            <a:spLocks/>
          </p:cNvSpPr>
          <p:nvPr/>
        </p:nvSpPr>
        <p:spPr bwMode="auto">
          <a:xfrm rot="-5400000">
            <a:off x="1600200" y="29718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8" name="Freeform 6"/>
          <p:cNvSpPr>
            <a:spLocks/>
          </p:cNvSpPr>
          <p:nvPr/>
        </p:nvSpPr>
        <p:spPr bwMode="auto">
          <a:xfrm rot="-10800000">
            <a:off x="3314700" y="3400862"/>
            <a:ext cx="8382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9" name="Freeform 7"/>
          <p:cNvSpPr>
            <a:spLocks/>
          </p:cNvSpPr>
          <p:nvPr/>
        </p:nvSpPr>
        <p:spPr bwMode="auto">
          <a:xfrm>
            <a:off x="1295400" y="52578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20" name="Text Box 8"/>
          <p:cNvSpPr txBox="1">
            <a:spLocks noChangeArrowheads="1"/>
          </p:cNvSpPr>
          <p:nvPr/>
        </p:nvSpPr>
        <p:spPr bwMode="auto">
          <a:xfrm>
            <a:off x="685800" y="42672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21" name="Text Box 9"/>
          <p:cNvSpPr txBox="1">
            <a:spLocks noChangeArrowheads="1"/>
          </p:cNvSpPr>
          <p:nvPr/>
        </p:nvSpPr>
        <p:spPr bwMode="auto">
          <a:xfrm>
            <a:off x="3429000" y="36576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C4</a:t>
            </a:r>
            <a:endParaRPr lang="en-US" dirty="0"/>
          </a:p>
        </p:txBody>
      </p:sp>
      <p:sp>
        <p:nvSpPr>
          <p:cNvPr id="1626122" name="Text Box 10"/>
          <p:cNvSpPr txBox="1">
            <a:spLocks noChangeArrowheads="1"/>
          </p:cNvSpPr>
          <p:nvPr/>
        </p:nvSpPr>
        <p:spPr bwMode="auto">
          <a:xfrm>
            <a:off x="1905000" y="5486399"/>
            <a:ext cx="121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</a:t>
            </a:r>
            <a:r>
              <a:rPr lang="en-US"/>
              <a:t> C5</a:t>
            </a:r>
          </a:p>
        </p:txBody>
      </p:sp>
      <p:sp>
        <p:nvSpPr>
          <p:cNvPr id="1626123" name="Text Box 11"/>
          <p:cNvSpPr txBox="1">
            <a:spLocks noChangeArrowheads="1"/>
          </p:cNvSpPr>
          <p:nvPr/>
        </p:nvSpPr>
        <p:spPr bwMode="auto">
          <a:xfrm>
            <a:off x="1752600" y="3276600"/>
            <a:ext cx="647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C3</a:t>
            </a:r>
            <a:endParaRPr lang="en-US" dirty="0"/>
          </a:p>
        </p:txBody>
      </p:sp>
      <p:sp>
        <p:nvSpPr>
          <p:cNvPr id="1626124" name="Text Box 12"/>
          <p:cNvSpPr txBox="1">
            <a:spLocks noChangeArrowheads="1"/>
          </p:cNvSpPr>
          <p:nvPr/>
        </p:nvSpPr>
        <p:spPr bwMode="auto">
          <a:xfrm>
            <a:off x="5994400" y="3021231"/>
            <a:ext cx="2247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?      ?       ?      ?    	   </a:t>
            </a:r>
          </a:p>
        </p:txBody>
      </p:sp>
      <p:sp>
        <p:nvSpPr>
          <p:cNvPr id="1626125" name="Text Box 13"/>
          <p:cNvSpPr txBox="1">
            <a:spLocks noChangeArrowheads="1"/>
          </p:cNvSpPr>
          <p:nvPr/>
        </p:nvSpPr>
        <p:spPr bwMode="auto">
          <a:xfrm>
            <a:off x="6651625" y="266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6" name="Text Box 14"/>
          <p:cNvSpPr txBox="1">
            <a:spLocks noChangeArrowheads="1"/>
          </p:cNvSpPr>
          <p:nvPr/>
        </p:nvSpPr>
        <p:spPr bwMode="auto">
          <a:xfrm>
            <a:off x="6651625" y="3505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7" name="Text Box 15"/>
          <p:cNvSpPr txBox="1">
            <a:spLocks noChangeArrowheads="1"/>
          </p:cNvSpPr>
          <p:nvPr/>
        </p:nvSpPr>
        <p:spPr bwMode="auto">
          <a:xfrm>
            <a:off x="6651625" y="388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8" name="Text Box 16"/>
          <p:cNvSpPr txBox="1">
            <a:spLocks noChangeArrowheads="1"/>
          </p:cNvSpPr>
          <p:nvPr/>
        </p:nvSpPr>
        <p:spPr bwMode="auto">
          <a:xfrm>
            <a:off x="6575425" y="1727200"/>
            <a:ext cx="533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C2</a:t>
            </a:r>
            <a:r>
              <a:rPr lang="en-US" dirty="0"/>
              <a:t> </a:t>
            </a:r>
            <a:r>
              <a:rPr lang="en-US" b="0" dirty="0"/>
              <a:t>U </a:t>
            </a:r>
            <a:r>
              <a:rPr lang="en-US" dirty="0" err="1"/>
              <a:t>C5</a:t>
            </a:r>
            <a:endParaRPr lang="en-US" dirty="0"/>
          </a:p>
        </p:txBody>
      </p:sp>
      <p:sp>
        <p:nvSpPr>
          <p:cNvPr id="1626129" name="Text Box 17"/>
          <p:cNvSpPr txBox="1">
            <a:spLocks noChangeArrowheads="1"/>
          </p:cNvSpPr>
          <p:nvPr/>
        </p:nvSpPr>
        <p:spPr bwMode="auto">
          <a:xfrm>
            <a:off x="6096000" y="2286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0" name="Line 18"/>
          <p:cNvSpPr>
            <a:spLocks noChangeShapeType="1"/>
          </p:cNvSpPr>
          <p:nvPr/>
        </p:nvSpPr>
        <p:spPr bwMode="auto">
          <a:xfrm>
            <a:off x="60198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1" name="Line 19"/>
          <p:cNvSpPr>
            <a:spLocks noChangeShapeType="1"/>
          </p:cNvSpPr>
          <p:nvPr/>
        </p:nvSpPr>
        <p:spPr bwMode="auto">
          <a:xfrm>
            <a:off x="5715000" y="2590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2" name="Text Box 20"/>
          <p:cNvSpPr txBox="1">
            <a:spLocks noChangeArrowheads="1"/>
          </p:cNvSpPr>
          <p:nvPr/>
        </p:nvSpPr>
        <p:spPr bwMode="auto">
          <a:xfrm>
            <a:off x="5638800" y="266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3" name="Text Box 21"/>
          <p:cNvSpPr txBox="1">
            <a:spLocks noChangeArrowheads="1"/>
          </p:cNvSpPr>
          <p:nvPr/>
        </p:nvSpPr>
        <p:spPr bwMode="auto">
          <a:xfrm>
            <a:off x="5638800" y="3458527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C3</a:t>
            </a:r>
            <a:endParaRPr lang="en-US" dirty="0"/>
          </a:p>
        </p:txBody>
      </p:sp>
      <p:sp>
        <p:nvSpPr>
          <p:cNvPr id="1626134" name="Text Box 22"/>
          <p:cNvSpPr txBox="1">
            <a:spLocks noChangeArrowheads="1"/>
          </p:cNvSpPr>
          <p:nvPr/>
        </p:nvSpPr>
        <p:spPr bwMode="auto">
          <a:xfrm>
            <a:off x="5638800" y="388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5" name="Text Box 23"/>
          <p:cNvSpPr txBox="1">
            <a:spLocks noChangeArrowheads="1"/>
          </p:cNvSpPr>
          <p:nvPr/>
        </p:nvSpPr>
        <p:spPr bwMode="auto">
          <a:xfrm>
            <a:off x="5029200" y="3009899"/>
            <a:ext cx="121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C2</a:t>
            </a:r>
            <a:r>
              <a:rPr lang="en-US" dirty="0"/>
              <a:t> </a:t>
            </a:r>
            <a:r>
              <a:rPr lang="en-US" b="0" dirty="0"/>
              <a:t>U </a:t>
            </a:r>
            <a:r>
              <a:rPr lang="en-US" dirty="0" err="1"/>
              <a:t>C5</a:t>
            </a:r>
            <a:endParaRPr lang="en-US" dirty="0"/>
          </a:p>
        </p:txBody>
      </p:sp>
      <p:sp>
        <p:nvSpPr>
          <p:cNvPr id="1626136" name="Text Box 24"/>
          <p:cNvSpPr txBox="1">
            <a:spLocks noChangeArrowheads="1"/>
          </p:cNvSpPr>
          <p:nvPr/>
        </p:nvSpPr>
        <p:spPr bwMode="auto">
          <a:xfrm>
            <a:off x="7086600" y="2286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37" name="Text Box 25"/>
          <p:cNvSpPr txBox="1">
            <a:spLocks noChangeArrowheads="1"/>
          </p:cNvSpPr>
          <p:nvPr/>
        </p:nvSpPr>
        <p:spPr bwMode="auto">
          <a:xfrm>
            <a:off x="7620000" y="2286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8" name="Line 26"/>
          <p:cNvSpPr>
            <a:spLocks noChangeShapeType="1"/>
          </p:cNvSpPr>
          <p:nvPr/>
        </p:nvSpPr>
        <p:spPr bwMode="auto">
          <a:xfrm>
            <a:off x="5715000" y="2971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9" name="Line 27"/>
          <p:cNvSpPr>
            <a:spLocks noChangeShapeType="1"/>
          </p:cNvSpPr>
          <p:nvPr/>
        </p:nvSpPr>
        <p:spPr bwMode="auto">
          <a:xfrm>
            <a:off x="5715000" y="3810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0" name="Line 28"/>
          <p:cNvSpPr>
            <a:spLocks noChangeShapeType="1"/>
          </p:cNvSpPr>
          <p:nvPr/>
        </p:nvSpPr>
        <p:spPr bwMode="auto">
          <a:xfrm>
            <a:off x="5715000" y="3429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1" name="Line 29"/>
          <p:cNvSpPr>
            <a:spLocks noChangeShapeType="1"/>
          </p:cNvSpPr>
          <p:nvPr/>
        </p:nvSpPr>
        <p:spPr bwMode="auto">
          <a:xfrm>
            <a:off x="5715000" y="4191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2" name="Line 30"/>
          <p:cNvSpPr>
            <a:spLocks noChangeShapeType="1"/>
          </p:cNvSpPr>
          <p:nvPr/>
        </p:nvSpPr>
        <p:spPr bwMode="auto">
          <a:xfrm>
            <a:off x="65532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3" name="Line 31"/>
          <p:cNvSpPr>
            <a:spLocks noChangeShapeType="1"/>
          </p:cNvSpPr>
          <p:nvPr/>
        </p:nvSpPr>
        <p:spPr bwMode="auto">
          <a:xfrm>
            <a:off x="70104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4" name="Line 32"/>
          <p:cNvSpPr>
            <a:spLocks noChangeShapeType="1"/>
          </p:cNvSpPr>
          <p:nvPr/>
        </p:nvSpPr>
        <p:spPr bwMode="auto">
          <a:xfrm>
            <a:off x="75438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5" name="Line 33"/>
          <p:cNvSpPr>
            <a:spLocks noChangeShapeType="1"/>
          </p:cNvSpPr>
          <p:nvPr/>
        </p:nvSpPr>
        <p:spPr bwMode="auto">
          <a:xfrm>
            <a:off x="80772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6" name="Text Box 34"/>
          <p:cNvSpPr txBox="1">
            <a:spLocks noChangeArrowheads="1"/>
          </p:cNvSpPr>
          <p:nvPr/>
        </p:nvSpPr>
        <p:spPr bwMode="auto">
          <a:xfrm>
            <a:off x="5791200" y="4267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6147" name="Object 3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98314255"/>
              </p:ext>
            </p:extLst>
          </p:nvPr>
        </p:nvGraphicFramePr>
        <p:xfrm>
          <a:off x="4648200" y="47402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91349" imgH="3654718" progId="Visio.Drawing.6">
                  <p:embed/>
                </p:oleObj>
              </mc:Choice>
              <mc:Fallback>
                <p:oleObj name="Visio" r:id="rId2" imgW="7591349" imgH="365471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402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81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457199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28019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7140" name="Group 4"/>
          <p:cNvGrpSpPr>
            <a:grpSpLocks/>
          </p:cNvGrpSpPr>
          <p:nvPr/>
        </p:nvGrpSpPr>
        <p:grpSpPr bwMode="auto">
          <a:xfrm>
            <a:off x="5562600" y="1524000"/>
            <a:ext cx="3429000" cy="3508375"/>
            <a:chOff x="3456" y="1440"/>
            <a:chExt cx="2160" cy="2210"/>
          </a:xfrm>
        </p:grpSpPr>
        <p:sp>
          <p:nvSpPr>
            <p:cNvPr id="162714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5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5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5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5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6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6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6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6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716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7165" name="Line 29"/>
          <p:cNvSpPr>
            <a:spLocks noChangeShapeType="1"/>
          </p:cNvSpPr>
          <p:nvPr/>
        </p:nvSpPr>
        <p:spPr bwMode="auto">
          <a:xfrm>
            <a:off x="2286000" y="2514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66" name="Text Box 30"/>
          <p:cNvSpPr txBox="1">
            <a:spLocks noChangeArrowheads="1"/>
          </p:cNvSpPr>
          <p:nvPr/>
        </p:nvSpPr>
        <p:spPr bwMode="auto">
          <a:xfrm>
            <a:off x="2286000" y="20574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Similarity?</a:t>
            </a:r>
          </a:p>
        </p:txBody>
      </p:sp>
      <p:sp>
        <p:nvSpPr>
          <p:cNvPr id="1627167" name="Rectangle 31"/>
          <p:cNvSpPr>
            <a:spLocks noChangeArrowheads="1"/>
          </p:cNvSpPr>
          <p:nvPr/>
        </p:nvSpPr>
        <p:spPr bwMode="auto">
          <a:xfrm>
            <a:off x="457200" y="36576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  <p:sp>
        <p:nvSpPr>
          <p:cNvPr id="1627168" name="Freeform 32" descr="5%"/>
          <p:cNvSpPr>
            <a:spLocks/>
          </p:cNvSpPr>
          <p:nvPr/>
        </p:nvSpPr>
        <p:spPr bwMode="auto">
          <a:xfrm rot="-5400000">
            <a:off x="538957" y="17470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69" name="Oval 33"/>
          <p:cNvSpPr>
            <a:spLocks noChangeArrowheads="1"/>
          </p:cNvSpPr>
          <p:nvPr/>
        </p:nvSpPr>
        <p:spPr bwMode="auto">
          <a:xfrm rot="-5400000">
            <a:off x="18288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0" name="Oval 34"/>
          <p:cNvSpPr>
            <a:spLocks noChangeArrowheads="1"/>
          </p:cNvSpPr>
          <p:nvPr/>
        </p:nvSpPr>
        <p:spPr bwMode="auto">
          <a:xfrm rot="-5400000">
            <a:off x="17526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1" name="Oval 35"/>
          <p:cNvSpPr>
            <a:spLocks noChangeArrowheads="1"/>
          </p:cNvSpPr>
          <p:nvPr/>
        </p:nvSpPr>
        <p:spPr bwMode="auto">
          <a:xfrm rot="-5400000">
            <a:off x="9144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2" name="Oval 36"/>
          <p:cNvSpPr>
            <a:spLocks noChangeArrowheads="1"/>
          </p:cNvSpPr>
          <p:nvPr/>
        </p:nvSpPr>
        <p:spPr bwMode="auto">
          <a:xfrm rot="-5400000">
            <a:off x="1979613" y="2208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3" name="Freeform 37" descr="5%"/>
          <p:cNvSpPr>
            <a:spLocks/>
          </p:cNvSpPr>
          <p:nvPr/>
        </p:nvSpPr>
        <p:spPr bwMode="auto">
          <a:xfrm rot="5400000" flipV="1">
            <a:off x="3429000" y="16002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74" name="Oval 38"/>
          <p:cNvSpPr>
            <a:spLocks noChangeArrowheads="1"/>
          </p:cNvSpPr>
          <p:nvPr/>
        </p:nvSpPr>
        <p:spPr bwMode="auto">
          <a:xfrm rot="5400000" flipV="1">
            <a:off x="49530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5" name="Oval 39"/>
          <p:cNvSpPr>
            <a:spLocks noChangeArrowheads="1"/>
          </p:cNvSpPr>
          <p:nvPr/>
        </p:nvSpPr>
        <p:spPr bwMode="auto">
          <a:xfrm rot="5400000" flipV="1">
            <a:off x="3592513" y="2055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6" name="Oval 40"/>
          <p:cNvSpPr>
            <a:spLocks noChangeArrowheads="1"/>
          </p:cNvSpPr>
          <p:nvPr/>
        </p:nvSpPr>
        <p:spPr bwMode="auto">
          <a:xfrm rot="5400000" flipV="1">
            <a:off x="41148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7" name="Oval 41"/>
          <p:cNvSpPr>
            <a:spLocks noChangeArrowheads="1"/>
          </p:cNvSpPr>
          <p:nvPr/>
        </p:nvSpPr>
        <p:spPr bwMode="auto">
          <a:xfrm rot="5400000" flipV="1">
            <a:off x="4114800" y="1676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8" name="Text Box 42"/>
          <p:cNvSpPr txBox="1">
            <a:spLocks noChangeArrowheads="1"/>
          </p:cNvSpPr>
          <p:nvPr/>
        </p:nvSpPr>
        <p:spPr bwMode="auto">
          <a:xfrm>
            <a:off x="6019800" y="48006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313938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457200"/>
            <a:ext cx="8280400" cy="914400"/>
          </a:xfrm>
        </p:spPr>
        <p:txBody>
          <a:bodyPr>
            <a:norm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8019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8164" name="Group 4"/>
          <p:cNvGrpSpPr>
            <a:grpSpLocks/>
          </p:cNvGrpSpPr>
          <p:nvPr/>
        </p:nvGrpSpPr>
        <p:grpSpPr bwMode="auto">
          <a:xfrm>
            <a:off x="5486400" y="1524000"/>
            <a:ext cx="3429000" cy="3508375"/>
            <a:chOff x="3456" y="1440"/>
            <a:chExt cx="2160" cy="2210"/>
          </a:xfrm>
        </p:grpSpPr>
        <p:sp>
          <p:nvSpPr>
            <p:cNvPr id="1628165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6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7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8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9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0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1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2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3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4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5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6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7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78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79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0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1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2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83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4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85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6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7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8188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8189" name="Freeform 29" descr="5%"/>
          <p:cNvSpPr>
            <a:spLocks/>
          </p:cNvSpPr>
          <p:nvPr/>
        </p:nvSpPr>
        <p:spPr bwMode="auto">
          <a:xfrm rot="-5400000">
            <a:off x="462757" y="17470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90" name="Oval 30"/>
          <p:cNvSpPr>
            <a:spLocks noChangeArrowheads="1"/>
          </p:cNvSpPr>
          <p:nvPr/>
        </p:nvSpPr>
        <p:spPr bwMode="auto">
          <a:xfrm rot="-5400000">
            <a:off x="17526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1" name="Oval 31"/>
          <p:cNvSpPr>
            <a:spLocks noChangeArrowheads="1"/>
          </p:cNvSpPr>
          <p:nvPr/>
        </p:nvSpPr>
        <p:spPr bwMode="auto">
          <a:xfrm rot="-5400000">
            <a:off x="16764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2" name="Oval 32"/>
          <p:cNvSpPr>
            <a:spLocks noChangeArrowheads="1"/>
          </p:cNvSpPr>
          <p:nvPr/>
        </p:nvSpPr>
        <p:spPr bwMode="auto">
          <a:xfrm rot="-5400000">
            <a:off x="8382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3" name="Oval 33"/>
          <p:cNvSpPr>
            <a:spLocks noChangeArrowheads="1"/>
          </p:cNvSpPr>
          <p:nvPr/>
        </p:nvSpPr>
        <p:spPr bwMode="auto">
          <a:xfrm rot="-5400000">
            <a:off x="1903413" y="2208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4" name="Freeform 34" descr="5%"/>
          <p:cNvSpPr>
            <a:spLocks/>
          </p:cNvSpPr>
          <p:nvPr/>
        </p:nvSpPr>
        <p:spPr bwMode="auto">
          <a:xfrm rot="5400000" flipV="1">
            <a:off x="3352800" y="16002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95" name="Oval 35"/>
          <p:cNvSpPr>
            <a:spLocks noChangeArrowheads="1"/>
          </p:cNvSpPr>
          <p:nvPr/>
        </p:nvSpPr>
        <p:spPr bwMode="auto">
          <a:xfrm rot="5400000" flipV="1"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6" name="Oval 36"/>
          <p:cNvSpPr>
            <a:spLocks noChangeArrowheads="1"/>
          </p:cNvSpPr>
          <p:nvPr/>
        </p:nvSpPr>
        <p:spPr bwMode="auto">
          <a:xfrm rot="5400000" flipV="1">
            <a:off x="3516313" y="2055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7" name="Oval 37"/>
          <p:cNvSpPr>
            <a:spLocks noChangeArrowheads="1"/>
          </p:cNvSpPr>
          <p:nvPr/>
        </p:nvSpPr>
        <p:spPr bwMode="auto">
          <a:xfrm rot="5400000" flipV="1">
            <a:off x="40386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8" name="Oval 38"/>
          <p:cNvSpPr>
            <a:spLocks noChangeArrowheads="1"/>
          </p:cNvSpPr>
          <p:nvPr/>
        </p:nvSpPr>
        <p:spPr bwMode="auto">
          <a:xfrm rot="5400000" flipV="1">
            <a:off x="4038600" y="1676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9" name="Line 39"/>
          <p:cNvSpPr>
            <a:spLocks noChangeShapeType="1"/>
          </p:cNvSpPr>
          <p:nvPr/>
        </p:nvSpPr>
        <p:spPr bwMode="auto">
          <a:xfrm flipV="1">
            <a:off x="1981200" y="20574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00" name="Text Box 40"/>
          <p:cNvSpPr txBox="1">
            <a:spLocks noChangeArrowheads="1"/>
          </p:cNvSpPr>
          <p:nvPr/>
        </p:nvSpPr>
        <p:spPr bwMode="auto">
          <a:xfrm>
            <a:off x="5943600" y="48006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28201" name="Rectangle 41"/>
          <p:cNvSpPr>
            <a:spLocks noChangeArrowheads="1"/>
          </p:cNvSpPr>
          <p:nvPr/>
        </p:nvSpPr>
        <p:spPr bwMode="auto">
          <a:xfrm>
            <a:off x="381000" y="36576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86304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1333500"/>
          </a:xfrm>
        </p:spPr>
        <p:txBody>
          <a:bodyPr>
            <a:no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9543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9188" name="Group 4"/>
          <p:cNvGrpSpPr>
            <a:grpSpLocks/>
          </p:cNvGrpSpPr>
          <p:nvPr/>
        </p:nvGrpSpPr>
        <p:grpSpPr bwMode="auto">
          <a:xfrm>
            <a:off x="5486400" y="1676400"/>
            <a:ext cx="3429000" cy="3508375"/>
            <a:chOff x="3456" y="1440"/>
            <a:chExt cx="2160" cy="2210"/>
          </a:xfrm>
        </p:grpSpPr>
        <p:sp>
          <p:nvSpPr>
            <p:cNvPr id="162918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20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20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0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0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1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1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921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9213" name="Freeform 29" descr="5%"/>
          <p:cNvSpPr>
            <a:spLocks/>
          </p:cNvSpPr>
          <p:nvPr/>
        </p:nvSpPr>
        <p:spPr bwMode="auto">
          <a:xfrm rot="-5400000">
            <a:off x="462757" y="18994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14" name="Oval 30"/>
          <p:cNvSpPr>
            <a:spLocks noChangeArrowheads="1"/>
          </p:cNvSpPr>
          <p:nvPr/>
        </p:nvSpPr>
        <p:spPr bwMode="auto">
          <a:xfrm rot="-5400000">
            <a:off x="1752600" y="2819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5" name="Oval 31"/>
          <p:cNvSpPr>
            <a:spLocks noChangeArrowheads="1"/>
          </p:cNvSpPr>
          <p:nvPr/>
        </p:nvSpPr>
        <p:spPr bwMode="auto">
          <a:xfrm rot="-5400000">
            <a:off x="16764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6" name="Oval 32"/>
          <p:cNvSpPr>
            <a:spLocks noChangeArrowheads="1"/>
          </p:cNvSpPr>
          <p:nvPr/>
        </p:nvSpPr>
        <p:spPr bwMode="auto">
          <a:xfrm rot="-5400000">
            <a:off x="838200" y="2514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7" name="Oval 33"/>
          <p:cNvSpPr>
            <a:spLocks noChangeArrowheads="1"/>
          </p:cNvSpPr>
          <p:nvPr/>
        </p:nvSpPr>
        <p:spPr bwMode="auto">
          <a:xfrm rot="-5400000">
            <a:off x="1903413" y="2360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8" name="Freeform 34" descr="5%"/>
          <p:cNvSpPr>
            <a:spLocks/>
          </p:cNvSpPr>
          <p:nvPr/>
        </p:nvSpPr>
        <p:spPr bwMode="auto">
          <a:xfrm rot="5400000" flipV="1">
            <a:off x="3352800" y="17526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19" name="Oval 35"/>
          <p:cNvSpPr>
            <a:spLocks noChangeArrowheads="1"/>
          </p:cNvSpPr>
          <p:nvPr/>
        </p:nvSpPr>
        <p:spPr bwMode="auto">
          <a:xfrm rot="5400000" flipV="1">
            <a:off x="48768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0" name="Oval 36"/>
          <p:cNvSpPr>
            <a:spLocks noChangeArrowheads="1"/>
          </p:cNvSpPr>
          <p:nvPr/>
        </p:nvSpPr>
        <p:spPr bwMode="auto">
          <a:xfrm rot="5400000" flipV="1">
            <a:off x="3516313" y="2208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1" name="Oval 37"/>
          <p:cNvSpPr>
            <a:spLocks noChangeArrowheads="1"/>
          </p:cNvSpPr>
          <p:nvPr/>
        </p:nvSpPr>
        <p:spPr bwMode="auto">
          <a:xfrm rot="5400000" flipV="1">
            <a:off x="4038600" y="2819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2" name="Oval 38"/>
          <p:cNvSpPr>
            <a:spLocks noChangeArrowheads="1"/>
          </p:cNvSpPr>
          <p:nvPr/>
        </p:nvSpPr>
        <p:spPr bwMode="auto">
          <a:xfrm rot="5400000" flipV="1">
            <a:off x="4038600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3" name="Line 39"/>
          <p:cNvSpPr>
            <a:spLocks noChangeShapeType="1"/>
          </p:cNvSpPr>
          <p:nvPr/>
        </p:nvSpPr>
        <p:spPr bwMode="auto">
          <a:xfrm flipV="1">
            <a:off x="914400" y="22860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24" name="Text Box 40"/>
          <p:cNvSpPr txBox="1">
            <a:spLocks noChangeArrowheads="1"/>
          </p:cNvSpPr>
          <p:nvPr/>
        </p:nvSpPr>
        <p:spPr bwMode="auto">
          <a:xfrm>
            <a:off x="5943600" y="49530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29225" name="Rectangle 41"/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424475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399"/>
            <a:ext cx="8280400" cy="1219199"/>
          </a:xfrm>
        </p:spPr>
        <p:txBody>
          <a:bodyPr>
            <a:no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6495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30212" name="Group 4"/>
          <p:cNvGrpSpPr>
            <a:grpSpLocks/>
          </p:cNvGrpSpPr>
          <p:nvPr/>
        </p:nvGrpSpPr>
        <p:grpSpPr bwMode="auto">
          <a:xfrm>
            <a:off x="5486400" y="1371600"/>
            <a:ext cx="3429000" cy="3508375"/>
            <a:chOff x="3456" y="1440"/>
            <a:chExt cx="2160" cy="2210"/>
          </a:xfrm>
        </p:grpSpPr>
        <p:sp>
          <p:nvSpPr>
            <p:cNvPr id="163021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2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2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2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2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3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3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3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3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023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0237" name="Freeform 29" descr="5%"/>
          <p:cNvSpPr>
            <a:spLocks/>
          </p:cNvSpPr>
          <p:nvPr/>
        </p:nvSpPr>
        <p:spPr bwMode="auto">
          <a:xfrm rot="-5400000">
            <a:off x="462757" y="15946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38" name="Oval 30"/>
          <p:cNvSpPr>
            <a:spLocks noChangeArrowheads="1"/>
          </p:cNvSpPr>
          <p:nvPr/>
        </p:nvSpPr>
        <p:spPr bwMode="auto">
          <a:xfrm rot="-5400000"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39" name="Oval 31"/>
          <p:cNvSpPr>
            <a:spLocks noChangeArrowheads="1"/>
          </p:cNvSpPr>
          <p:nvPr/>
        </p:nvSpPr>
        <p:spPr bwMode="auto">
          <a:xfrm rot="-5400000">
            <a:off x="1676400" y="1752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0" name="Oval 32"/>
          <p:cNvSpPr>
            <a:spLocks noChangeArrowheads="1"/>
          </p:cNvSpPr>
          <p:nvPr/>
        </p:nvSpPr>
        <p:spPr bwMode="auto">
          <a:xfrm rot="-5400000">
            <a:off x="8382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1" name="Oval 33"/>
          <p:cNvSpPr>
            <a:spLocks noChangeArrowheads="1"/>
          </p:cNvSpPr>
          <p:nvPr/>
        </p:nvSpPr>
        <p:spPr bwMode="auto">
          <a:xfrm rot="-5400000">
            <a:off x="1903413" y="2055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2" name="Freeform 34" descr="5%"/>
          <p:cNvSpPr>
            <a:spLocks/>
          </p:cNvSpPr>
          <p:nvPr/>
        </p:nvSpPr>
        <p:spPr bwMode="auto">
          <a:xfrm rot="5400000" flipV="1">
            <a:off x="3352800" y="14478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3" name="Oval 35"/>
          <p:cNvSpPr>
            <a:spLocks noChangeArrowheads="1"/>
          </p:cNvSpPr>
          <p:nvPr/>
        </p:nvSpPr>
        <p:spPr bwMode="auto">
          <a:xfrm rot="5400000" flipV="1">
            <a:off x="48768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4" name="Oval 36"/>
          <p:cNvSpPr>
            <a:spLocks noChangeArrowheads="1"/>
          </p:cNvSpPr>
          <p:nvPr/>
        </p:nvSpPr>
        <p:spPr bwMode="auto">
          <a:xfrm rot="5400000" flipV="1">
            <a:off x="3516313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5" name="Oval 37"/>
          <p:cNvSpPr>
            <a:spLocks noChangeArrowheads="1"/>
          </p:cNvSpPr>
          <p:nvPr/>
        </p:nvSpPr>
        <p:spPr bwMode="auto">
          <a:xfrm rot="5400000" flipV="1">
            <a:off x="4038600" y="2514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6" name="Oval 38"/>
          <p:cNvSpPr>
            <a:spLocks noChangeArrowheads="1"/>
          </p:cNvSpPr>
          <p:nvPr/>
        </p:nvSpPr>
        <p:spPr bwMode="auto">
          <a:xfrm rot="5400000" flipV="1">
            <a:off x="4038600" y="1524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7" name="Line 39"/>
          <p:cNvSpPr>
            <a:spLocks noChangeShapeType="1"/>
          </p:cNvSpPr>
          <p:nvPr/>
        </p:nvSpPr>
        <p:spPr bwMode="auto">
          <a:xfrm>
            <a:off x="1828800" y="25146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8" name="Line 40"/>
          <p:cNvSpPr>
            <a:spLocks noChangeShapeType="1"/>
          </p:cNvSpPr>
          <p:nvPr/>
        </p:nvSpPr>
        <p:spPr bwMode="auto">
          <a:xfrm flipV="1">
            <a:off x="1828800" y="19812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9" name="Line 41"/>
          <p:cNvSpPr>
            <a:spLocks noChangeShapeType="1"/>
          </p:cNvSpPr>
          <p:nvPr/>
        </p:nvSpPr>
        <p:spPr bwMode="auto">
          <a:xfrm flipV="1">
            <a:off x="1828800" y="16002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0" name="Line 42"/>
          <p:cNvSpPr>
            <a:spLocks noChangeShapeType="1"/>
          </p:cNvSpPr>
          <p:nvPr/>
        </p:nvSpPr>
        <p:spPr bwMode="auto">
          <a:xfrm flipV="1">
            <a:off x="1828800" y="19812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1" name="Line 43"/>
          <p:cNvSpPr>
            <a:spLocks noChangeShapeType="1"/>
          </p:cNvSpPr>
          <p:nvPr/>
        </p:nvSpPr>
        <p:spPr bwMode="auto">
          <a:xfrm>
            <a:off x="1981200" y="21336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2" name="Line 44"/>
          <p:cNvSpPr>
            <a:spLocks noChangeShapeType="1"/>
          </p:cNvSpPr>
          <p:nvPr/>
        </p:nvSpPr>
        <p:spPr bwMode="auto">
          <a:xfrm flipV="1">
            <a:off x="1981200" y="19812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3" name="Line 45"/>
          <p:cNvSpPr>
            <a:spLocks noChangeShapeType="1"/>
          </p:cNvSpPr>
          <p:nvPr/>
        </p:nvSpPr>
        <p:spPr bwMode="auto">
          <a:xfrm flipV="1">
            <a:off x="1981200" y="16002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4" name="Line 46"/>
          <p:cNvSpPr>
            <a:spLocks noChangeShapeType="1"/>
          </p:cNvSpPr>
          <p:nvPr/>
        </p:nvSpPr>
        <p:spPr bwMode="auto">
          <a:xfrm flipV="1">
            <a:off x="1981200" y="19812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5" name="Line 47"/>
          <p:cNvSpPr>
            <a:spLocks noChangeShapeType="1"/>
          </p:cNvSpPr>
          <p:nvPr/>
        </p:nvSpPr>
        <p:spPr bwMode="auto">
          <a:xfrm>
            <a:off x="914400" y="22098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6" name="Line 48"/>
          <p:cNvSpPr>
            <a:spLocks noChangeShapeType="1"/>
          </p:cNvSpPr>
          <p:nvPr/>
        </p:nvSpPr>
        <p:spPr bwMode="auto">
          <a:xfrm flipV="1">
            <a:off x="914400" y="19812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7" name="Line 49"/>
          <p:cNvSpPr>
            <a:spLocks noChangeShapeType="1"/>
          </p:cNvSpPr>
          <p:nvPr/>
        </p:nvSpPr>
        <p:spPr bwMode="auto">
          <a:xfrm flipV="1">
            <a:off x="914400" y="16002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8" name="Line 50"/>
          <p:cNvSpPr>
            <a:spLocks noChangeShapeType="1"/>
          </p:cNvSpPr>
          <p:nvPr/>
        </p:nvSpPr>
        <p:spPr bwMode="auto">
          <a:xfrm flipV="1">
            <a:off x="914400" y="19812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9" name="Line 51"/>
          <p:cNvSpPr>
            <a:spLocks noChangeShapeType="1"/>
          </p:cNvSpPr>
          <p:nvPr/>
        </p:nvSpPr>
        <p:spPr bwMode="auto">
          <a:xfrm>
            <a:off x="1752600" y="17526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0" name="Line 52"/>
          <p:cNvSpPr>
            <a:spLocks noChangeShapeType="1"/>
          </p:cNvSpPr>
          <p:nvPr/>
        </p:nvSpPr>
        <p:spPr bwMode="auto">
          <a:xfrm>
            <a:off x="1752600" y="17526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1" name="Line 53"/>
          <p:cNvSpPr>
            <a:spLocks noChangeShapeType="1"/>
          </p:cNvSpPr>
          <p:nvPr/>
        </p:nvSpPr>
        <p:spPr bwMode="auto">
          <a:xfrm flipV="1">
            <a:off x="1752600" y="16002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2" name="Line 54"/>
          <p:cNvSpPr>
            <a:spLocks noChangeShapeType="1"/>
          </p:cNvSpPr>
          <p:nvPr/>
        </p:nvSpPr>
        <p:spPr bwMode="auto">
          <a:xfrm>
            <a:off x="1752600" y="17526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3" name="Text Box 55"/>
          <p:cNvSpPr txBox="1">
            <a:spLocks noChangeArrowheads="1"/>
          </p:cNvSpPr>
          <p:nvPr/>
        </p:nvSpPr>
        <p:spPr bwMode="auto">
          <a:xfrm>
            <a:off x="5943600" y="4648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0264" name="Rectangle 56"/>
          <p:cNvSpPr>
            <a:spLocks noChangeArrowheads="1"/>
          </p:cNvSpPr>
          <p:nvPr/>
        </p:nvSpPr>
        <p:spPr bwMode="auto">
          <a:xfrm>
            <a:off x="381000" y="35052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44486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Line 2"/>
          <p:cNvSpPr>
            <a:spLocks noChangeShapeType="1"/>
          </p:cNvSpPr>
          <p:nvPr/>
        </p:nvSpPr>
        <p:spPr bwMode="auto">
          <a:xfrm flipV="1">
            <a:off x="1371600" y="25146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35" name="Freeform 3" descr="5%"/>
          <p:cNvSpPr>
            <a:spLocks/>
          </p:cNvSpPr>
          <p:nvPr/>
        </p:nvSpPr>
        <p:spPr bwMode="auto">
          <a:xfrm rot="-5400000">
            <a:off x="462757" y="18232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80400" cy="1219200"/>
          </a:xfrm>
        </p:spPr>
        <p:txBody>
          <a:bodyPr>
            <a:no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31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8781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31238" name="Group 6"/>
          <p:cNvGrpSpPr>
            <a:grpSpLocks/>
          </p:cNvGrpSpPr>
          <p:nvPr/>
        </p:nvGrpSpPr>
        <p:grpSpPr bwMode="auto">
          <a:xfrm>
            <a:off x="5486400" y="1600200"/>
            <a:ext cx="3429000" cy="3508375"/>
            <a:chOff x="3456" y="1440"/>
            <a:chExt cx="2160" cy="2210"/>
          </a:xfrm>
        </p:grpSpPr>
        <p:sp>
          <p:nvSpPr>
            <p:cNvPr id="1631239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0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1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2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3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4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5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6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7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8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9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50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51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2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3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54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55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6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7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60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61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1262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1263" name="Oval 31"/>
          <p:cNvSpPr>
            <a:spLocks noChangeArrowheads="1"/>
          </p:cNvSpPr>
          <p:nvPr/>
        </p:nvSpPr>
        <p:spPr bwMode="auto">
          <a:xfrm rot="-5400000">
            <a:off x="1752600" y="2743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4" name="Oval 32"/>
          <p:cNvSpPr>
            <a:spLocks noChangeArrowheads="1"/>
          </p:cNvSpPr>
          <p:nvPr/>
        </p:nvSpPr>
        <p:spPr bwMode="auto">
          <a:xfrm rot="-5400000">
            <a:off x="1676400" y="1981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5" name="Oval 33"/>
          <p:cNvSpPr>
            <a:spLocks noChangeArrowheads="1"/>
          </p:cNvSpPr>
          <p:nvPr/>
        </p:nvSpPr>
        <p:spPr bwMode="auto">
          <a:xfrm rot="-5400000">
            <a:off x="838200" y="2438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6" name="Oval 34"/>
          <p:cNvSpPr>
            <a:spLocks noChangeArrowheads="1"/>
          </p:cNvSpPr>
          <p:nvPr/>
        </p:nvSpPr>
        <p:spPr bwMode="auto">
          <a:xfrm rot="-5400000">
            <a:off x="1903413" y="2284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7" name="Freeform 35" descr="5%"/>
          <p:cNvSpPr>
            <a:spLocks/>
          </p:cNvSpPr>
          <p:nvPr/>
        </p:nvSpPr>
        <p:spPr bwMode="auto">
          <a:xfrm rot="5400000" flipV="1">
            <a:off x="3352800" y="16764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68" name="Oval 36"/>
          <p:cNvSpPr>
            <a:spLocks noChangeArrowheads="1"/>
          </p:cNvSpPr>
          <p:nvPr/>
        </p:nvSpPr>
        <p:spPr bwMode="auto">
          <a:xfrm rot="5400000" flipV="1">
            <a:off x="4876800" y="2133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9" name="Oval 37"/>
          <p:cNvSpPr>
            <a:spLocks noChangeArrowheads="1"/>
          </p:cNvSpPr>
          <p:nvPr/>
        </p:nvSpPr>
        <p:spPr bwMode="auto">
          <a:xfrm rot="5400000" flipV="1">
            <a:off x="3516313" y="2132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0" name="Oval 38"/>
          <p:cNvSpPr>
            <a:spLocks noChangeArrowheads="1"/>
          </p:cNvSpPr>
          <p:nvPr/>
        </p:nvSpPr>
        <p:spPr bwMode="auto">
          <a:xfrm rot="5400000" flipV="1">
            <a:off x="4038600" y="2743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1" name="Oval 39"/>
          <p:cNvSpPr>
            <a:spLocks noChangeArrowheads="1"/>
          </p:cNvSpPr>
          <p:nvPr/>
        </p:nvSpPr>
        <p:spPr bwMode="auto">
          <a:xfrm rot="5400000" flipV="1">
            <a:off x="4038600" y="1752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2" name="Text Box 40"/>
          <p:cNvSpPr txBox="1">
            <a:spLocks noChangeArrowheads="1"/>
          </p:cNvSpPr>
          <p:nvPr/>
        </p:nvSpPr>
        <p:spPr bwMode="auto">
          <a:xfrm>
            <a:off x="5943600" y="48768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1273" name="Rectangle 41"/>
          <p:cNvSpPr>
            <a:spLocks noChangeArrowheads="1"/>
          </p:cNvSpPr>
          <p:nvPr/>
        </p:nvSpPr>
        <p:spPr bwMode="auto">
          <a:xfrm>
            <a:off x="381000" y="37338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  <p:sp>
        <p:nvSpPr>
          <p:cNvPr id="1631274" name="Text Box 42"/>
          <p:cNvSpPr txBox="1">
            <a:spLocks noChangeArrowheads="1"/>
          </p:cNvSpPr>
          <p:nvPr/>
        </p:nvSpPr>
        <p:spPr bwMode="auto">
          <a:xfrm>
            <a:off x="1219200" y="2362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631275" name="Text Box 43"/>
          <p:cNvSpPr txBox="1">
            <a:spLocks noChangeArrowheads="1"/>
          </p:cNvSpPr>
          <p:nvPr/>
        </p:nvSpPr>
        <p:spPr bwMode="auto">
          <a:xfrm>
            <a:off x="4114800" y="2362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  <p:extLst>
      <p:ext uri="{BB962C8B-B14F-4D97-AF65-F5344CB8AC3E}">
        <p14:creationId xmlns:p14="http://schemas.microsoft.com/office/powerpoint/2010/main" val="172360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 – Complete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view the processing of the hierarchical algorithm is that we create links between their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elements</a:t>
            </a:r>
            <a:r>
              <a:rPr lang="en-US" dirty="0"/>
              <a:t> in order of </a:t>
            </a:r>
            <a:r>
              <a:rPr lang="en-US" dirty="0">
                <a:solidFill>
                  <a:srgbClr val="0070C0"/>
                </a:solidFill>
              </a:rPr>
              <a:t>increasing distance</a:t>
            </a:r>
          </a:p>
          <a:p>
            <a:pPr lvl="1"/>
            <a:r>
              <a:rPr lang="en-US" dirty="0"/>
              <a:t>The MIN – Single Link, will merge two clusters when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single pair </a:t>
            </a:r>
            <a:r>
              <a:rPr lang="en-US" dirty="0"/>
              <a:t>of elements is linked</a:t>
            </a:r>
          </a:p>
          <a:p>
            <a:pPr lvl="1"/>
            <a:r>
              <a:rPr lang="en-US" dirty="0"/>
              <a:t>The MAX – Complete Linkage will merge two clusters when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 pairs </a:t>
            </a:r>
            <a:r>
              <a:rPr lang="en-US" dirty="0"/>
              <a:t>of elements have been linked.</a:t>
            </a:r>
          </a:p>
        </p:txBody>
      </p:sp>
    </p:spTree>
    <p:extLst>
      <p:ext uri="{BB962C8B-B14F-4D97-AF65-F5344CB8AC3E}">
        <p14:creationId xmlns:p14="http://schemas.microsoft.com/office/powerpoint/2010/main" val="191562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1295400"/>
          </a:xfrm>
        </p:spPr>
        <p:txBody>
          <a:bodyPr>
            <a:normAutofit/>
          </a:bodyPr>
          <a:lstStyle/>
          <a:p>
            <a:r>
              <a:rPr lang="en-US"/>
              <a:t>Hierarchical Clustering: MIN</a:t>
            </a:r>
          </a:p>
        </p:txBody>
      </p:sp>
      <p:sp>
        <p:nvSpPr>
          <p:cNvPr id="1633283" name="Text Box 3"/>
          <p:cNvSpPr txBox="1">
            <a:spLocks noChangeArrowheads="1"/>
          </p:cNvSpPr>
          <p:nvPr/>
        </p:nvSpPr>
        <p:spPr bwMode="auto">
          <a:xfrm>
            <a:off x="914400" y="6034087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33284" name="Text Box 4"/>
          <p:cNvSpPr txBox="1">
            <a:spLocks noChangeArrowheads="1"/>
          </p:cNvSpPr>
          <p:nvPr/>
        </p:nvSpPr>
        <p:spPr bwMode="auto">
          <a:xfrm>
            <a:off x="3486151" y="6034087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/>
              <a:t>Dendrogram</a:t>
            </a:r>
            <a:endParaRPr lang="en-US" sz="1800" dirty="0"/>
          </a:p>
        </p:txBody>
      </p:sp>
      <p:grpSp>
        <p:nvGrpSpPr>
          <p:cNvPr id="1633285" name="Group 5"/>
          <p:cNvGrpSpPr>
            <a:grpSpLocks/>
          </p:cNvGrpSpPr>
          <p:nvPr/>
        </p:nvGrpSpPr>
        <p:grpSpPr bwMode="auto">
          <a:xfrm>
            <a:off x="747713" y="2092325"/>
            <a:ext cx="3175000" cy="2790825"/>
            <a:chOff x="471" y="1117"/>
            <a:chExt cx="2000" cy="1758"/>
          </a:xfrm>
        </p:grpSpPr>
        <p:sp>
          <p:nvSpPr>
            <p:cNvPr id="1633286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7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8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9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0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1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2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33293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33294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33295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33296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33297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33298" name="Group 18"/>
          <p:cNvGrpSpPr>
            <a:grpSpLocks/>
          </p:cNvGrpSpPr>
          <p:nvPr/>
        </p:nvGrpSpPr>
        <p:grpSpPr bwMode="auto">
          <a:xfrm>
            <a:off x="2495550" y="3182937"/>
            <a:ext cx="1423988" cy="914400"/>
            <a:chOff x="1572" y="1804"/>
            <a:chExt cx="897" cy="576"/>
          </a:xfrm>
        </p:grpSpPr>
        <p:sp>
          <p:nvSpPr>
            <p:cNvPr id="1633299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0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3301" name="Group 21"/>
          <p:cNvGrpSpPr>
            <a:grpSpLocks/>
          </p:cNvGrpSpPr>
          <p:nvPr/>
        </p:nvGrpSpPr>
        <p:grpSpPr bwMode="auto">
          <a:xfrm>
            <a:off x="527050" y="2808287"/>
            <a:ext cx="1735138" cy="1158875"/>
            <a:chOff x="332" y="1568"/>
            <a:chExt cx="1093" cy="730"/>
          </a:xfrm>
        </p:grpSpPr>
        <p:sp>
          <p:nvSpPr>
            <p:cNvPr id="1633302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3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33304" name="Group 24"/>
          <p:cNvGrpSpPr>
            <a:grpSpLocks/>
          </p:cNvGrpSpPr>
          <p:nvPr/>
        </p:nvGrpSpPr>
        <p:grpSpPr bwMode="auto">
          <a:xfrm>
            <a:off x="444500" y="2390775"/>
            <a:ext cx="3675063" cy="2097087"/>
            <a:chOff x="280" y="1305"/>
            <a:chExt cx="2315" cy="1321"/>
          </a:xfrm>
        </p:grpSpPr>
        <p:sp>
          <p:nvSpPr>
            <p:cNvPr id="1633305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6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</p:grpSp>
      <p:grpSp>
        <p:nvGrpSpPr>
          <p:cNvPr id="1633307" name="Group 27"/>
          <p:cNvGrpSpPr>
            <a:grpSpLocks/>
          </p:cNvGrpSpPr>
          <p:nvPr/>
        </p:nvGrpSpPr>
        <p:grpSpPr bwMode="auto">
          <a:xfrm>
            <a:off x="382588" y="2270125"/>
            <a:ext cx="3795712" cy="2924175"/>
            <a:chOff x="241" y="1229"/>
            <a:chExt cx="2391" cy="1842"/>
          </a:xfrm>
        </p:grpSpPr>
        <p:sp>
          <p:nvSpPr>
            <p:cNvPr id="1633308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9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</p:grpSp>
      <p:grpSp>
        <p:nvGrpSpPr>
          <p:cNvPr id="1633310" name="Group 30"/>
          <p:cNvGrpSpPr>
            <a:grpSpLocks/>
          </p:cNvGrpSpPr>
          <p:nvPr/>
        </p:nvGrpSpPr>
        <p:grpSpPr bwMode="auto">
          <a:xfrm>
            <a:off x="307975" y="1866900"/>
            <a:ext cx="4003675" cy="3530600"/>
            <a:chOff x="194" y="975"/>
            <a:chExt cx="2522" cy="2224"/>
          </a:xfrm>
        </p:grpSpPr>
        <p:sp>
          <p:nvSpPr>
            <p:cNvPr id="1633311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33312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33313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67162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197641"/>
              </p:ext>
            </p:extLst>
          </p:nvPr>
        </p:nvGraphicFramePr>
        <p:xfrm>
          <a:off x="5410200" y="1371599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32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Strength of MIN</a:t>
            </a:r>
          </a:p>
        </p:txBody>
      </p:sp>
      <p:sp>
        <p:nvSpPr>
          <p:cNvPr id="1634307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634308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1634309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431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343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4312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Can handle 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35320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1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4572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Limitations of MIN</a:t>
            </a:r>
          </a:p>
        </p:txBody>
      </p:sp>
      <p:sp>
        <p:nvSpPr>
          <p:cNvPr id="1635331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35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5333" name="Group 5"/>
          <p:cNvGrpSpPr>
            <a:grpSpLocks/>
          </p:cNvGrpSpPr>
          <p:nvPr/>
        </p:nvGrpSpPr>
        <p:grpSpPr bwMode="auto"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1635334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533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Sensitive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35774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90538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Hierarchical Clustering: MAX</a:t>
            </a: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098550" y="5653088"/>
            <a:ext cx="335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3467326" y="5653088"/>
            <a:ext cx="179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/>
              <a:t>Dendrogram</a:t>
            </a:r>
            <a:endParaRPr lang="en-US" sz="1800" dirty="0"/>
          </a:p>
        </p:txBody>
      </p:sp>
      <p:pic>
        <p:nvPicPr>
          <p:cNvPr id="16373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89829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7382" name="Group 6"/>
          <p:cNvGrpSpPr>
            <a:grpSpLocks/>
          </p:cNvGrpSpPr>
          <p:nvPr/>
        </p:nvGrpSpPr>
        <p:grpSpPr bwMode="auto">
          <a:xfrm>
            <a:off x="792163" y="2128838"/>
            <a:ext cx="2998787" cy="2687637"/>
            <a:chOff x="383" y="1437"/>
            <a:chExt cx="1889" cy="1693"/>
          </a:xfrm>
        </p:grpSpPr>
        <p:sp>
          <p:nvSpPr>
            <p:cNvPr id="1637383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4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5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6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7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8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9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37390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37391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37392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37393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37394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37395" name="Group 19"/>
          <p:cNvGrpSpPr>
            <a:grpSpLocks/>
          </p:cNvGrpSpPr>
          <p:nvPr/>
        </p:nvGrpSpPr>
        <p:grpSpPr bwMode="auto">
          <a:xfrm>
            <a:off x="2509838" y="3513138"/>
            <a:ext cx="1401762" cy="890587"/>
            <a:chOff x="1465" y="2309"/>
            <a:chExt cx="883" cy="561"/>
          </a:xfrm>
        </p:grpSpPr>
        <p:sp>
          <p:nvSpPr>
            <p:cNvPr id="1637396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7397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7398" name="Group 22"/>
          <p:cNvGrpSpPr>
            <a:grpSpLocks/>
          </p:cNvGrpSpPr>
          <p:nvPr/>
        </p:nvGrpSpPr>
        <p:grpSpPr bwMode="auto">
          <a:xfrm>
            <a:off x="704850" y="2554288"/>
            <a:ext cx="1579563" cy="889000"/>
            <a:chOff x="328" y="1705"/>
            <a:chExt cx="995" cy="560"/>
          </a:xfrm>
        </p:grpSpPr>
        <p:sp>
          <p:nvSpPr>
            <p:cNvPr id="1637399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7400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37401" name="Group 25"/>
          <p:cNvGrpSpPr>
            <a:grpSpLocks/>
          </p:cNvGrpSpPr>
          <p:nvPr/>
        </p:nvGrpSpPr>
        <p:grpSpPr bwMode="auto">
          <a:xfrm>
            <a:off x="360363" y="1887538"/>
            <a:ext cx="3935412" cy="3487737"/>
            <a:chOff x="111" y="1285"/>
            <a:chExt cx="2479" cy="2197"/>
          </a:xfrm>
        </p:grpSpPr>
        <p:sp>
          <p:nvSpPr>
            <p:cNvPr id="1637402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37403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7404" name="Group 28"/>
          <p:cNvGrpSpPr>
            <a:grpSpLocks/>
          </p:cNvGrpSpPr>
          <p:nvPr/>
        </p:nvGrpSpPr>
        <p:grpSpPr bwMode="auto">
          <a:xfrm>
            <a:off x="1882775" y="3287713"/>
            <a:ext cx="2160588" cy="1652587"/>
            <a:chOff x="1070" y="2167"/>
            <a:chExt cx="1361" cy="1041"/>
          </a:xfrm>
        </p:grpSpPr>
        <p:sp>
          <p:nvSpPr>
            <p:cNvPr id="1637405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1637406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7407" name="Group 31"/>
          <p:cNvGrpSpPr>
            <a:grpSpLocks/>
          </p:cNvGrpSpPr>
          <p:nvPr/>
        </p:nvGrpSpPr>
        <p:grpSpPr bwMode="auto">
          <a:xfrm>
            <a:off x="615950" y="2025650"/>
            <a:ext cx="2906713" cy="1520825"/>
            <a:chOff x="272" y="1372"/>
            <a:chExt cx="1831" cy="958"/>
          </a:xfrm>
        </p:grpSpPr>
        <p:sp>
          <p:nvSpPr>
            <p:cNvPr id="1637408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1637409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75499"/>
              </p:ext>
            </p:extLst>
          </p:nvPr>
        </p:nvGraphicFramePr>
        <p:xfrm>
          <a:off x="5460999" y="1505109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73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381000"/>
            <a:ext cx="8280400" cy="1295400"/>
          </a:xfrm>
        </p:spPr>
        <p:txBody>
          <a:bodyPr>
            <a:normAutofit/>
          </a:bodyPr>
          <a:lstStyle/>
          <a:p>
            <a:r>
              <a:rPr lang="en-US" dirty="0"/>
              <a:t>Strength of MAX</a:t>
            </a:r>
          </a:p>
        </p:txBody>
      </p:sp>
      <p:sp>
        <p:nvSpPr>
          <p:cNvPr id="1638403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38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8405" name="Group 5"/>
          <p:cNvGrpSpPr>
            <a:grpSpLocks/>
          </p:cNvGrpSpPr>
          <p:nvPr/>
        </p:nvGrpSpPr>
        <p:grpSpPr bwMode="auto"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1638406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840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840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Less susceptible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119844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81000"/>
            <a:ext cx="8280400" cy="1219200"/>
          </a:xfrm>
        </p:spPr>
        <p:txBody>
          <a:bodyPr>
            <a:normAutofit/>
          </a:bodyPr>
          <a:lstStyle/>
          <a:p>
            <a:r>
              <a:rPr lang="en-US" dirty="0"/>
              <a:t>Limitations of MAX</a:t>
            </a:r>
          </a:p>
        </p:txBody>
      </p:sp>
      <p:pic>
        <p:nvPicPr>
          <p:cNvPr id="16394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428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639429" name="Group 5"/>
          <p:cNvGrpSpPr>
            <a:grpSpLocks/>
          </p:cNvGrpSpPr>
          <p:nvPr/>
        </p:nvGrpSpPr>
        <p:grpSpPr bwMode="auto"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1639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431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</p:grpSp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230953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3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990600"/>
          </a:xfrm>
        </p:spPr>
        <p:txBody>
          <a:bodyPr/>
          <a:lstStyle/>
          <a:p>
            <a:r>
              <a:rPr lang="en-US" dirty="0"/>
              <a:t>Cluster Similarity: Group Average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85875"/>
            <a:ext cx="8318500" cy="3505200"/>
          </a:xfrm>
        </p:spPr>
        <p:txBody>
          <a:bodyPr/>
          <a:lstStyle/>
          <a:p>
            <a:r>
              <a:rPr lang="en-US" sz="2200" dirty="0"/>
              <a:t>Proximity of two clusters is the average of pairwise proximity between points in the two clusters.</a:t>
            </a:r>
          </a:p>
          <a:p>
            <a:endParaRPr lang="en-US" sz="2200" dirty="0"/>
          </a:p>
          <a:p>
            <a:endParaRPr lang="en-US" sz="2200" dirty="0"/>
          </a:p>
          <a:p>
            <a:pPr lvl="4"/>
            <a:endParaRPr lang="en-US" sz="1800" dirty="0"/>
          </a:p>
          <a:p>
            <a:endParaRPr lang="en-US" sz="2200" dirty="0"/>
          </a:p>
        </p:txBody>
      </p:sp>
      <p:graphicFrame>
        <p:nvGraphicFramePr>
          <p:cNvPr id="1640452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73240" imgH="698400" progId="Equation.3">
                  <p:embed/>
                </p:oleObj>
              </mc:Choice>
              <mc:Fallback>
                <p:oleObj name="Equation" r:id="rId2" imgW="38732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41793"/>
              </p:ext>
            </p:extLst>
          </p:nvPr>
        </p:nvGraphicFramePr>
        <p:xfrm>
          <a:off x="838200" y="4114800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308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301625"/>
            <a:ext cx="8661400" cy="1295400"/>
          </a:xfrm>
        </p:spPr>
        <p:txBody>
          <a:bodyPr>
            <a:noAutofit/>
          </a:bodyPr>
          <a:lstStyle/>
          <a:p>
            <a:r>
              <a:rPr lang="en-US" dirty="0"/>
              <a:t>Hierarchical Clustering: Group Average</a:t>
            </a:r>
          </a:p>
        </p:txBody>
      </p:sp>
      <p:sp>
        <p:nvSpPr>
          <p:cNvPr id="1641475" name="Text Box 3"/>
          <p:cNvSpPr txBox="1">
            <a:spLocks noChangeArrowheads="1"/>
          </p:cNvSpPr>
          <p:nvPr/>
        </p:nvSpPr>
        <p:spPr bwMode="auto">
          <a:xfrm>
            <a:off x="914400" y="5805487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41476" name="Text Box 4"/>
          <p:cNvSpPr txBox="1">
            <a:spLocks noChangeArrowheads="1"/>
          </p:cNvSpPr>
          <p:nvPr/>
        </p:nvSpPr>
        <p:spPr bwMode="auto">
          <a:xfrm>
            <a:off x="3267076" y="5805486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/>
              <a:t>Dendrogram</a:t>
            </a:r>
            <a:endParaRPr lang="en-US" sz="1800" dirty="0"/>
          </a:p>
        </p:txBody>
      </p:sp>
      <p:pic>
        <p:nvPicPr>
          <p:cNvPr id="16414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37013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41478" name="Group 6"/>
          <p:cNvGrpSpPr>
            <a:grpSpLocks/>
          </p:cNvGrpSpPr>
          <p:nvPr/>
        </p:nvGrpSpPr>
        <p:grpSpPr bwMode="auto">
          <a:xfrm>
            <a:off x="808038" y="2230437"/>
            <a:ext cx="2901950" cy="2544763"/>
            <a:chOff x="509" y="1252"/>
            <a:chExt cx="1828" cy="1603"/>
          </a:xfrm>
        </p:grpSpPr>
        <p:sp>
          <p:nvSpPr>
            <p:cNvPr id="1641479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0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1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2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3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4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5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41486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41487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41488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41489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41490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41491" name="Group 19"/>
          <p:cNvGrpSpPr>
            <a:grpSpLocks/>
          </p:cNvGrpSpPr>
          <p:nvPr/>
        </p:nvGrpSpPr>
        <p:grpSpPr bwMode="auto">
          <a:xfrm>
            <a:off x="2405063" y="3516312"/>
            <a:ext cx="1301750" cy="889000"/>
            <a:chOff x="1515" y="2062"/>
            <a:chExt cx="820" cy="560"/>
          </a:xfrm>
        </p:grpSpPr>
        <p:sp>
          <p:nvSpPr>
            <p:cNvPr id="16414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41494" name="Group 22"/>
          <p:cNvGrpSpPr>
            <a:grpSpLocks/>
          </p:cNvGrpSpPr>
          <p:nvPr/>
        </p:nvGrpSpPr>
        <p:grpSpPr bwMode="auto">
          <a:xfrm>
            <a:off x="717550" y="2625725"/>
            <a:ext cx="1323975" cy="985837"/>
            <a:chOff x="452" y="1501"/>
            <a:chExt cx="834" cy="621"/>
          </a:xfrm>
        </p:grpSpPr>
        <p:sp>
          <p:nvSpPr>
            <p:cNvPr id="1641495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96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41497" name="Group 25"/>
          <p:cNvGrpSpPr>
            <a:grpSpLocks/>
          </p:cNvGrpSpPr>
          <p:nvPr/>
        </p:nvGrpSpPr>
        <p:grpSpPr bwMode="auto">
          <a:xfrm>
            <a:off x="403225" y="1865312"/>
            <a:ext cx="3659188" cy="3460750"/>
            <a:chOff x="254" y="1022"/>
            <a:chExt cx="2305" cy="2180"/>
          </a:xfrm>
        </p:grpSpPr>
        <p:sp>
          <p:nvSpPr>
            <p:cNvPr id="1641498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41499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00" name="Group 28"/>
          <p:cNvGrpSpPr>
            <a:grpSpLocks/>
          </p:cNvGrpSpPr>
          <p:nvPr/>
        </p:nvGrpSpPr>
        <p:grpSpPr bwMode="auto">
          <a:xfrm>
            <a:off x="1931988" y="3344862"/>
            <a:ext cx="1800225" cy="1720850"/>
            <a:chOff x="1217" y="1954"/>
            <a:chExt cx="1134" cy="1084"/>
          </a:xfrm>
        </p:grpSpPr>
        <p:sp>
          <p:nvSpPr>
            <p:cNvPr id="1641501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1641502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03" name="Group 31"/>
          <p:cNvGrpSpPr>
            <a:grpSpLocks/>
          </p:cNvGrpSpPr>
          <p:nvPr/>
        </p:nvGrpSpPr>
        <p:grpSpPr bwMode="auto">
          <a:xfrm>
            <a:off x="1893888" y="2165350"/>
            <a:ext cx="1933575" cy="3097212"/>
            <a:chOff x="1193" y="1211"/>
            <a:chExt cx="1218" cy="1951"/>
          </a:xfrm>
        </p:grpSpPr>
        <p:sp>
          <p:nvSpPr>
            <p:cNvPr id="1641504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1641505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62578"/>
              </p:ext>
            </p:extLst>
          </p:nvPr>
        </p:nvGraphicFramePr>
        <p:xfrm>
          <a:off x="5460999" y="1548765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57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10600" cy="990600"/>
          </a:xfrm>
        </p:spPr>
        <p:txBody>
          <a:bodyPr>
            <a:noAutofit/>
          </a:bodyPr>
          <a:lstStyle/>
          <a:p>
            <a:r>
              <a:rPr lang="en-US" dirty="0"/>
              <a:t>Hierarchical Clustering: Group Average</a:t>
            </a:r>
          </a:p>
        </p:txBody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3100" dirty="0"/>
              <a:t>Compromise between Single and Complete Link</a:t>
            </a:r>
          </a:p>
          <a:p>
            <a:pPr marL="533400" indent="-533400"/>
            <a:endParaRPr lang="en-US" sz="3100" dirty="0"/>
          </a:p>
          <a:p>
            <a:pPr marL="533400" indent="-533400"/>
            <a:r>
              <a:rPr lang="en-US" sz="3100" dirty="0"/>
              <a:t>Strengths</a:t>
            </a:r>
          </a:p>
          <a:p>
            <a:pPr marL="914400" lvl="1" indent="-457200"/>
            <a:r>
              <a:rPr lang="en-US" sz="2700" dirty="0"/>
              <a:t>Less susceptible to noise and outliers</a:t>
            </a:r>
          </a:p>
          <a:p>
            <a:pPr marL="533400" indent="-533400"/>
            <a:endParaRPr lang="en-US" sz="3100" dirty="0"/>
          </a:p>
          <a:p>
            <a:pPr marL="533400" indent="-533400"/>
            <a:r>
              <a:rPr lang="en-US" sz="3100" dirty="0"/>
              <a:t>Limitations</a:t>
            </a:r>
          </a:p>
          <a:p>
            <a:pPr marL="914400" lvl="1" indent="-457200"/>
            <a:r>
              <a:rPr lang="en-US" sz="2700" dirty="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654579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Similarity: Ward’s Method</a:t>
            </a:r>
          </a:p>
        </p:txBody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of two clusters is based on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increase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squared error (SSE) </a:t>
            </a:r>
            <a:r>
              <a:rPr lang="en-US" dirty="0"/>
              <a:t>when two clusters are merged</a:t>
            </a:r>
          </a:p>
          <a:p>
            <a:pPr lvl="1"/>
            <a:r>
              <a:rPr lang="en-US" dirty="0"/>
              <a:t>Similar to group average if distance between points is distance squared</a:t>
            </a:r>
          </a:p>
          <a:p>
            <a:pPr lvl="4"/>
            <a:endParaRPr lang="en-US" dirty="0"/>
          </a:p>
          <a:p>
            <a:r>
              <a:rPr lang="en-US" dirty="0"/>
              <a:t>Less susceptible to noise and outliers</a:t>
            </a:r>
          </a:p>
          <a:p>
            <a:pPr lvl="4"/>
            <a:endParaRPr lang="en-US" dirty="0"/>
          </a:p>
          <a:p>
            <a:r>
              <a:rPr lang="en-US" dirty="0"/>
              <a:t>Biased towards globular clusters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Clustering</a:t>
            </a:r>
            <a:r>
              <a:rPr lang="en-US" dirty="0"/>
              <a:t>?</a:t>
            </a:r>
          </a:p>
        </p:txBody>
      </p:sp>
      <p:sp>
        <p:nvSpPr>
          <p:cNvPr id="1534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8950" y="1524000"/>
            <a:ext cx="8318500" cy="1295400"/>
          </a:xfrm>
        </p:spPr>
        <p:txBody>
          <a:bodyPr>
            <a:normAutofit/>
          </a:bodyPr>
          <a:lstStyle/>
          <a:p>
            <a:r>
              <a:rPr lang="en-US" sz="2400" dirty="0"/>
              <a:t>In general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grouping</a:t>
            </a:r>
            <a:r>
              <a:rPr lang="en-US" sz="2400" dirty="0"/>
              <a:t> of objects such that the objects in a </a:t>
            </a:r>
            <a:r>
              <a:rPr lang="en-US" sz="2400" dirty="0">
                <a:solidFill>
                  <a:srgbClr val="0070C0"/>
                </a:solidFill>
              </a:rPr>
              <a:t>group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cluster</a:t>
            </a:r>
            <a:r>
              <a:rPr lang="en-US" sz="2400" dirty="0"/>
              <a:t>) are similar (or related) to one another and different from (or unrelated to) the objects in other groups</a:t>
            </a:r>
          </a:p>
        </p:txBody>
      </p:sp>
      <p:grpSp>
        <p:nvGrpSpPr>
          <p:cNvPr id="1534982" name="Group 6"/>
          <p:cNvGrpSpPr>
            <a:grpSpLocks/>
          </p:cNvGrpSpPr>
          <p:nvPr/>
        </p:nvGrpSpPr>
        <p:grpSpPr bwMode="auto">
          <a:xfrm>
            <a:off x="3276600" y="3951288"/>
            <a:ext cx="3048000" cy="2678112"/>
            <a:chOff x="2160" y="2544"/>
            <a:chExt cx="1920" cy="1687"/>
          </a:xfrm>
        </p:grpSpPr>
        <p:sp>
          <p:nvSpPr>
            <p:cNvPr id="1534983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4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5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6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7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8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9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0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1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2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3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4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5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6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7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8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9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0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1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2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3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4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5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6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7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8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09" name="Group 33"/>
          <p:cNvGrpSpPr>
            <a:grpSpLocks/>
          </p:cNvGrpSpPr>
          <p:nvPr/>
        </p:nvGrpSpPr>
        <p:grpSpPr bwMode="auto">
          <a:xfrm>
            <a:off x="5257800" y="3048000"/>
            <a:ext cx="3048000" cy="2514600"/>
            <a:chOff x="3312" y="1584"/>
            <a:chExt cx="1920" cy="1584"/>
          </a:xfrm>
        </p:grpSpPr>
        <p:sp>
          <p:nvSpPr>
            <p:cNvPr id="1535010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1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535012" name="Group 36"/>
          <p:cNvGrpSpPr>
            <a:grpSpLocks/>
          </p:cNvGrpSpPr>
          <p:nvPr/>
        </p:nvGrpSpPr>
        <p:grpSpPr bwMode="auto">
          <a:xfrm>
            <a:off x="2895600" y="4038600"/>
            <a:ext cx="3276600" cy="2286000"/>
            <a:chOff x="1824" y="2208"/>
            <a:chExt cx="2064" cy="1440"/>
          </a:xfrm>
        </p:grpSpPr>
        <p:sp>
          <p:nvSpPr>
            <p:cNvPr id="1535013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4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5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16" name="Group 40"/>
          <p:cNvGrpSpPr>
            <a:grpSpLocks/>
          </p:cNvGrpSpPr>
          <p:nvPr/>
        </p:nvGrpSpPr>
        <p:grpSpPr bwMode="auto">
          <a:xfrm>
            <a:off x="1295400" y="3352800"/>
            <a:ext cx="2286000" cy="1676400"/>
            <a:chOff x="816" y="1776"/>
            <a:chExt cx="1440" cy="1056"/>
          </a:xfrm>
        </p:grpSpPr>
        <p:sp>
          <p:nvSpPr>
            <p:cNvPr id="1535017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8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163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425003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Hierarchical Clustering: Comparison</a:t>
            </a:r>
          </a:p>
        </p:txBody>
      </p:sp>
      <p:sp>
        <p:nvSpPr>
          <p:cNvPr id="1644547" name="Text Box 3"/>
          <p:cNvSpPr txBox="1">
            <a:spLocks noChangeArrowheads="1"/>
          </p:cNvSpPr>
          <p:nvPr/>
        </p:nvSpPr>
        <p:spPr bwMode="auto">
          <a:xfrm>
            <a:off x="3235325" y="5410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Group Average</a:t>
            </a:r>
          </a:p>
        </p:txBody>
      </p:sp>
      <p:sp>
        <p:nvSpPr>
          <p:cNvPr id="1644548" name="Text Box 4"/>
          <p:cNvSpPr txBox="1">
            <a:spLocks noChangeArrowheads="1"/>
          </p:cNvSpPr>
          <p:nvPr/>
        </p:nvSpPr>
        <p:spPr bwMode="auto">
          <a:xfrm>
            <a:off x="4530725" y="50292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Ward’s Method</a:t>
            </a:r>
          </a:p>
        </p:txBody>
      </p:sp>
      <p:grpSp>
        <p:nvGrpSpPr>
          <p:cNvPr id="1644549" name="Group 5"/>
          <p:cNvGrpSpPr>
            <a:grpSpLocks noChangeAspect="1"/>
          </p:cNvGrpSpPr>
          <p:nvPr/>
        </p:nvGrpSpPr>
        <p:grpSpPr bwMode="auto">
          <a:xfrm>
            <a:off x="6270625" y="4589463"/>
            <a:ext cx="1858963" cy="1693862"/>
            <a:chOff x="509" y="1253"/>
            <a:chExt cx="1776" cy="1618"/>
          </a:xfrm>
        </p:grpSpPr>
        <p:sp>
          <p:nvSpPr>
            <p:cNvPr id="1644550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1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2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3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4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5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6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600"/>
            </a:p>
          </p:txBody>
        </p:sp>
        <p:sp>
          <p:nvSpPr>
            <p:cNvPr id="1644557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600"/>
            </a:p>
          </p:txBody>
        </p:sp>
        <p:sp>
          <p:nvSpPr>
            <p:cNvPr id="1644558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600"/>
            </a:p>
          </p:txBody>
        </p:sp>
        <p:sp>
          <p:nvSpPr>
            <p:cNvPr id="1644559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600"/>
            </a:p>
          </p:txBody>
        </p:sp>
        <p:sp>
          <p:nvSpPr>
            <p:cNvPr id="1644560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600"/>
            </a:p>
          </p:txBody>
        </p:sp>
        <p:sp>
          <p:nvSpPr>
            <p:cNvPr id="1644561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562" name="Group 18"/>
          <p:cNvGrpSpPr>
            <a:grpSpLocks noChangeAspect="1"/>
          </p:cNvGrpSpPr>
          <p:nvPr/>
        </p:nvGrpSpPr>
        <p:grpSpPr bwMode="auto">
          <a:xfrm>
            <a:off x="7324725" y="5437188"/>
            <a:ext cx="857250" cy="592137"/>
            <a:chOff x="1515" y="2062"/>
            <a:chExt cx="820" cy="566"/>
          </a:xfrm>
        </p:grpSpPr>
        <p:sp>
          <p:nvSpPr>
            <p:cNvPr id="1644563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64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565" name="Group 21"/>
          <p:cNvGrpSpPr>
            <a:grpSpLocks noChangeAspect="1"/>
          </p:cNvGrpSpPr>
          <p:nvPr/>
        </p:nvGrpSpPr>
        <p:grpSpPr bwMode="auto">
          <a:xfrm>
            <a:off x="6211888" y="4849813"/>
            <a:ext cx="873125" cy="649287"/>
            <a:chOff x="452" y="1501"/>
            <a:chExt cx="834" cy="621"/>
          </a:xfrm>
        </p:grpSpPr>
        <p:sp>
          <p:nvSpPr>
            <p:cNvPr id="1644566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67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568" name="Group 24"/>
          <p:cNvGrpSpPr>
            <a:grpSpLocks noChangeAspect="1"/>
          </p:cNvGrpSpPr>
          <p:nvPr/>
        </p:nvGrpSpPr>
        <p:grpSpPr bwMode="auto">
          <a:xfrm>
            <a:off x="6003925" y="4348163"/>
            <a:ext cx="2413000" cy="2281237"/>
            <a:chOff x="254" y="1022"/>
            <a:chExt cx="2305" cy="2180"/>
          </a:xfrm>
        </p:grpSpPr>
        <p:sp>
          <p:nvSpPr>
            <p:cNvPr id="1644569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570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571" name="Group 27"/>
          <p:cNvGrpSpPr>
            <a:grpSpLocks noChangeAspect="1"/>
          </p:cNvGrpSpPr>
          <p:nvPr/>
        </p:nvGrpSpPr>
        <p:grpSpPr bwMode="auto">
          <a:xfrm>
            <a:off x="7011988" y="5322888"/>
            <a:ext cx="1187450" cy="1141412"/>
            <a:chOff x="1217" y="1954"/>
            <a:chExt cx="1134" cy="1090"/>
          </a:xfrm>
        </p:grpSpPr>
        <p:sp>
          <p:nvSpPr>
            <p:cNvPr id="1644572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573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574" name="Group 30"/>
          <p:cNvGrpSpPr>
            <a:grpSpLocks noChangeAspect="1"/>
          </p:cNvGrpSpPr>
          <p:nvPr/>
        </p:nvGrpSpPr>
        <p:grpSpPr bwMode="auto">
          <a:xfrm>
            <a:off x="6986588" y="4546600"/>
            <a:ext cx="1274762" cy="2041525"/>
            <a:chOff x="1193" y="1212"/>
            <a:chExt cx="1218" cy="1950"/>
          </a:xfrm>
        </p:grpSpPr>
        <p:sp>
          <p:nvSpPr>
            <p:cNvPr id="1644575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576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4577" name="Text Box 33"/>
          <p:cNvSpPr txBox="1">
            <a:spLocks noChangeArrowheads="1"/>
          </p:cNvSpPr>
          <p:nvPr/>
        </p:nvSpPr>
        <p:spPr bwMode="auto">
          <a:xfrm>
            <a:off x="3387725" y="25908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MIN</a:t>
            </a:r>
          </a:p>
        </p:txBody>
      </p:sp>
      <p:sp>
        <p:nvSpPr>
          <p:cNvPr id="1644578" name="Text Box 34"/>
          <p:cNvSpPr txBox="1">
            <a:spLocks noChangeArrowheads="1"/>
          </p:cNvSpPr>
          <p:nvPr/>
        </p:nvSpPr>
        <p:spPr bwMode="auto">
          <a:xfrm>
            <a:off x="5292725" y="25908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MAX</a:t>
            </a:r>
          </a:p>
        </p:txBody>
      </p:sp>
      <p:grpSp>
        <p:nvGrpSpPr>
          <p:cNvPr id="1644579" name="Group 35"/>
          <p:cNvGrpSpPr>
            <a:grpSpLocks noChangeAspect="1"/>
          </p:cNvGrpSpPr>
          <p:nvPr/>
        </p:nvGrpSpPr>
        <p:grpSpPr bwMode="auto">
          <a:xfrm>
            <a:off x="954088" y="4502150"/>
            <a:ext cx="1978025" cy="1795463"/>
            <a:chOff x="438" y="1309"/>
            <a:chExt cx="1937" cy="1757"/>
          </a:xfrm>
        </p:grpSpPr>
        <p:sp>
          <p:nvSpPr>
            <p:cNvPr id="1644580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1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2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3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4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5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6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600"/>
            </a:p>
          </p:txBody>
        </p:sp>
        <p:sp>
          <p:nvSpPr>
            <p:cNvPr id="1644587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600"/>
            </a:p>
          </p:txBody>
        </p:sp>
        <p:sp>
          <p:nvSpPr>
            <p:cNvPr id="1644588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600"/>
            </a:p>
          </p:txBody>
        </p:sp>
        <p:sp>
          <p:nvSpPr>
            <p:cNvPr id="1644589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600"/>
            </a:p>
          </p:txBody>
        </p:sp>
        <p:sp>
          <p:nvSpPr>
            <p:cNvPr id="1644590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600"/>
            </a:p>
          </p:txBody>
        </p:sp>
        <p:sp>
          <p:nvSpPr>
            <p:cNvPr id="1644591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592" name="Group 48"/>
          <p:cNvGrpSpPr>
            <a:grpSpLocks noChangeAspect="1"/>
          </p:cNvGrpSpPr>
          <p:nvPr/>
        </p:nvGrpSpPr>
        <p:grpSpPr bwMode="auto">
          <a:xfrm>
            <a:off x="2076450" y="5408613"/>
            <a:ext cx="917575" cy="617537"/>
            <a:chOff x="1537" y="2197"/>
            <a:chExt cx="898" cy="604"/>
          </a:xfrm>
        </p:grpSpPr>
        <p:sp>
          <p:nvSpPr>
            <p:cNvPr id="164459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9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595" name="Group 51"/>
          <p:cNvGrpSpPr>
            <a:grpSpLocks noChangeAspect="1"/>
          </p:cNvGrpSpPr>
          <p:nvPr/>
        </p:nvGrpSpPr>
        <p:grpSpPr bwMode="auto">
          <a:xfrm>
            <a:off x="893763" y="4779963"/>
            <a:ext cx="1035050" cy="582612"/>
            <a:chOff x="380" y="1581"/>
            <a:chExt cx="1012" cy="570"/>
          </a:xfrm>
        </p:grpSpPr>
        <p:sp>
          <p:nvSpPr>
            <p:cNvPr id="1644596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97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598" name="Group 54"/>
          <p:cNvGrpSpPr>
            <a:grpSpLocks noChangeAspect="1"/>
          </p:cNvGrpSpPr>
          <p:nvPr/>
        </p:nvGrpSpPr>
        <p:grpSpPr bwMode="auto">
          <a:xfrm>
            <a:off x="668338" y="4343400"/>
            <a:ext cx="2578100" cy="2286000"/>
            <a:chOff x="159" y="1154"/>
            <a:chExt cx="2523" cy="2237"/>
          </a:xfrm>
        </p:grpSpPr>
        <p:sp>
          <p:nvSpPr>
            <p:cNvPr id="164459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0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1" name="Group 57"/>
          <p:cNvGrpSpPr>
            <a:grpSpLocks noChangeAspect="1"/>
          </p:cNvGrpSpPr>
          <p:nvPr/>
        </p:nvGrpSpPr>
        <p:grpSpPr bwMode="auto">
          <a:xfrm>
            <a:off x="1665288" y="5294313"/>
            <a:ext cx="1357312" cy="1052512"/>
            <a:chOff x="1135" y="2084"/>
            <a:chExt cx="1328" cy="1030"/>
          </a:xfrm>
        </p:grpSpPr>
        <p:sp>
          <p:nvSpPr>
            <p:cNvPr id="1644602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603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4" name="Group 60"/>
          <p:cNvGrpSpPr>
            <a:grpSpLocks noChangeAspect="1"/>
          </p:cNvGrpSpPr>
          <p:nvPr/>
        </p:nvGrpSpPr>
        <p:grpSpPr bwMode="auto">
          <a:xfrm>
            <a:off x="696913" y="4625975"/>
            <a:ext cx="2432050" cy="1789113"/>
            <a:chOff x="187" y="1430"/>
            <a:chExt cx="2380" cy="1751"/>
          </a:xfrm>
        </p:grpSpPr>
        <p:sp>
          <p:nvSpPr>
            <p:cNvPr id="164460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60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7" name="Group 63"/>
          <p:cNvGrpSpPr>
            <a:grpSpLocks noChangeAspect="1"/>
          </p:cNvGrpSpPr>
          <p:nvPr/>
        </p:nvGrpSpPr>
        <p:grpSpPr bwMode="auto">
          <a:xfrm>
            <a:off x="6157913" y="1909763"/>
            <a:ext cx="1979612" cy="1797050"/>
            <a:chOff x="383" y="1437"/>
            <a:chExt cx="1902" cy="1727"/>
          </a:xfrm>
        </p:grpSpPr>
        <p:sp>
          <p:nvSpPr>
            <p:cNvPr id="1644608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09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0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1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2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3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4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600"/>
            </a:p>
          </p:txBody>
        </p:sp>
        <p:sp>
          <p:nvSpPr>
            <p:cNvPr id="1644615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600"/>
            </a:p>
          </p:txBody>
        </p:sp>
        <p:sp>
          <p:nvSpPr>
            <p:cNvPr id="1644616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600"/>
            </a:p>
          </p:txBody>
        </p:sp>
        <p:sp>
          <p:nvSpPr>
            <p:cNvPr id="1644617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600"/>
            </a:p>
          </p:txBody>
        </p:sp>
        <p:sp>
          <p:nvSpPr>
            <p:cNvPr id="1644618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600"/>
            </a:p>
          </p:txBody>
        </p:sp>
        <p:sp>
          <p:nvSpPr>
            <p:cNvPr id="1644619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620" name="Group 76"/>
          <p:cNvGrpSpPr>
            <a:grpSpLocks noChangeAspect="1"/>
          </p:cNvGrpSpPr>
          <p:nvPr/>
        </p:nvGrpSpPr>
        <p:grpSpPr bwMode="auto">
          <a:xfrm>
            <a:off x="7285038" y="2817813"/>
            <a:ext cx="919162" cy="617537"/>
            <a:chOff x="1465" y="2309"/>
            <a:chExt cx="883" cy="594"/>
          </a:xfrm>
        </p:grpSpPr>
        <p:sp>
          <p:nvSpPr>
            <p:cNvPr id="164462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2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623" name="Group 79"/>
          <p:cNvGrpSpPr>
            <a:grpSpLocks noChangeAspect="1"/>
          </p:cNvGrpSpPr>
          <p:nvPr/>
        </p:nvGrpSpPr>
        <p:grpSpPr bwMode="auto">
          <a:xfrm>
            <a:off x="6100763" y="2187575"/>
            <a:ext cx="1036637" cy="584200"/>
            <a:chOff x="328" y="1704"/>
            <a:chExt cx="995" cy="561"/>
          </a:xfrm>
        </p:grpSpPr>
        <p:sp>
          <p:nvSpPr>
            <p:cNvPr id="1644624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25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626" name="Group 82"/>
          <p:cNvGrpSpPr>
            <a:grpSpLocks noChangeAspect="1"/>
          </p:cNvGrpSpPr>
          <p:nvPr/>
        </p:nvGrpSpPr>
        <p:grpSpPr bwMode="auto">
          <a:xfrm>
            <a:off x="5875338" y="1751013"/>
            <a:ext cx="2582862" cy="2287587"/>
            <a:chOff x="111" y="1285"/>
            <a:chExt cx="2481" cy="2197"/>
          </a:xfrm>
        </p:grpSpPr>
        <p:sp>
          <p:nvSpPr>
            <p:cNvPr id="164462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2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29" name="Group 85"/>
          <p:cNvGrpSpPr>
            <a:grpSpLocks noChangeAspect="1"/>
          </p:cNvGrpSpPr>
          <p:nvPr/>
        </p:nvGrpSpPr>
        <p:grpSpPr bwMode="auto">
          <a:xfrm>
            <a:off x="6873875" y="2668588"/>
            <a:ext cx="1416050" cy="1084262"/>
            <a:chOff x="1070" y="2167"/>
            <a:chExt cx="1361" cy="1041"/>
          </a:xfrm>
        </p:grpSpPr>
        <p:sp>
          <p:nvSpPr>
            <p:cNvPr id="1644630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631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32" name="Group 88"/>
          <p:cNvGrpSpPr>
            <a:grpSpLocks noChangeAspect="1"/>
          </p:cNvGrpSpPr>
          <p:nvPr/>
        </p:nvGrpSpPr>
        <p:grpSpPr bwMode="auto">
          <a:xfrm>
            <a:off x="6043613" y="1841500"/>
            <a:ext cx="1905000" cy="996950"/>
            <a:chOff x="272" y="1372"/>
            <a:chExt cx="1831" cy="958"/>
          </a:xfrm>
        </p:grpSpPr>
        <p:sp>
          <p:nvSpPr>
            <p:cNvPr id="164463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63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35" name="Group 91"/>
          <p:cNvGrpSpPr>
            <a:grpSpLocks noChangeAspect="1"/>
          </p:cNvGrpSpPr>
          <p:nvPr/>
        </p:nvGrpSpPr>
        <p:grpSpPr bwMode="auto">
          <a:xfrm>
            <a:off x="1009650" y="1819275"/>
            <a:ext cx="1990725" cy="1806575"/>
            <a:chOff x="471" y="1117"/>
            <a:chExt cx="1935" cy="1755"/>
          </a:xfrm>
        </p:grpSpPr>
        <p:sp>
          <p:nvSpPr>
            <p:cNvPr id="1644636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7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8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9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0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1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2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600"/>
            </a:p>
          </p:txBody>
        </p:sp>
        <p:sp>
          <p:nvSpPr>
            <p:cNvPr id="1644643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600"/>
            </a:p>
          </p:txBody>
        </p:sp>
        <p:sp>
          <p:nvSpPr>
            <p:cNvPr id="1644644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600"/>
            </a:p>
          </p:txBody>
        </p:sp>
        <p:sp>
          <p:nvSpPr>
            <p:cNvPr id="1644645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600"/>
            </a:p>
          </p:txBody>
        </p:sp>
        <p:sp>
          <p:nvSpPr>
            <p:cNvPr id="1644646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600"/>
            </a:p>
          </p:txBody>
        </p:sp>
        <p:sp>
          <p:nvSpPr>
            <p:cNvPr id="1644647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648" name="Group 104"/>
          <p:cNvGrpSpPr>
            <a:grpSpLocks noChangeAspect="1"/>
          </p:cNvGrpSpPr>
          <p:nvPr/>
        </p:nvGrpSpPr>
        <p:grpSpPr bwMode="auto">
          <a:xfrm>
            <a:off x="2141538" y="2527300"/>
            <a:ext cx="923925" cy="592138"/>
            <a:chOff x="1572" y="1805"/>
            <a:chExt cx="897" cy="575"/>
          </a:xfrm>
        </p:grpSpPr>
        <p:sp>
          <p:nvSpPr>
            <p:cNvPr id="164464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5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651" name="Group 107"/>
          <p:cNvGrpSpPr>
            <a:grpSpLocks noChangeAspect="1"/>
          </p:cNvGrpSpPr>
          <p:nvPr/>
        </p:nvGrpSpPr>
        <p:grpSpPr bwMode="auto">
          <a:xfrm>
            <a:off x="865188" y="2282825"/>
            <a:ext cx="1125537" cy="742950"/>
            <a:chOff x="332" y="1568"/>
            <a:chExt cx="1093" cy="721"/>
          </a:xfrm>
        </p:grpSpPr>
        <p:sp>
          <p:nvSpPr>
            <p:cNvPr id="1644652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53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654" name="Group 110"/>
          <p:cNvGrpSpPr>
            <a:grpSpLocks noChangeAspect="1"/>
          </p:cNvGrpSpPr>
          <p:nvPr/>
        </p:nvGrpSpPr>
        <p:grpSpPr bwMode="auto">
          <a:xfrm>
            <a:off x="812800" y="2012950"/>
            <a:ext cx="2382838" cy="1358900"/>
            <a:chOff x="280" y="1305"/>
            <a:chExt cx="2315" cy="1321"/>
          </a:xfrm>
        </p:grpSpPr>
        <p:sp>
          <p:nvSpPr>
            <p:cNvPr id="164465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5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</p:grpSp>
      <p:grpSp>
        <p:nvGrpSpPr>
          <p:cNvPr id="1644657" name="Group 113"/>
          <p:cNvGrpSpPr>
            <a:grpSpLocks noChangeAspect="1"/>
          </p:cNvGrpSpPr>
          <p:nvPr/>
        </p:nvGrpSpPr>
        <p:grpSpPr bwMode="auto">
          <a:xfrm>
            <a:off x="771525" y="1935163"/>
            <a:ext cx="2462213" cy="1887537"/>
            <a:chOff x="241" y="1229"/>
            <a:chExt cx="2391" cy="1834"/>
          </a:xfrm>
        </p:grpSpPr>
        <p:sp>
          <p:nvSpPr>
            <p:cNvPr id="1644658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59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</p:grpSp>
      <p:grpSp>
        <p:nvGrpSpPr>
          <p:cNvPr id="1644660" name="Group 116"/>
          <p:cNvGrpSpPr>
            <a:grpSpLocks noChangeAspect="1"/>
          </p:cNvGrpSpPr>
          <p:nvPr/>
        </p:nvGrpSpPr>
        <p:grpSpPr bwMode="auto">
          <a:xfrm>
            <a:off x="723900" y="1673225"/>
            <a:ext cx="2595563" cy="2289175"/>
            <a:chOff x="194" y="975"/>
            <a:chExt cx="2522" cy="2224"/>
          </a:xfrm>
        </p:grpSpPr>
        <p:sp>
          <p:nvSpPr>
            <p:cNvPr id="164466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6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90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Clustering:  </a:t>
            </a:r>
            <a:br>
              <a:rPr lang="en-US" dirty="0"/>
            </a:br>
            <a:r>
              <a:rPr lang="en-US" dirty="0"/>
              <a:t>Time and Space requirements</a:t>
            </a:r>
          </a:p>
        </p:txBody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229600" cy="4229100"/>
          </a:xfrm>
        </p:spPr>
        <p:txBody>
          <a:bodyPr/>
          <a:lstStyle/>
          <a:p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) space since it uses the proximity matrix.  </a:t>
            </a:r>
          </a:p>
          <a:p>
            <a:pPr lvl="1"/>
            <a:r>
              <a:rPr lang="en-US" dirty="0"/>
              <a:t>N is the number of points.</a:t>
            </a:r>
          </a:p>
          <a:p>
            <a:pPr lvl="1"/>
            <a:endParaRPr lang="en-US" dirty="0"/>
          </a:p>
          <a:p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 time in many cases</a:t>
            </a:r>
          </a:p>
          <a:p>
            <a:pPr lvl="1"/>
            <a:r>
              <a:rPr lang="en-US" dirty="0"/>
              <a:t>There are N steps and at each step the size, 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, proximity matrix must be updated and searched</a:t>
            </a:r>
          </a:p>
          <a:p>
            <a:pPr lvl="1"/>
            <a:r>
              <a:rPr lang="en-US" dirty="0"/>
              <a:t>Complexity can be reduced to O(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 log(N) ) time for some approaches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3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Hierarchical Clustering:  </a:t>
            </a:r>
            <a:br>
              <a:rPr lang="en-US" dirty="0"/>
            </a:br>
            <a:r>
              <a:rPr lang="en-US" dirty="0"/>
              <a:t>Problems and Limitations</a:t>
            </a:r>
          </a:p>
        </p:txBody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Computational complexity in time and space</a:t>
            </a:r>
          </a:p>
          <a:p>
            <a:pPr marL="1051560" lvl="4" indent="0">
              <a:buNone/>
            </a:pPr>
            <a:endParaRPr lang="en-US" dirty="0"/>
          </a:p>
          <a:p>
            <a:r>
              <a:rPr lang="en-US" dirty="0"/>
              <a:t>No objective function is directly minimized</a:t>
            </a:r>
          </a:p>
          <a:p>
            <a:pPr lvl="4"/>
            <a:endParaRPr lang="en-US" dirty="0"/>
          </a:p>
          <a:p>
            <a:r>
              <a:rPr lang="en-US" dirty="0"/>
              <a:t>Different schemes have problems with one or more of the following:</a:t>
            </a:r>
          </a:p>
          <a:p>
            <a:pPr lvl="1"/>
            <a:r>
              <a:rPr lang="en-US" dirty="0"/>
              <a:t>Sensitivity to noise and outliers</a:t>
            </a:r>
          </a:p>
          <a:p>
            <a:pPr lvl="1"/>
            <a:r>
              <a:rPr lang="en-US" dirty="0"/>
              <a:t>Difficulty handling different sized clusters and convex shapes</a:t>
            </a:r>
          </a:p>
        </p:txBody>
      </p:sp>
    </p:spTree>
    <p:extLst>
      <p:ext uri="{BB962C8B-B14F-4D97-AF65-F5344CB8AC3E}">
        <p14:creationId xmlns:p14="http://schemas.microsoft.com/office/powerpoint/2010/main" val="2047322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32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DBSCAN: Density-Based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DBSCAN</a:t>
            </a:r>
            <a:r>
              <a:rPr lang="en-US" dirty="0"/>
              <a:t> 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Density-Based Clustering </a:t>
            </a:r>
            <a:r>
              <a:rPr lang="en-US" dirty="0"/>
              <a:t>algorithm</a:t>
            </a:r>
          </a:p>
          <a:p>
            <a:endParaRPr lang="en-US" dirty="0"/>
          </a:p>
          <a:p>
            <a:r>
              <a:rPr lang="en-US" dirty="0"/>
              <a:t>Reminder: In density based clustering we partition points into dense regions separated by not-so-dense regions.</a:t>
            </a:r>
          </a:p>
          <a:p>
            <a:endParaRPr lang="en-US" dirty="0"/>
          </a:p>
          <a:p>
            <a:r>
              <a:rPr lang="en-US" dirty="0"/>
              <a:t>Important Questions:</a:t>
            </a:r>
          </a:p>
          <a:p>
            <a:pPr lvl="1"/>
            <a:r>
              <a:rPr lang="en-US" dirty="0"/>
              <a:t>How do we measure density?</a:t>
            </a:r>
          </a:p>
          <a:p>
            <a:pPr lvl="1"/>
            <a:r>
              <a:rPr lang="en-US" dirty="0"/>
              <a:t>What is a dense region?</a:t>
            </a:r>
          </a:p>
          <a:p>
            <a:pPr lvl="1"/>
            <a:endParaRPr lang="en-US" dirty="0"/>
          </a:p>
          <a:p>
            <a:r>
              <a:rPr lang="en-US" dirty="0"/>
              <a:t>DBSCAN: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Density at point </a:t>
            </a:r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dirty="0"/>
              <a:t>: number of points within a circle of radius </a:t>
            </a:r>
            <a:r>
              <a:rPr lang="en-US" dirty="0" err="1">
                <a:solidFill>
                  <a:srgbClr val="0070C0"/>
                </a:solidFill>
              </a:rPr>
              <a:t>Eps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Dense Region</a:t>
            </a:r>
            <a:r>
              <a:rPr lang="en-US" dirty="0"/>
              <a:t>: A circle of radius </a:t>
            </a:r>
            <a:r>
              <a:rPr lang="en-US" dirty="0" err="1">
                <a:solidFill>
                  <a:srgbClr val="0070C0"/>
                </a:solidFill>
              </a:rPr>
              <a:t>Eps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that contains at least </a:t>
            </a:r>
            <a:r>
              <a:rPr lang="en-US" dirty="0" err="1">
                <a:solidFill>
                  <a:srgbClr val="0070C0"/>
                </a:solidFill>
              </a:rPr>
              <a:t>MinPts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3028949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DBSCAN</a:t>
            </a:r>
          </a:p>
        </p:txBody>
      </p:sp>
      <p:sp>
        <p:nvSpPr>
          <p:cNvPr id="164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001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Characterization of points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dirty="0"/>
              <a:t>A point is a </a:t>
            </a:r>
            <a:r>
              <a:rPr lang="en-US" dirty="0">
                <a:solidFill>
                  <a:srgbClr val="FF0000"/>
                </a:solidFill>
              </a:rPr>
              <a:t>core point</a:t>
            </a:r>
            <a:r>
              <a:rPr lang="en-US" dirty="0"/>
              <a:t> if it has more than a specified number of points (</a:t>
            </a:r>
            <a:r>
              <a:rPr lang="en-US" dirty="0" err="1">
                <a:solidFill>
                  <a:srgbClr val="0070C0"/>
                </a:solidFill>
              </a:rPr>
              <a:t>MinPts</a:t>
            </a:r>
            <a:r>
              <a:rPr lang="en-US" dirty="0"/>
              <a:t>) within </a:t>
            </a:r>
            <a:r>
              <a:rPr lang="en-US" dirty="0" err="1">
                <a:solidFill>
                  <a:srgbClr val="0070C0"/>
                </a:solidFill>
              </a:rPr>
              <a:t>Eps</a:t>
            </a:r>
            <a:endParaRPr lang="en-US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These points belong in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dense region </a:t>
            </a:r>
            <a:r>
              <a:rPr lang="en-US" dirty="0"/>
              <a:t>and are at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interior</a:t>
            </a:r>
            <a:r>
              <a:rPr lang="en-US" dirty="0"/>
              <a:t> of a cluster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border point</a:t>
            </a:r>
            <a:r>
              <a:rPr lang="en-US" dirty="0"/>
              <a:t> has fewer than </a:t>
            </a:r>
            <a:r>
              <a:rPr lang="en-US" dirty="0" err="1">
                <a:solidFill>
                  <a:srgbClr val="0070C0"/>
                </a:solidFill>
              </a:rPr>
              <a:t>MinPts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within </a:t>
            </a:r>
            <a:r>
              <a:rPr lang="en-US" dirty="0" err="1">
                <a:solidFill>
                  <a:srgbClr val="0070C0"/>
                </a:solidFill>
              </a:rPr>
              <a:t>Eps</a:t>
            </a:r>
            <a:r>
              <a:rPr lang="en-US" dirty="0"/>
              <a:t>, but is in the neighborhood of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core</a:t>
            </a:r>
            <a:r>
              <a:rPr lang="en-US" dirty="0"/>
              <a:t> point.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noise point</a:t>
            </a:r>
            <a:r>
              <a:rPr lang="en-US" dirty="0"/>
              <a:t> is any point that is not a core point or a border point.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0981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DBSCAN: Core, Border, and Noise Points</a:t>
            </a:r>
          </a:p>
        </p:txBody>
      </p:sp>
      <p:pic>
        <p:nvPicPr>
          <p:cNvPr id="16506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761998" y="1447800"/>
            <a:ext cx="731361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35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80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DBSCAN: Core, Border and Noise Points</a:t>
            </a:r>
          </a:p>
        </p:txBody>
      </p:sp>
      <p:pic>
        <p:nvPicPr>
          <p:cNvPr id="16527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7" y="1558131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2740" name="Text Box 4"/>
          <p:cNvSpPr txBox="1">
            <a:spLocks noChangeArrowheads="1"/>
          </p:cNvSpPr>
          <p:nvPr/>
        </p:nvSpPr>
        <p:spPr bwMode="auto">
          <a:xfrm>
            <a:off x="990600" y="5355992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Original Points</a:t>
            </a:r>
          </a:p>
        </p:txBody>
      </p:sp>
      <p:sp>
        <p:nvSpPr>
          <p:cNvPr id="1652741" name="Text Box 5"/>
          <p:cNvSpPr txBox="1">
            <a:spLocks noChangeArrowheads="1"/>
          </p:cNvSpPr>
          <p:nvPr/>
        </p:nvSpPr>
        <p:spPr bwMode="auto">
          <a:xfrm>
            <a:off x="5257800" y="5218674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Point types: </a:t>
            </a:r>
            <a:r>
              <a:rPr lang="en-US" sz="1800" dirty="0">
                <a:solidFill>
                  <a:srgbClr val="92D050"/>
                </a:solidFill>
              </a:rPr>
              <a:t>core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3399"/>
                </a:solidFill>
              </a:rPr>
              <a:t>border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16527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07" y="1564249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2743" name="Text Box 7"/>
          <p:cNvSpPr txBox="1">
            <a:spLocks noChangeArrowheads="1"/>
          </p:cNvSpPr>
          <p:nvPr/>
        </p:nvSpPr>
        <p:spPr bwMode="auto">
          <a:xfrm>
            <a:off x="2739483" y="5953474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/>
              <a:t>Eps</a:t>
            </a:r>
            <a:r>
              <a:rPr lang="en-US" sz="1800" dirty="0"/>
              <a:t> = 10, </a:t>
            </a:r>
            <a:r>
              <a:rPr lang="en-US" sz="1800" dirty="0" err="1"/>
              <a:t>MinPts</a:t>
            </a:r>
            <a:r>
              <a:rPr lang="en-US" sz="1800" dirty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4159560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0990" y="457200"/>
            <a:ext cx="8426450" cy="838200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Density-Connected points</a:t>
            </a:r>
          </a:p>
        </p:txBody>
      </p:sp>
      <p:sp>
        <p:nvSpPr>
          <p:cNvPr id="14991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5638800" cy="5029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Density edge</a:t>
            </a: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We place an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edge</a:t>
            </a:r>
            <a:r>
              <a:rPr lang="en-US" altLang="zh-CN" dirty="0">
                <a:ea typeface="宋体" pitchFamily="2" charset="-122"/>
              </a:rPr>
              <a:t> between two core points </a:t>
            </a: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q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 if they are within distance </a:t>
            </a:r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Eps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Density-connected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pitchFamily="2" charset="-122"/>
              </a:rPr>
              <a:t>A point 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p</a:t>
            </a:r>
            <a:r>
              <a:rPr lang="en-US" altLang="zh-CN" sz="2400" dirty="0">
                <a:ea typeface="宋体" pitchFamily="2" charset="-122"/>
              </a:rPr>
              <a:t> is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density-connected</a:t>
            </a:r>
            <a:r>
              <a:rPr lang="en-US" altLang="zh-CN" sz="2400" dirty="0">
                <a:ea typeface="宋体" pitchFamily="2" charset="-122"/>
              </a:rPr>
              <a:t> to a point 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q </a:t>
            </a:r>
            <a:r>
              <a:rPr lang="en-US" altLang="zh-CN" sz="2400" dirty="0">
                <a:ea typeface="宋体" pitchFamily="2" charset="-122"/>
              </a:rPr>
              <a:t>if there is a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path of edges </a:t>
            </a:r>
            <a:r>
              <a:rPr lang="en-US" altLang="zh-CN" sz="2400" dirty="0">
                <a:ea typeface="宋体" pitchFamily="2" charset="-122"/>
              </a:rPr>
              <a:t>from 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p</a:t>
            </a:r>
            <a:r>
              <a:rPr lang="en-US" altLang="zh-CN" sz="2400" dirty="0">
                <a:ea typeface="宋体" pitchFamily="2" charset="-122"/>
              </a:rPr>
              <a:t> to 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q</a:t>
            </a:r>
          </a:p>
        </p:txBody>
      </p:sp>
      <p:sp>
        <p:nvSpPr>
          <p:cNvPr id="1499140" name="Oval 1028"/>
          <p:cNvSpPr>
            <a:spLocks noChangeArrowheads="1"/>
          </p:cNvSpPr>
          <p:nvPr/>
        </p:nvSpPr>
        <p:spPr bwMode="auto">
          <a:xfrm>
            <a:off x="7019925" y="2459038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1" name="Oval 1029"/>
          <p:cNvSpPr>
            <a:spLocks noChangeArrowheads="1"/>
          </p:cNvSpPr>
          <p:nvPr/>
        </p:nvSpPr>
        <p:spPr bwMode="auto">
          <a:xfrm>
            <a:off x="7356475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2" name="Oval 1030"/>
          <p:cNvSpPr>
            <a:spLocks noChangeArrowheads="1"/>
          </p:cNvSpPr>
          <p:nvPr/>
        </p:nvSpPr>
        <p:spPr bwMode="auto">
          <a:xfrm>
            <a:off x="73564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3" name="Oval 1031"/>
          <p:cNvSpPr>
            <a:spLocks noChangeArrowheads="1"/>
          </p:cNvSpPr>
          <p:nvPr/>
        </p:nvSpPr>
        <p:spPr bwMode="auto">
          <a:xfrm>
            <a:off x="6908800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4" name="Oval 1032"/>
          <p:cNvSpPr>
            <a:spLocks noChangeArrowheads="1"/>
          </p:cNvSpPr>
          <p:nvPr/>
        </p:nvSpPr>
        <p:spPr bwMode="auto">
          <a:xfrm>
            <a:off x="7132638" y="268287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5" name="Oval 1033"/>
          <p:cNvSpPr>
            <a:spLocks noChangeArrowheads="1"/>
          </p:cNvSpPr>
          <p:nvPr/>
        </p:nvSpPr>
        <p:spPr bwMode="auto">
          <a:xfrm>
            <a:off x="7132638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6" name="Oval 1034"/>
          <p:cNvSpPr>
            <a:spLocks noChangeArrowheads="1"/>
          </p:cNvSpPr>
          <p:nvPr/>
        </p:nvSpPr>
        <p:spPr bwMode="auto">
          <a:xfrm>
            <a:off x="7467600" y="3017838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7" name="Oval 1035"/>
          <p:cNvSpPr>
            <a:spLocks noChangeArrowheads="1"/>
          </p:cNvSpPr>
          <p:nvPr/>
        </p:nvSpPr>
        <p:spPr bwMode="auto">
          <a:xfrm>
            <a:off x="7467600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8" name="Oval 1036"/>
          <p:cNvSpPr>
            <a:spLocks noChangeArrowheads="1"/>
          </p:cNvSpPr>
          <p:nvPr/>
        </p:nvSpPr>
        <p:spPr bwMode="auto">
          <a:xfrm>
            <a:off x="8137525" y="2682875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9" name="Oval 1037"/>
          <p:cNvSpPr>
            <a:spLocks noChangeArrowheads="1"/>
          </p:cNvSpPr>
          <p:nvPr/>
        </p:nvSpPr>
        <p:spPr bwMode="auto">
          <a:xfrm>
            <a:off x="79152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50" name="Oval 1038"/>
          <p:cNvSpPr>
            <a:spLocks noChangeArrowheads="1"/>
          </p:cNvSpPr>
          <p:nvPr/>
        </p:nvSpPr>
        <p:spPr bwMode="auto">
          <a:xfrm>
            <a:off x="7356475" y="27940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51" name="Oval 1039"/>
          <p:cNvSpPr>
            <a:spLocks noChangeArrowheads="1"/>
          </p:cNvSpPr>
          <p:nvPr/>
        </p:nvSpPr>
        <p:spPr bwMode="auto">
          <a:xfrm>
            <a:off x="7578725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52" name="Oval 1040"/>
          <p:cNvSpPr>
            <a:spLocks noChangeArrowheads="1"/>
          </p:cNvSpPr>
          <p:nvPr/>
        </p:nvSpPr>
        <p:spPr bwMode="auto">
          <a:xfrm>
            <a:off x="7802563" y="2905125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53" name="Oval 1041"/>
          <p:cNvSpPr>
            <a:spLocks noChangeArrowheads="1"/>
          </p:cNvSpPr>
          <p:nvPr/>
        </p:nvSpPr>
        <p:spPr bwMode="auto">
          <a:xfrm>
            <a:off x="8361363" y="3017838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54" name="Oval 1042"/>
          <p:cNvSpPr>
            <a:spLocks noChangeArrowheads="1"/>
          </p:cNvSpPr>
          <p:nvPr/>
        </p:nvSpPr>
        <p:spPr bwMode="auto">
          <a:xfrm>
            <a:off x="7086600" y="2438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55" name="Oval 1043"/>
          <p:cNvSpPr>
            <a:spLocks noChangeArrowheads="1"/>
          </p:cNvSpPr>
          <p:nvPr/>
        </p:nvSpPr>
        <p:spPr bwMode="auto">
          <a:xfrm>
            <a:off x="637063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56" name="Rectangle 1044"/>
          <p:cNvSpPr>
            <a:spLocks noChangeArrowheads="1"/>
          </p:cNvSpPr>
          <p:nvPr/>
        </p:nvSpPr>
        <p:spPr bwMode="auto">
          <a:xfrm>
            <a:off x="7969250" y="20510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宋体" pitchFamily="2" charset="-122"/>
              </a:rPr>
              <a:t>p</a:t>
            </a:r>
          </a:p>
        </p:txBody>
      </p:sp>
      <p:sp>
        <p:nvSpPr>
          <p:cNvPr id="1499157" name="Rectangle 1045"/>
          <p:cNvSpPr>
            <a:spLocks noChangeArrowheads="1"/>
          </p:cNvSpPr>
          <p:nvPr/>
        </p:nvSpPr>
        <p:spPr bwMode="auto">
          <a:xfrm>
            <a:off x="6597650" y="27368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宋体" pitchFamily="2" charset="-122"/>
              </a:rPr>
              <a:t>q</a:t>
            </a:r>
          </a:p>
        </p:txBody>
      </p:sp>
      <p:sp>
        <p:nvSpPr>
          <p:cNvPr id="1499158" name="Oval 1046"/>
          <p:cNvSpPr>
            <a:spLocks noChangeArrowheads="1"/>
          </p:cNvSpPr>
          <p:nvPr/>
        </p:nvSpPr>
        <p:spPr bwMode="auto">
          <a:xfrm>
            <a:off x="731520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59" name="Rectangle 1047"/>
          <p:cNvSpPr>
            <a:spLocks noChangeArrowheads="1"/>
          </p:cNvSpPr>
          <p:nvPr/>
        </p:nvSpPr>
        <p:spPr bwMode="auto">
          <a:xfrm>
            <a:off x="7359650" y="250825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="1" i="1" baseline="-250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499160" name="Line 1048"/>
          <p:cNvSpPr>
            <a:spLocks noChangeShapeType="1"/>
          </p:cNvSpPr>
          <p:nvPr/>
        </p:nvSpPr>
        <p:spPr bwMode="auto">
          <a:xfrm flipH="1">
            <a:off x="743585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9161" name="Group 1049"/>
          <p:cNvGrpSpPr>
            <a:grpSpLocks/>
          </p:cNvGrpSpPr>
          <p:nvPr/>
        </p:nvGrpSpPr>
        <p:grpSpPr bwMode="auto">
          <a:xfrm>
            <a:off x="5867400" y="4343400"/>
            <a:ext cx="2863850" cy="1638300"/>
            <a:chOff x="3428" y="2740"/>
            <a:chExt cx="1804" cy="1032"/>
          </a:xfrm>
        </p:grpSpPr>
        <p:sp>
          <p:nvSpPr>
            <p:cNvPr id="1499162" name="Oval 1050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3" name="Oval 1051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4" name="Oval 1052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5" name="Oval 1053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6" name="Oval 1054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7" name="Oval 1055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8" name="Oval 1056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9" name="Oval 1057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0" name="Oval 1058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1" name="Oval 1059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2" name="Oval 1060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3" name="Oval 1061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4" name="Oval 1062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5" name="Oval 1063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6" name="Rectangle 1064"/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宋体" pitchFamily="2" charset="-122"/>
                </a:rPr>
                <a:t>p</a:t>
              </a:r>
            </a:p>
          </p:txBody>
        </p:sp>
        <p:sp>
          <p:nvSpPr>
            <p:cNvPr id="1499177" name="Rectangle 1065"/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宋体" pitchFamily="2" charset="-122"/>
                </a:rPr>
                <a:t>q</a:t>
              </a:r>
            </a:p>
          </p:txBody>
        </p:sp>
        <p:sp>
          <p:nvSpPr>
            <p:cNvPr id="1499178" name="Oval 1066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9" name="Oval 1067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0" name="Oval 1068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1" name="Oval 1069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2" name="Oval 1070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3" name="Oval 1071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4" name="Oval 1072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5" name="Oval 1073"/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6" name="Oval 1074"/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7" name="Oval 1075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8" name="Line 1076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9" name="Line 1077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0" name="Oval 1078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1" name="Oval 1079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2" name="Oval 1080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3" name="Oval 1081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4" name="Line 1082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5" name="Line 1083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6" name="Rectangle 1084"/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宋体" pitchFamily="2" charset="-122"/>
                </a:rPr>
                <a:t>o</a:t>
              </a:r>
            </a:p>
          </p:txBody>
        </p:sp>
      </p:grpSp>
      <p:sp>
        <p:nvSpPr>
          <p:cNvPr id="1499197" name="Line 1085"/>
          <p:cNvSpPr>
            <a:spLocks noChangeShapeType="1"/>
          </p:cNvSpPr>
          <p:nvPr/>
        </p:nvSpPr>
        <p:spPr bwMode="auto">
          <a:xfrm flipV="1">
            <a:off x="693420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6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Algorithm</a:t>
            </a:r>
          </a:p>
        </p:txBody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points as </a:t>
            </a:r>
            <a:r>
              <a:rPr lang="en-US" dirty="0">
                <a:solidFill>
                  <a:srgbClr val="92D050"/>
                </a:solidFill>
              </a:rPr>
              <a:t>core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border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noise</a:t>
            </a:r>
            <a:endParaRPr lang="en-US" dirty="0"/>
          </a:p>
          <a:p>
            <a:r>
              <a:rPr lang="en-US" dirty="0"/>
              <a:t>Eliminate </a:t>
            </a:r>
            <a:r>
              <a:rPr lang="en-US" dirty="0">
                <a:solidFill>
                  <a:srgbClr val="FF0000"/>
                </a:solidFill>
              </a:rPr>
              <a:t>noise</a:t>
            </a:r>
            <a:r>
              <a:rPr lang="en-US" dirty="0"/>
              <a:t> points</a:t>
            </a:r>
          </a:p>
          <a:p>
            <a:r>
              <a:rPr lang="en-US" dirty="0"/>
              <a:t>For every </a:t>
            </a:r>
            <a:r>
              <a:rPr lang="en-US" dirty="0">
                <a:solidFill>
                  <a:srgbClr val="92D050"/>
                </a:solidFill>
              </a:rPr>
              <a:t>core</a:t>
            </a:r>
            <a:r>
              <a:rPr lang="en-US" dirty="0"/>
              <a:t> point </a:t>
            </a:r>
            <a:r>
              <a:rPr lang="en-US" dirty="0">
                <a:solidFill>
                  <a:srgbClr val="92D050"/>
                </a:solidFill>
              </a:rPr>
              <a:t>p</a:t>
            </a:r>
            <a:r>
              <a:rPr lang="en-US" dirty="0"/>
              <a:t> that has not been assigned to a cluster</a:t>
            </a:r>
          </a:p>
          <a:p>
            <a:pPr lvl="1"/>
            <a:r>
              <a:rPr lang="en-US" sz="2800" dirty="0"/>
              <a:t>Create a new cluster with the point </a:t>
            </a:r>
            <a:r>
              <a:rPr lang="en-US" sz="2800" dirty="0">
                <a:solidFill>
                  <a:srgbClr val="92D050"/>
                </a:solidFill>
              </a:rPr>
              <a:t>p</a:t>
            </a:r>
            <a:r>
              <a:rPr lang="en-US" sz="2800" dirty="0"/>
              <a:t> and all the points that are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density-connected</a:t>
            </a:r>
            <a:r>
              <a:rPr lang="en-US" sz="2800" dirty="0"/>
              <a:t> to </a:t>
            </a:r>
            <a:r>
              <a:rPr lang="en-US" sz="2800" dirty="0">
                <a:solidFill>
                  <a:srgbClr val="92D050"/>
                </a:solidFill>
              </a:rPr>
              <a:t>p</a:t>
            </a:r>
            <a:r>
              <a:rPr lang="en-US" sz="2800" dirty="0"/>
              <a:t>.</a:t>
            </a:r>
          </a:p>
          <a:p>
            <a:r>
              <a:rPr lang="en-US" dirty="0"/>
              <a:t>Assign </a:t>
            </a:r>
            <a:r>
              <a:rPr lang="en-US" dirty="0">
                <a:solidFill>
                  <a:srgbClr val="0070C0"/>
                </a:solidFill>
              </a:rPr>
              <a:t>border</a:t>
            </a:r>
            <a:r>
              <a:rPr lang="en-US" dirty="0"/>
              <a:t> points to the cluster of  the closest core point.</a:t>
            </a:r>
          </a:p>
        </p:txBody>
      </p:sp>
    </p:spTree>
    <p:extLst>
      <p:ext uri="{BB962C8B-B14F-4D97-AF65-F5344CB8AC3E}">
        <p14:creationId xmlns:p14="http://schemas.microsoft.com/office/powerpoint/2010/main" val="354795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Algorithms</a:t>
            </a:r>
          </a:p>
        </p:txBody>
      </p:sp>
      <p:sp>
        <p:nvSpPr>
          <p:cNvPr id="1591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and its variants</a:t>
            </a:r>
          </a:p>
          <a:p>
            <a:pPr lvl="4"/>
            <a:endParaRPr lang="en-US" dirty="0"/>
          </a:p>
          <a:p>
            <a:r>
              <a:rPr lang="en-US" dirty="0"/>
              <a:t>Hierarchical clustering</a:t>
            </a:r>
          </a:p>
          <a:p>
            <a:endParaRPr lang="en-US" dirty="0"/>
          </a:p>
          <a:p>
            <a:r>
              <a:rPr lang="en-US" dirty="0"/>
              <a:t>DBSCAN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24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80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DBSCAN: Determining </a:t>
            </a:r>
            <a:r>
              <a:rPr lang="en-US" dirty="0" err="1"/>
              <a:t>Eps</a:t>
            </a:r>
            <a:r>
              <a:rPr lang="en-US" dirty="0"/>
              <a:t> and </a:t>
            </a:r>
            <a:r>
              <a:rPr lang="en-US" dirty="0" err="1"/>
              <a:t>MinPts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22098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Idea is that for points in a cluster, their </a:t>
            </a:r>
            <a:r>
              <a:rPr lang="en-US" sz="2400" dirty="0" err="1">
                <a:solidFill>
                  <a:srgbClr val="0070C0"/>
                </a:solidFill>
              </a:rPr>
              <a:t>k</a:t>
            </a:r>
            <a:r>
              <a:rPr lang="en-US" sz="2400" baseline="30000" dirty="0" err="1">
                <a:solidFill>
                  <a:srgbClr val="0070C0"/>
                </a:solidFill>
              </a:rPr>
              <a:t>th</a:t>
            </a:r>
            <a:r>
              <a:rPr lang="en-US" sz="2400" dirty="0"/>
              <a:t> nearest neighbors are at roughly the same distance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Noise points have the </a:t>
            </a:r>
            <a:r>
              <a:rPr lang="en-US" sz="2400" dirty="0" err="1">
                <a:solidFill>
                  <a:srgbClr val="0070C0"/>
                </a:solidFill>
              </a:rPr>
              <a:t>k</a:t>
            </a:r>
            <a:r>
              <a:rPr lang="en-US" sz="2400" baseline="30000" dirty="0" err="1">
                <a:solidFill>
                  <a:srgbClr val="0070C0"/>
                </a:solidFill>
              </a:rPr>
              <a:t>th</a:t>
            </a:r>
            <a:r>
              <a:rPr lang="en-US" sz="2400" dirty="0"/>
              <a:t> nearest neighbor at farther distance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So, plot sorted distance of every point to its </a:t>
            </a:r>
            <a:r>
              <a:rPr lang="en-US" sz="2400" dirty="0" err="1">
                <a:solidFill>
                  <a:srgbClr val="0070C0"/>
                </a:solidFill>
              </a:rPr>
              <a:t>k</a:t>
            </a:r>
            <a:r>
              <a:rPr lang="en-US" sz="2400" baseline="30000" dirty="0" err="1">
                <a:solidFill>
                  <a:srgbClr val="0070C0"/>
                </a:solidFill>
              </a:rPr>
              <a:t>th</a:t>
            </a:r>
            <a:r>
              <a:rPr lang="en-US" sz="2400" dirty="0"/>
              <a:t> nearest neighbor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Find the distance </a:t>
            </a:r>
            <a:r>
              <a:rPr lang="en-US" sz="2400" dirty="0">
                <a:solidFill>
                  <a:srgbClr val="0070C0"/>
                </a:solidFill>
              </a:rPr>
              <a:t>d</a:t>
            </a:r>
            <a:r>
              <a:rPr lang="en-US" sz="2400" dirty="0"/>
              <a:t> where there is a “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knee</a:t>
            </a:r>
            <a:r>
              <a:rPr lang="en-US" sz="2400" dirty="0"/>
              <a:t>” in the curve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rgbClr val="0070C0"/>
                </a:solidFill>
              </a:rPr>
              <a:t>Eps</a:t>
            </a:r>
            <a:r>
              <a:rPr lang="en-US" sz="2000" dirty="0">
                <a:solidFill>
                  <a:srgbClr val="0070C0"/>
                </a:solidFill>
              </a:rPr>
              <a:t> = d, </a:t>
            </a:r>
            <a:r>
              <a:rPr lang="en-US" sz="2000" dirty="0" err="1">
                <a:solidFill>
                  <a:srgbClr val="0070C0"/>
                </a:solidFill>
              </a:rPr>
              <a:t>MinPts</a:t>
            </a:r>
            <a:r>
              <a:rPr lang="en-US" sz="2000" dirty="0">
                <a:solidFill>
                  <a:srgbClr val="0070C0"/>
                </a:solidFill>
              </a:rPr>
              <a:t> = k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16558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078" y="3810000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5486400" y="5867400"/>
            <a:ext cx="1752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39000" y="5638799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Eps</a:t>
            </a:r>
            <a:r>
              <a:rPr lang="en-US" dirty="0"/>
              <a:t> ~ 7-10</a:t>
            </a:r>
          </a:p>
          <a:p>
            <a:r>
              <a:rPr lang="en-US" dirty="0" err="1"/>
              <a:t>MinPts</a:t>
            </a:r>
            <a:r>
              <a:rPr lang="en-US" dirty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29961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500760"/>
            <a:ext cx="8280400" cy="870840"/>
          </a:xfrm>
        </p:spPr>
        <p:txBody>
          <a:bodyPr>
            <a:noAutofit/>
          </a:bodyPr>
          <a:lstStyle/>
          <a:p>
            <a:r>
              <a:rPr lang="en-US" dirty="0"/>
              <a:t>When DBSCAN Works Well</a:t>
            </a:r>
          </a:p>
        </p:txBody>
      </p:sp>
      <p:pic>
        <p:nvPicPr>
          <p:cNvPr id="1653763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3972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3764" name="Text Box 2052"/>
          <p:cNvSpPr txBox="1">
            <a:spLocks noChangeArrowheads="1"/>
          </p:cNvSpPr>
          <p:nvPr/>
        </p:nvSpPr>
        <p:spPr bwMode="auto">
          <a:xfrm>
            <a:off x="979449" y="4768329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Original Points</a:t>
            </a:r>
          </a:p>
        </p:txBody>
      </p:sp>
      <p:grpSp>
        <p:nvGrpSpPr>
          <p:cNvPr id="1653765" name="Group 2053"/>
          <p:cNvGrpSpPr>
            <a:grpSpLocks/>
          </p:cNvGrpSpPr>
          <p:nvPr/>
        </p:nvGrpSpPr>
        <p:grpSpPr bwMode="auto">
          <a:xfrm>
            <a:off x="4271962" y="1446485"/>
            <a:ext cx="4872037" cy="3871912"/>
            <a:chOff x="2691" y="633"/>
            <a:chExt cx="3069" cy="2439"/>
          </a:xfrm>
        </p:grpSpPr>
        <p:pic>
          <p:nvPicPr>
            <p:cNvPr id="1653766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3767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7741" y="5638800"/>
            <a:ext cx="6629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Can handle clusters of different shapes and sizes</a:t>
            </a:r>
          </a:p>
        </p:txBody>
      </p:sp>
    </p:spTree>
    <p:extLst>
      <p:ext uri="{BB962C8B-B14F-4D97-AF65-F5344CB8AC3E}">
        <p14:creationId xmlns:p14="http://schemas.microsoft.com/office/powerpoint/2010/main" val="28845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When DBSCAN Does NOT Work Well</a:t>
            </a:r>
          </a:p>
        </p:txBody>
      </p:sp>
      <p:sp>
        <p:nvSpPr>
          <p:cNvPr id="1654787" name="Text Box 3"/>
          <p:cNvSpPr txBox="1">
            <a:spLocks noChangeArrowheads="1"/>
          </p:cNvSpPr>
          <p:nvPr/>
        </p:nvSpPr>
        <p:spPr bwMode="auto">
          <a:xfrm>
            <a:off x="1116013" y="416022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Original Points</a:t>
            </a:r>
          </a:p>
        </p:txBody>
      </p:sp>
      <p:sp>
        <p:nvSpPr>
          <p:cNvPr id="1654788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54789" name="Picture 5" descr="fish_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63" y="1752600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4790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547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595678"/>
              </p:ext>
            </p:extLst>
          </p:nvPr>
        </p:nvGraphicFramePr>
        <p:xfrm>
          <a:off x="4648200" y="141605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86706" imgH="3177815" progId="MSPhotoEd.3">
                  <p:embed/>
                </p:oleObj>
              </mc:Choice>
              <mc:Fallback>
                <p:oleObj r:id="rId3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16050"/>
                        <a:ext cx="3363913" cy="228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4792" name="Rectangle 8"/>
          <p:cNvSpPr>
            <a:spLocks noChangeArrowheads="1"/>
          </p:cNvSpPr>
          <p:nvPr/>
        </p:nvSpPr>
        <p:spPr bwMode="auto">
          <a:xfrm>
            <a:off x="4800600" y="370205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0">
                <a:latin typeface="Times New Roman" pitchFamily="18" charset="0"/>
                <a:cs typeface="Times New Roman" pitchFamily="18" charset="0"/>
              </a:rPr>
              <a:t>(MinPts=4, Eps=9.75).</a:t>
            </a:r>
            <a:r>
              <a:rPr lang="en-US" sz="900" b="0">
                <a:latin typeface="Times New Roman" pitchFamily="18" charset="0"/>
              </a:rPr>
              <a:t> </a:t>
            </a:r>
            <a:endParaRPr lang="en-US" sz="2400" b="0">
              <a:latin typeface="Times New Roman" pitchFamily="18" charset="0"/>
            </a:endParaRPr>
          </a:p>
        </p:txBody>
      </p:sp>
      <p:sp>
        <p:nvSpPr>
          <p:cNvPr id="1654793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547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635300"/>
              </p:ext>
            </p:extLst>
          </p:nvPr>
        </p:nvGraphicFramePr>
        <p:xfrm>
          <a:off x="4724400" y="408305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686706" imgH="3177815" progId="MSPhotoEd.3">
                  <p:embed/>
                </p:oleObj>
              </mc:Choice>
              <mc:Fallback>
                <p:oleObj r:id="rId5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83050"/>
                        <a:ext cx="3363913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4795" name="Rectangle 11"/>
          <p:cNvSpPr>
            <a:spLocks noChangeArrowheads="1"/>
          </p:cNvSpPr>
          <p:nvPr/>
        </p:nvSpPr>
        <p:spPr bwMode="auto">
          <a:xfrm>
            <a:off x="4724400" y="636905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0">
                <a:latin typeface="Times New Roman" pitchFamily="18" charset="0"/>
                <a:cs typeface="Times New Roman" pitchFamily="18" charset="0"/>
              </a:rPr>
              <a:t> (MinPts=4, Eps=9.92)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22653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492124"/>
            <a:ext cx="7437437" cy="72707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DBSCAN: Sensitive to Parameters</a:t>
            </a:r>
            <a:endParaRPr lang="en-US" altLang="zh-CN" sz="3200" dirty="0">
              <a:ea typeface="宋体" pitchFamily="2" charset="-122"/>
            </a:endParaRPr>
          </a:p>
        </p:txBody>
      </p:sp>
      <p:pic>
        <p:nvPicPr>
          <p:cNvPr id="166605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371600"/>
            <a:ext cx="8305800" cy="3124200"/>
          </a:xfrm>
        </p:spPr>
      </p:pic>
      <p:pic>
        <p:nvPicPr>
          <p:cNvPr id="1666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44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6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55988"/>
            <a:ext cx="152400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046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PAM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CLARANS</a:t>
            </a:r>
            <a:r>
              <a:rPr lang="en-US" dirty="0"/>
              <a:t>: Solutions for the </a:t>
            </a:r>
            <a:r>
              <a:rPr lang="en-US" dirty="0">
                <a:solidFill>
                  <a:srgbClr val="0070C0"/>
                </a:solidFill>
              </a:rPr>
              <a:t>k-</a:t>
            </a:r>
            <a:r>
              <a:rPr lang="en-US" dirty="0" err="1">
                <a:solidFill>
                  <a:srgbClr val="0070C0"/>
                </a:solidFill>
              </a:rPr>
              <a:t>medoids</a:t>
            </a:r>
            <a:r>
              <a:rPr lang="en-US" dirty="0"/>
              <a:t> problem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BIRCH</a:t>
            </a:r>
            <a:r>
              <a:rPr lang="en-US" dirty="0"/>
              <a:t>: Constructs a </a:t>
            </a:r>
            <a:r>
              <a:rPr lang="en-US" dirty="0">
                <a:solidFill>
                  <a:srgbClr val="0070C0"/>
                </a:solidFill>
              </a:rPr>
              <a:t>hierarchical tree </a:t>
            </a:r>
            <a:r>
              <a:rPr lang="en-US" dirty="0"/>
              <a:t>that acts a summary of the data, and then clusters the leaves.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MST</a:t>
            </a:r>
            <a:r>
              <a:rPr lang="en-US" dirty="0"/>
              <a:t>: Clustering using the </a:t>
            </a:r>
            <a:r>
              <a:rPr lang="en-US" dirty="0">
                <a:solidFill>
                  <a:srgbClr val="0070C0"/>
                </a:solidFill>
              </a:rPr>
              <a:t>Minimum Spanning Tree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ROCK</a:t>
            </a:r>
            <a:r>
              <a:rPr lang="en-US" dirty="0"/>
              <a:t>: clustering </a:t>
            </a:r>
            <a:r>
              <a:rPr lang="en-US" dirty="0">
                <a:solidFill>
                  <a:srgbClr val="0070C0"/>
                </a:solidFill>
              </a:rPr>
              <a:t>categorical data </a:t>
            </a:r>
            <a:r>
              <a:rPr lang="en-US" dirty="0"/>
              <a:t>by neighbor and link analysis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LIMBO, COOLCAT</a:t>
            </a:r>
            <a:r>
              <a:rPr lang="en-US" dirty="0"/>
              <a:t>: Clustering </a:t>
            </a:r>
            <a:r>
              <a:rPr lang="en-US" dirty="0">
                <a:solidFill>
                  <a:srgbClr val="0070C0"/>
                </a:solidFill>
              </a:rPr>
              <a:t>categorical data</a:t>
            </a:r>
            <a:r>
              <a:rPr lang="en-US" dirty="0"/>
              <a:t> using </a:t>
            </a:r>
            <a:r>
              <a:rPr lang="en-US" dirty="0">
                <a:solidFill>
                  <a:srgbClr val="0070C0"/>
                </a:solidFill>
              </a:rPr>
              <a:t>information theoretic</a:t>
            </a:r>
            <a:r>
              <a:rPr lang="en-US" dirty="0"/>
              <a:t> tools.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CURE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Hierarchical</a:t>
            </a:r>
            <a:r>
              <a:rPr lang="en-US" dirty="0"/>
              <a:t> algorithm uses different representation of the cluster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CHAMELEON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Hierarchical</a:t>
            </a:r>
            <a:r>
              <a:rPr lang="en-US" dirty="0"/>
              <a:t> algorithm uses </a:t>
            </a:r>
            <a:r>
              <a:rPr lang="en-US" dirty="0">
                <a:solidFill>
                  <a:srgbClr val="0070C0"/>
                </a:solidFill>
              </a:rPr>
              <a:t>closeness and interconnectivity</a:t>
            </a:r>
            <a:r>
              <a:rPr lang="en-US" dirty="0"/>
              <a:t> for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7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Two main types of hierarchical clustering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Agglomerative</a:t>
            </a:r>
            <a:r>
              <a:rPr lang="en-US" sz="2000" dirty="0"/>
              <a:t>:  </a:t>
            </a:r>
          </a:p>
          <a:p>
            <a:pPr lvl="2"/>
            <a:r>
              <a:rPr lang="en-US" sz="1800" dirty="0"/>
              <a:t> Start with the points as individual clusters</a:t>
            </a:r>
          </a:p>
          <a:p>
            <a:pPr lvl="2"/>
            <a:r>
              <a:rPr lang="en-US" sz="1800" dirty="0"/>
              <a:t> At each step, merge the closest pair of clusters until only one cluster (or k clusters) left</a:t>
            </a:r>
          </a:p>
          <a:p>
            <a:pPr lvl="4"/>
            <a:endParaRPr lang="en-US" sz="1800" dirty="0"/>
          </a:p>
          <a:p>
            <a:pPr lvl="1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Divisive</a:t>
            </a:r>
            <a:r>
              <a:rPr lang="en-US" sz="2000" dirty="0"/>
              <a:t>:  </a:t>
            </a:r>
          </a:p>
          <a:p>
            <a:pPr lvl="2"/>
            <a:r>
              <a:rPr lang="en-US" sz="1800" dirty="0"/>
              <a:t> Start with one, all-inclusive cluster </a:t>
            </a:r>
          </a:p>
          <a:p>
            <a:pPr lvl="2"/>
            <a:r>
              <a:rPr lang="en-US" sz="1800" dirty="0"/>
              <a:t> At each step, split a cluster until each cluster contains a point (or there are k clusters)</a:t>
            </a:r>
          </a:p>
          <a:p>
            <a:pPr lvl="4"/>
            <a:endParaRPr lang="en-US" sz="1800" dirty="0"/>
          </a:p>
          <a:p>
            <a:r>
              <a:rPr lang="en-US" sz="2400" dirty="0"/>
              <a:t>Traditional hierarchical algorithms use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similarity</a:t>
            </a:r>
            <a:r>
              <a:rPr lang="en-US" sz="2400" dirty="0"/>
              <a:t> or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distance matrix</a:t>
            </a:r>
          </a:p>
          <a:p>
            <a:pPr lvl="1"/>
            <a:r>
              <a:rPr lang="en-US" sz="2000" dirty="0"/>
              <a:t>Merge or split one cluster at a time</a:t>
            </a:r>
          </a:p>
          <a:p>
            <a:pPr lvl="4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414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 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Produces a set of nested clusters organized as a hierarchical tree</a:t>
            </a:r>
          </a:p>
          <a:p>
            <a:r>
              <a:rPr lang="en-US" dirty="0"/>
              <a:t>Can be visualized as a dendrogram</a:t>
            </a:r>
          </a:p>
          <a:p>
            <a:pPr lvl="1"/>
            <a:r>
              <a:rPr lang="en-US" dirty="0"/>
              <a:t>A tree like diagram that records the sequences of merges or splits</a:t>
            </a:r>
          </a:p>
        </p:txBody>
      </p:sp>
      <p:pic>
        <p:nvPicPr>
          <p:cNvPr id="1618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7813"/>
            <a:ext cx="34591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18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942546"/>
              </p:ext>
            </p:extLst>
          </p:nvPr>
        </p:nvGraphicFramePr>
        <p:xfrm>
          <a:off x="5257800" y="38576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68720" imgH="3227760" progId="Visio.Drawing.6">
                  <p:embed/>
                </p:oleObj>
              </mc:Choice>
              <mc:Fallback>
                <p:oleObj name="VISIO" r:id="rId3" imgW="3168720" imgH="3227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576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43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 of Hierarchical Clustering</a:t>
            </a:r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 desired number of clusters can be obtained by ‘cutting’ the </a:t>
            </a:r>
            <a:r>
              <a:rPr lang="en-US" dirty="0" err="1"/>
              <a:t>dendogram</a:t>
            </a:r>
            <a:r>
              <a:rPr lang="en-US" dirty="0"/>
              <a:t>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3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Agglomerative Clustering Algorithm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181600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More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9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dirty="0"/>
              <a:t>Compute the proximity matrix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b="1" dirty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Merge</a:t>
            </a:r>
            <a:r>
              <a:rPr lang="en-US" dirty="0"/>
              <a:t>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Update</a:t>
            </a:r>
            <a:r>
              <a:rPr lang="en-US" dirty="0"/>
              <a:t>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b="1" dirty="0"/>
              <a:t>Until</a:t>
            </a:r>
            <a:r>
              <a:rPr lang="en-US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50" dirty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Key operation is the computation of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proximity of two </a:t>
            </a:r>
            <a:r>
              <a:rPr lang="en-US" dirty="0">
                <a:solidFill>
                  <a:srgbClr val="0070C0"/>
                </a:solidFill>
              </a:rPr>
              <a:t>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Different approaches to defining the distance between clusters distinguish the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3246520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9439</TotalTime>
  <Words>1897</Words>
  <Application>Microsoft Office PowerPoint</Application>
  <PresentationFormat>On-screen Show (4:3)</PresentationFormat>
  <Paragraphs>647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宋体</vt:lpstr>
      <vt:lpstr>Arial</vt:lpstr>
      <vt:lpstr>Calibri</vt:lpstr>
      <vt:lpstr>Monotype Sorts</vt:lpstr>
      <vt:lpstr>Symbol</vt:lpstr>
      <vt:lpstr>Tahoma</vt:lpstr>
      <vt:lpstr>Times New Roman</vt:lpstr>
      <vt:lpstr>Wingdings</vt:lpstr>
      <vt:lpstr>Clarity</vt:lpstr>
      <vt:lpstr>VISIO</vt:lpstr>
      <vt:lpstr>Visio</vt:lpstr>
      <vt:lpstr>Equation</vt:lpstr>
      <vt:lpstr>MSPhotoEd.3</vt:lpstr>
      <vt:lpstr>DATA MINING LECTURE 7</vt:lpstr>
      <vt:lpstr>CLUSTERING</vt:lpstr>
      <vt:lpstr>What is a Clustering?</vt:lpstr>
      <vt:lpstr>Clustering Algorithms</vt:lpstr>
      <vt:lpstr>HIERARCHICAL CLUSTERING</vt:lpstr>
      <vt:lpstr>Hierarchical Clustering</vt:lpstr>
      <vt:lpstr>Hierarchical Clustering </vt:lpstr>
      <vt:lpstr>Strengths of 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Single Link – Complete Link</vt:lpstr>
      <vt:lpstr>Hierarchical Clustering: MIN</vt:lpstr>
      <vt:lpstr>Strength of MIN</vt:lpstr>
      <vt:lpstr>Limitations of MIN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 Time and Space requirements</vt:lpstr>
      <vt:lpstr>Hierarchical Clustering:   Problems and Limitations</vt:lpstr>
      <vt:lpstr>DBSCAN</vt:lpstr>
      <vt:lpstr>DBSCAN: Density-Based Clustering</vt:lpstr>
      <vt:lpstr>DBSCAN</vt:lpstr>
      <vt:lpstr>DBSCAN: Core, Border, and Noise Points</vt:lpstr>
      <vt:lpstr>DBSCAN: Core, Border and Noise Points</vt:lpstr>
      <vt:lpstr>Density-Connected points</vt:lpstr>
      <vt:lpstr>DBSCAN Algorithm</vt:lpstr>
      <vt:lpstr>DBSCAN: Determining Eps and MinPts</vt:lpstr>
      <vt:lpstr>When DBSCAN Works Well</vt:lpstr>
      <vt:lpstr>When DBSCAN Does NOT Work Well</vt:lpstr>
      <vt:lpstr>DBSCAN: Sensitive to Parameters</vt:lpstr>
      <vt:lpstr>Other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mohammad hossein hamian</cp:lastModifiedBy>
  <cp:revision>353</cp:revision>
  <dcterms:created xsi:type="dcterms:W3CDTF">2011-10-17T19:46:53Z</dcterms:created>
  <dcterms:modified xsi:type="dcterms:W3CDTF">2024-04-28T03:31:51Z</dcterms:modified>
</cp:coreProperties>
</file>