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5"/>
  </p:notesMasterIdLst>
  <p:sldIdLst>
    <p:sldId id="674" r:id="rId2"/>
    <p:sldId id="775" r:id="rId3"/>
    <p:sldId id="778" r:id="rId4"/>
    <p:sldId id="780" r:id="rId5"/>
    <p:sldId id="677" r:id="rId6"/>
    <p:sldId id="777" r:id="rId7"/>
    <p:sldId id="676" r:id="rId8"/>
    <p:sldId id="776" r:id="rId9"/>
    <p:sldId id="678" r:id="rId10"/>
    <p:sldId id="781" r:id="rId11"/>
    <p:sldId id="782" r:id="rId12"/>
    <p:sldId id="679" r:id="rId13"/>
    <p:sldId id="680" r:id="rId14"/>
    <p:sldId id="681" r:id="rId15"/>
    <p:sldId id="682" r:id="rId16"/>
    <p:sldId id="683" r:id="rId17"/>
    <p:sldId id="684" r:id="rId18"/>
    <p:sldId id="685" r:id="rId19"/>
    <p:sldId id="686" r:id="rId20"/>
    <p:sldId id="687" r:id="rId21"/>
    <p:sldId id="688" r:id="rId22"/>
    <p:sldId id="692" r:id="rId23"/>
    <p:sldId id="694" r:id="rId24"/>
    <p:sldId id="695" r:id="rId25"/>
    <p:sldId id="696" r:id="rId26"/>
    <p:sldId id="697" r:id="rId27"/>
    <p:sldId id="698" r:id="rId28"/>
    <p:sldId id="700" r:id="rId29"/>
    <p:sldId id="701" r:id="rId30"/>
    <p:sldId id="783" r:id="rId31"/>
    <p:sldId id="784" r:id="rId32"/>
    <p:sldId id="705" r:id="rId33"/>
    <p:sldId id="788" r:id="rId34"/>
    <p:sldId id="789" r:id="rId35"/>
    <p:sldId id="708" r:id="rId36"/>
    <p:sldId id="709" r:id="rId37"/>
    <p:sldId id="710" r:id="rId38"/>
    <p:sldId id="786" r:id="rId39"/>
    <p:sldId id="785" r:id="rId40"/>
    <p:sldId id="714" r:id="rId41"/>
    <p:sldId id="720" r:id="rId42"/>
    <p:sldId id="721" r:id="rId43"/>
    <p:sldId id="72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B3B"/>
    <a:srgbClr val="EF8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47" autoAdjust="0"/>
    <p:restoredTop sz="94676" autoAdjust="0"/>
  </p:normalViewPr>
  <p:slideViewPr>
    <p:cSldViewPr>
      <p:cViewPr varScale="1">
        <p:scale>
          <a:sx n="81" d="100"/>
          <a:sy n="81" d="100"/>
        </p:scale>
        <p:origin x="109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EA21D-F609-4883-9BF2-C2257D2F3E11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BF5E-119C-40D0-9F75-E2458688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Calibri" pitchFamily="34" charset="0"/>
              <a:buNone/>
            </a:pPr>
            <a:fld id="{F259F7AF-06FE-4BDB-BD30-B97F03CDD51C}" type="slidenum">
              <a:rPr lang="en-US" smtClean="0">
                <a:latin typeface="Calibri" pitchFamily="34" charset="0"/>
                <a:ea typeface="DejaVu LGC Sans"/>
                <a:cs typeface="DejaVu LGC Sans"/>
              </a:rPr>
              <a:pPr>
                <a:buFont typeface="Calibri" pitchFamily="34" charset="0"/>
                <a:buNone/>
              </a:pPr>
              <a:t>11</a:t>
            </a:fld>
            <a:endParaRPr lang="en-US">
              <a:latin typeface="Calibri" pitchFamily="34" charset="0"/>
              <a:ea typeface="DejaVu LGC Sans"/>
              <a:cs typeface="DejaVu LGC Sans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Calibri" pitchFamily="34" charset="0"/>
              <a:buNone/>
            </a:pPr>
            <a:fld id="{C3BFBDD2-41DB-45AD-95F0-2B4146935D89}" type="slidenum">
              <a:rPr lang="en-US" smtClean="0">
                <a:latin typeface="Calibri" pitchFamily="34" charset="0"/>
                <a:ea typeface="DejaVu LGC Sans"/>
                <a:cs typeface="DejaVu LGC Sans"/>
              </a:rPr>
              <a:pPr>
                <a:buFont typeface="Calibri" pitchFamily="34" charset="0"/>
                <a:buNone/>
              </a:pPr>
              <a:t>30</a:t>
            </a:fld>
            <a:endParaRPr lang="en-US">
              <a:latin typeface="Calibri" pitchFamily="34" charset="0"/>
              <a:ea typeface="DejaVu LGC Sans"/>
              <a:cs typeface="DejaVu LGC Sans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2C3B4-92C9-4193-A1CA-FDE1A82284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679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8318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3810000"/>
            <a:ext cx="8318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2851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931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CS-409: </a:t>
            </a:r>
            <a:r>
              <a:rPr lang="el-GR" dirty="0" err="1"/>
              <a:t>Αντικειμενοστρεφής</a:t>
            </a:r>
            <a:r>
              <a:rPr lang="el-GR" dirty="0"/>
              <a:t> </a:t>
            </a:r>
            <a:r>
              <a:rPr lang="el-GR" dirty="0" err="1"/>
              <a:t>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DD7E345-9BD5-414F-9B98-BE3DCAA5A9BF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l-GR" dirty="0" err="1"/>
              <a:t>Αντικειμενοστρεφής</a:t>
            </a:r>
            <a:r>
              <a:rPr lang="el-GR" dirty="0"/>
              <a:t> Προγραμματισμός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6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6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6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9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3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5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.unsw.edu.au/~quinlan/c4.5r8.tar.gz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</a:t>
            </a:r>
            <a:br>
              <a:rPr lang="en-US" dirty="0"/>
            </a:br>
            <a:r>
              <a:rPr lang="en-US" dirty="0"/>
              <a:t>LECTURE 9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057400"/>
          </a:xfrm>
        </p:spPr>
        <p:txBody>
          <a:bodyPr>
            <a:normAutofit/>
          </a:bodyPr>
          <a:lstStyle/>
          <a:p>
            <a:r>
              <a:rPr lang="en-US" b="1" dirty="0"/>
              <a:t>Classification</a:t>
            </a:r>
          </a:p>
          <a:p>
            <a:r>
              <a:rPr lang="en-US" dirty="0"/>
              <a:t>	Basic Concepts</a:t>
            </a:r>
          </a:p>
          <a:p>
            <a:r>
              <a:rPr lang="en-US" dirty="0"/>
              <a:t>	Decision Trees</a:t>
            </a:r>
          </a:p>
        </p:txBody>
      </p:sp>
    </p:spTree>
    <p:extLst>
      <p:ext uri="{BB962C8B-B14F-4D97-AF65-F5344CB8AC3E}">
        <p14:creationId xmlns:p14="http://schemas.microsoft.com/office/powerpoint/2010/main" val="1815087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Techniques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876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Decision Tree based Methods</a:t>
            </a:r>
          </a:p>
          <a:p>
            <a:r>
              <a:rPr lang="en-US" dirty="0"/>
              <a:t>Rule-based Methods</a:t>
            </a:r>
          </a:p>
          <a:p>
            <a:r>
              <a:rPr lang="en-US" dirty="0"/>
              <a:t>Memory based reasoning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Naïve Bayes and Bayesian Belief Networks</a:t>
            </a:r>
          </a:p>
          <a:p>
            <a:r>
              <a:rPr lang="en-US" dirty="0"/>
              <a:t>Support 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154535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16838" cy="1143000"/>
          </a:xfrm>
        </p:spPr>
        <p:txBody>
          <a:bodyPr/>
          <a:lstStyle/>
          <a:p>
            <a:r>
              <a:rPr lang="en-US"/>
              <a:t>Decision Trees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800600"/>
          </a:xfrm>
        </p:spPr>
        <p:txBody>
          <a:bodyPr>
            <a:normAutofit/>
          </a:bodyPr>
          <a:lstStyle/>
          <a:p>
            <a:r>
              <a:rPr lang="en-US" dirty="0"/>
              <a:t>Decision tree 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flow-chart-like tree </a:t>
            </a:r>
            <a:r>
              <a:rPr lang="en-US" dirty="0"/>
              <a:t>structure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Internal node </a:t>
            </a:r>
            <a:r>
              <a:rPr lang="en-US" dirty="0"/>
              <a:t>denotes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test on an attribute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Leaf nodes </a:t>
            </a:r>
            <a:r>
              <a:rPr lang="en-US" dirty="0"/>
              <a:t>represent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class labels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47042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a Decision Tree</a:t>
            </a:r>
          </a:p>
        </p:txBody>
      </p:sp>
      <p:grpSp>
        <p:nvGrpSpPr>
          <p:cNvPr id="889859" name="Group 3"/>
          <p:cNvGrpSpPr>
            <a:grpSpLocks/>
          </p:cNvGrpSpPr>
          <p:nvPr/>
        </p:nvGrpSpPr>
        <p:grpSpPr bwMode="auto">
          <a:xfrm>
            <a:off x="228600" y="1644650"/>
            <a:ext cx="3587750" cy="4311650"/>
            <a:chOff x="288" y="951"/>
            <a:chExt cx="2260" cy="2716"/>
          </a:xfrm>
        </p:grpSpPr>
        <p:graphicFrame>
          <p:nvGraphicFramePr>
            <p:cNvPr id="889860" name="Object 4"/>
            <p:cNvGraphicFramePr>
              <a:graphicFrameLocks noChangeAspect="1"/>
            </p:cNvGraphicFramePr>
            <p:nvPr/>
          </p:nvGraphicFramePr>
          <p:xfrm>
            <a:off x="288" y="1344"/>
            <a:ext cx="2246" cy="2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2" imgW="5405040" imgH="5780160" progId="Word.Document.8">
                    <p:embed/>
                  </p:oleObj>
                </mc:Choice>
                <mc:Fallback>
                  <p:oleObj name="Document" r:id="rId2" imgW="5405040" imgH="578016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344"/>
                          <a:ext cx="2246" cy="2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9861" name="Text Box 5"/>
            <p:cNvSpPr txBox="1">
              <a:spLocks noChangeArrowheads="1"/>
            </p:cNvSpPr>
            <p:nvPr/>
          </p:nvSpPr>
          <p:spPr bwMode="auto">
            <a:xfrm rot="-2416809">
              <a:off x="672" y="951"/>
              <a:ext cx="7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  <a:latin typeface="Arial" charset="0"/>
                </a:rPr>
                <a:t>categorical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89862" name="Text Box 6"/>
            <p:cNvSpPr txBox="1">
              <a:spLocks noChangeArrowheads="1"/>
            </p:cNvSpPr>
            <p:nvPr/>
          </p:nvSpPr>
          <p:spPr bwMode="auto">
            <a:xfrm rot="-2416809">
              <a:off x="1104" y="951"/>
              <a:ext cx="7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  <a:latin typeface="Arial" charset="0"/>
                </a:rPr>
                <a:t>categorical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89863" name="Text Box 7"/>
            <p:cNvSpPr txBox="1">
              <a:spLocks noChangeArrowheads="1"/>
            </p:cNvSpPr>
            <p:nvPr/>
          </p:nvSpPr>
          <p:spPr bwMode="auto">
            <a:xfrm rot="-2416809">
              <a:off x="1632" y="951"/>
              <a:ext cx="8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  <a:latin typeface="Arial" charset="0"/>
                </a:rPr>
                <a:t>continuous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89864" name="Text Box 8"/>
            <p:cNvSpPr txBox="1">
              <a:spLocks noChangeArrowheads="1"/>
            </p:cNvSpPr>
            <p:nvPr/>
          </p:nvSpPr>
          <p:spPr bwMode="auto">
            <a:xfrm rot="-2416809">
              <a:off x="2112" y="1047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  <a:latin typeface="Arial" charset="0"/>
                </a:rPr>
                <a:t>class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</p:grpSp>
      <p:sp>
        <p:nvSpPr>
          <p:cNvPr id="889865" name="Line 9"/>
          <p:cNvSpPr>
            <a:spLocks noChangeShapeType="1"/>
          </p:cNvSpPr>
          <p:nvPr/>
        </p:nvSpPr>
        <p:spPr bwMode="auto">
          <a:xfrm>
            <a:off x="6965950" y="4778375"/>
            <a:ext cx="242888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66" name="Line 10"/>
          <p:cNvSpPr>
            <a:spLocks noChangeShapeType="1"/>
          </p:cNvSpPr>
          <p:nvPr/>
        </p:nvSpPr>
        <p:spPr bwMode="auto">
          <a:xfrm flipH="1">
            <a:off x="5835650" y="4778375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67" name="Line 11"/>
          <p:cNvSpPr>
            <a:spLocks noChangeShapeType="1"/>
          </p:cNvSpPr>
          <p:nvPr/>
        </p:nvSpPr>
        <p:spPr bwMode="auto">
          <a:xfrm flipH="1">
            <a:off x="6481763" y="398462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68" name="Line 12"/>
          <p:cNvSpPr>
            <a:spLocks noChangeShapeType="1"/>
          </p:cNvSpPr>
          <p:nvPr/>
        </p:nvSpPr>
        <p:spPr bwMode="auto">
          <a:xfrm>
            <a:off x="7693025" y="398462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69" name="Line 13"/>
          <p:cNvSpPr>
            <a:spLocks noChangeShapeType="1"/>
          </p:cNvSpPr>
          <p:nvPr/>
        </p:nvSpPr>
        <p:spPr bwMode="auto">
          <a:xfrm>
            <a:off x="6643688" y="325755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70" name="Line 14"/>
          <p:cNvSpPr>
            <a:spLocks noChangeShapeType="1"/>
          </p:cNvSpPr>
          <p:nvPr/>
        </p:nvSpPr>
        <p:spPr bwMode="auto">
          <a:xfrm flipH="1">
            <a:off x="5270500" y="325755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71" name="Text Box 15"/>
          <p:cNvSpPr txBox="1">
            <a:spLocks noChangeArrowheads="1"/>
          </p:cNvSpPr>
          <p:nvPr/>
        </p:nvSpPr>
        <p:spPr bwMode="auto">
          <a:xfrm>
            <a:off x="5788025" y="2994025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Refund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72" name="Text Box 16"/>
          <p:cNvSpPr txBox="1">
            <a:spLocks noChangeArrowheads="1"/>
          </p:cNvSpPr>
          <p:nvPr/>
        </p:nvSpPr>
        <p:spPr bwMode="auto">
          <a:xfrm>
            <a:off x="6804025" y="372110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MarSt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73" name="Text Box 17"/>
          <p:cNvSpPr txBox="1">
            <a:spLocks noChangeArrowheads="1"/>
          </p:cNvSpPr>
          <p:nvPr/>
        </p:nvSpPr>
        <p:spPr bwMode="auto">
          <a:xfrm>
            <a:off x="6078538" y="4513263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TaxInc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74" name="AutoShape 18"/>
          <p:cNvSpPr>
            <a:spLocks noChangeArrowheads="1"/>
          </p:cNvSpPr>
          <p:nvPr/>
        </p:nvSpPr>
        <p:spPr bwMode="auto">
          <a:xfrm>
            <a:off x="7005638" y="5302250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75" name="Text Box 19"/>
          <p:cNvSpPr txBox="1">
            <a:spLocks noChangeArrowheads="1"/>
          </p:cNvSpPr>
          <p:nvPr/>
        </p:nvSpPr>
        <p:spPr bwMode="auto">
          <a:xfrm>
            <a:off x="6929438" y="530225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76" name="AutoShape 20"/>
          <p:cNvSpPr>
            <a:spLocks noChangeArrowheads="1"/>
          </p:cNvSpPr>
          <p:nvPr/>
        </p:nvSpPr>
        <p:spPr bwMode="auto">
          <a:xfrm>
            <a:off x="5513388" y="5319713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77" name="Text Box 21"/>
          <p:cNvSpPr txBox="1">
            <a:spLocks noChangeArrowheads="1"/>
          </p:cNvSpPr>
          <p:nvPr/>
        </p:nvSpPr>
        <p:spPr bwMode="auto">
          <a:xfrm>
            <a:off x="5610225" y="530542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78" name="AutoShape 22"/>
          <p:cNvSpPr>
            <a:spLocks noChangeArrowheads="1"/>
          </p:cNvSpPr>
          <p:nvPr/>
        </p:nvSpPr>
        <p:spPr bwMode="auto">
          <a:xfrm>
            <a:off x="4948238" y="373538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79" name="Text Box 23"/>
          <p:cNvSpPr txBox="1">
            <a:spLocks noChangeArrowheads="1"/>
          </p:cNvSpPr>
          <p:nvPr/>
        </p:nvSpPr>
        <p:spPr bwMode="auto">
          <a:xfrm>
            <a:off x="5043488" y="37211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889880" name="AutoShape 24"/>
          <p:cNvSpPr>
            <a:spLocks noChangeArrowheads="1"/>
          </p:cNvSpPr>
          <p:nvPr/>
        </p:nvSpPr>
        <p:spPr bwMode="auto">
          <a:xfrm>
            <a:off x="7843838" y="4540250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81" name="Text Box 25"/>
          <p:cNvSpPr txBox="1">
            <a:spLocks noChangeArrowheads="1"/>
          </p:cNvSpPr>
          <p:nvPr/>
        </p:nvSpPr>
        <p:spPr bwMode="auto">
          <a:xfrm>
            <a:off x="7920038" y="45402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82" name="Text Box 26"/>
          <p:cNvSpPr txBox="1">
            <a:spLocks noChangeArrowheads="1"/>
          </p:cNvSpPr>
          <p:nvPr/>
        </p:nvSpPr>
        <p:spPr bwMode="auto">
          <a:xfrm>
            <a:off x="5060950" y="32575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83" name="Text Box 27"/>
          <p:cNvSpPr txBox="1">
            <a:spLocks noChangeArrowheads="1"/>
          </p:cNvSpPr>
          <p:nvPr/>
        </p:nvSpPr>
        <p:spPr bwMode="auto">
          <a:xfrm>
            <a:off x="6926263" y="32575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84" name="Text Box 28"/>
          <p:cNvSpPr txBox="1">
            <a:spLocks noChangeArrowheads="1"/>
          </p:cNvSpPr>
          <p:nvPr/>
        </p:nvSpPr>
        <p:spPr bwMode="auto">
          <a:xfrm>
            <a:off x="7908925" y="4022725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Married</a:t>
            </a:r>
            <a:r>
              <a:rPr lang="en-US" sz="1600" b="0">
                <a:solidFill>
                  <a:schemeClr val="bg2"/>
                </a:solidFill>
                <a:latin typeface="Arial" charset="0"/>
              </a:rPr>
              <a:t> </a:t>
            </a:r>
          </a:p>
        </p:txBody>
      </p:sp>
      <p:sp>
        <p:nvSpPr>
          <p:cNvPr id="889885" name="Text Box 29"/>
          <p:cNvSpPr txBox="1">
            <a:spLocks noChangeArrowheads="1"/>
          </p:cNvSpPr>
          <p:nvPr/>
        </p:nvSpPr>
        <p:spPr bwMode="auto">
          <a:xfrm>
            <a:off x="5692775" y="4051300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Single, Divorced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86" name="Text Box 30"/>
          <p:cNvSpPr txBox="1">
            <a:spLocks noChangeArrowheads="1"/>
          </p:cNvSpPr>
          <p:nvPr/>
        </p:nvSpPr>
        <p:spPr bwMode="auto">
          <a:xfrm>
            <a:off x="5313363" y="484346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&lt; 80K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87" name="Text Box 31"/>
          <p:cNvSpPr txBox="1">
            <a:spLocks noChangeArrowheads="1"/>
          </p:cNvSpPr>
          <p:nvPr/>
        </p:nvSpPr>
        <p:spPr bwMode="auto">
          <a:xfrm>
            <a:off x="7088188" y="484346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&gt; 80K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88" name="Text Box 32"/>
          <p:cNvSpPr txBox="1">
            <a:spLocks noChangeArrowheads="1"/>
          </p:cNvSpPr>
          <p:nvPr/>
        </p:nvSpPr>
        <p:spPr bwMode="auto">
          <a:xfrm>
            <a:off x="6427788" y="2039938"/>
            <a:ext cx="224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Splitting Attributes</a:t>
            </a:r>
          </a:p>
        </p:txBody>
      </p:sp>
      <p:sp>
        <p:nvSpPr>
          <p:cNvPr id="889889" name="Line 33"/>
          <p:cNvSpPr>
            <a:spLocks noChangeShapeType="1"/>
          </p:cNvSpPr>
          <p:nvPr/>
        </p:nvSpPr>
        <p:spPr bwMode="auto">
          <a:xfrm flipH="1">
            <a:off x="6805613" y="2420938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90" name="AutoShape 34"/>
          <p:cNvSpPr>
            <a:spLocks noChangeArrowheads="1"/>
          </p:cNvSpPr>
          <p:nvPr/>
        </p:nvSpPr>
        <p:spPr bwMode="auto">
          <a:xfrm>
            <a:off x="3810000" y="4083050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91" name="Line 35"/>
          <p:cNvSpPr>
            <a:spLocks noChangeShapeType="1"/>
          </p:cNvSpPr>
          <p:nvPr/>
        </p:nvSpPr>
        <p:spPr bwMode="auto">
          <a:xfrm>
            <a:off x="7418388" y="2420938"/>
            <a:ext cx="76200" cy="11445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92" name="Text Box 36"/>
          <p:cNvSpPr txBox="1">
            <a:spLocks noChangeArrowheads="1"/>
          </p:cNvSpPr>
          <p:nvPr/>
        </p:nvSpPr>
        <p:spPr bwMode="auto">
          <a:xfrm>
            <a:off x="762000" y="614045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Arial" charset="0"/>
              </a:rPr>
              <a:t>Training Data</a:t>
            </a:r>
            <a:endParaRPr lang="en-US" sz="20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93" name="Text Box 37"/>
          <p:cNvSpPr txBox="1">
            <a:spLocks noChangeArrowheads="1"/>
          </p:cNvSpPr>
          <p:nvPr/>
        </p:nvSpPr>
        <p:spPr bwMode="auto">
          <a:xfrm>
            <a:off x="5029200" y="6108700"/>
            <a:ext cx="3124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Arial" charset="0"/>
              </a:rPr>
              <a:t>Model:  Decision Tree</a:t>
            </a:r>
            <a:endParaRPr lang="en-US" sz="20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7632700" y="3355067"/>
            <a:ext cx="1561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Test outcome</a:t>
            </a:r>
          </a:p>
        </p:txBody>
      </p:sp>
      <p:sp>
        <p:nvSpPr>
          <p:cNvPr id="39" name="Line 33"/>
          <p:cNvSpPr>
            <a:spLocks noChangeShapeType="1"/>
          </p:cNvSpPr>
          <p:nvPr/>
        </p:nvSpPr>
        <p:spPr bwMode="auto">
          <a:xfrm flipH="1">
            <a:off x="7353300" y="3787096"/>
            <a:ext cx="892897" cy="46184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8246195" y="3787097"/>
            <a:ext cx="1" cy="270554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7668269" y="5683250"/>
            <a:ext cx="14285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Class labels</a:t>
            </a:r>
          </a:p>
        </p:txBody>
      </p:sp>
      <p:sp>
        <p:nvSpPr>
          <p:cNvPr id="42" name="Line 33"/>
          <p:cNvSpPr>
            <a:spLocks noChangeShapeType="1"/>
          </p:cNvSpPr>
          <p:nvPr/>
        </p:nvSpPr>
        <p:spPr bwMode="auto">
          <a:xfrm flipH="1" flipV="1">
            <a:off x="8177213" y="5011737"/>
            <a:ext cx="196849" cy="657226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33"/>
          <p:cNvSpPr>
            <a:spLocks noChangeShapeType="1"/>
          </p:cNvSpPr>
          <p:nvPr/>
        </p:nvSpPr>
        <p:spPr bwMode="auto">
          <a:xfrm flipH="1" flipV="1">
            <a:off x="7693024" y="5470525"/>
            <a:ext cx="681038" cy="212725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64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 of Decision Tree</a:t>
            </a:r>
          </a:p>
        </p:txBody>
      </p:sp>
      <p:graphicFrame>
        <p:nvGraphicFramePr>
          <p:cNvPr id="8345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704583"/>
              </p:ext>
            </p:extLst>
          </p:nvPr>
        </p:nvGraphicFramePr>
        <p:xfrm>
          <a:off x="457200" y="2636837"/>
          <a:ext cx="3565525" cy="368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05040" imgH="5780160" progId="Word.Document.8">
                  <p:embed/>
                </p:oleObj>
              </mc:Choice>
              <mc:Fallback>
                <p:oleObj name="Document" r:id="rId2" imgW="5405040" imgH="5780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36837"/>
                        <a:ext cx="3565525" cy="368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4564" name="Text Box 4"/>
          <p:cNvSpPr txBox="1">
            <a:spLocks noChangeArrowheads="1"/>
          </p:cNvSpPr>
          <p:nvPr/>
        </p:nvSpPr>
        <p:spPr bwMode="auto">
          <a:xfrm rot="-2416809">
            <a:off x="1066800" y="2012950"/>
            <a:ext cx="1257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006600"/>
                </a:solidFill>
                <a:latin typeface="Arial" charset="0"/>
              </a:rPr>
              <a:t>categorical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65" name="Text Box 5"/>
          <p:cNvSpPr txBox="1">
            <a:spLocks noChangeArrowheads="1"/>
          </p:cNvSpPr>
          <p:nvPr/>
        </p:nvSpPr>
        <p:spPr bwMode="auto">
          <a:xfrm rot="-2416809">
            <a:off x="1752600" y="2012950"/>
            <a:ext cx="1257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rgbClr val="006600"/>
                </a:solidFill>
                <a:latin typeface="Arial" charset="0"/>
              </a:rPr>
              <a:t>categorical</a:t>
            </a:r>
            <a:endParaRPr lang="en-US" sz="16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66" name="Text Box 6"/>
          <p:cNvSpPr txBox="1">
            <a:spLocks noChangeArrowheads="1"/>
          </p:cNvSpPr>
          <p:nvPr/>
        </p:nvSpPr>
        <p:spPr bwMode="auto">
          <a:xfrm rot="-2416809">
            <a:off x="2590800" y="2012950"/>
            <a:ext cx="1277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006600"/>
                </a:solidFill>
                <a:latin typeface="Arial" charset="0"/>
              </a:rPr>
              <a:t>continuous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67" name="Text Box 7"/>
          <p:cNvSpPr txBox="1">
            <a:spLocks noChangeArrowheads="1"/>
          </p:cNvSpPr>
          <p:nvPr/>
        </p:nvSpPr>
        <p:spPr bwMode="auto">
          <a:xfrm rot="-2416809">
            <a:off x="3352800" y="2165350"/>
            <a:ext cx="692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006600"/>
                </a:solidFill>
                <a:latin typeface="Arial" charset="0"/>
              </a:rPr>
              <a:t>class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68" name="Line 8"/>
          <p:cNvSpPr>
            <a:spLocks noChangeShapeType="1"/>
          </p:cNvSpPr>
          <p:nvPr/>
        </p:nvSpPr>
        <p:spPr bwMode="auto">
          <a:xfrm>
            <a:off x="8005763" y="4000500"/>
            <a:ext cx="242887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69" name="Line 9"/>
          <p:cNvSpPr>
            <a:spLocks noChangeShapeType="1"/>
          </p:cNvSpPr>
          <p:nvPr/>
        </p:nvSpPr>
        <p:spPr bwMode="auto">
          <a:xfrm flipH="1">
            <a:off x="6875463" y="4000500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70" name="Line 10"/>
          <p:cNvSpPr>
            <a:spLocks noChangeShapeType="1"/>
          </p:cNvSpPr>
          <p:nvPr/>
        </p:nvSpPr>
        <p:spPr bwMode="auto">
          <a:xfrm flipH="1">
            <a:off x="5881688" y="3236912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71" name="Line 11"/>
          <p:cNvSpPr>
            <a:spLocks noChangeShapeType="1"/>
          </p:cNvSpPr>
          <p:nvPr/>
        </p:nvSpPr>
        <p:spPr bwMode="auto">
          <a:xfrm>
            <a:off x="7092950" y="3236912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72" name="Line 12"/>
          <p:cNvSpPr>
            <a:spLocks noChangeShapeType="1"/>
          </p:cNvSpPr>
          <p:nvPr/>
        </p:nvSpPr>
        <p:spPr bwMode="auto">
          <a:xfrm>
            <a:off x="6043613" y="2509837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73" name="Line 13"/>
          <p:cNvSpPr>
            <a:spLocks noChangeShapeType="1"/>
          </p:cNvSpPr>
          <p:nvPr/>
        </p:nvSpPr>
        <p:spPr bwMode="auto">
          <a:xfrm flipH="1">
            <a:off x="4670425" y="2509837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74" name="Text Box 14"/>
          <p:cNvSpPr txBox="1">
            <a:spLocks noChangeArrowheads="1"/>
          </p:cNvSpPr>
          <p:nvPr/>
        </p:nvSpPr>
        <p:spPr bwMode="auto">
          <a:xfrm>
            <a:off x="5187950" y="2246312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MarSt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75" name="Text Box 15"/>
          <p:cNvSpPr txBox="1">
            <a:spLocks noChangeArrowheads="1"/>
          </p:cNvSpPr>
          <p:nvPr/>
        </p:nvSpPr>
        <p:spPr bwMode="auto">
          <a:xfrm>
            <a:off x="6203950" y="2973387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Refund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76" name="Text Box 16"/>
          <p:cNvSpPr txBox="1">
            <a:spLocks noChangeArrowheads="1"/>
          </p:cNvSpPr>
          <p:nvPr/>
        </p:nvSpPr>
        <p:spPr bwMode="auto">
          <a:xfrm>
            <a:off x="7118350" y="3735387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TaxInc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77" name="AutoShape 17"/>
          <p:cNvSpPr>
            <a:spLocks noChangeArrowheads="1"/>
          </p:cNvSpPr>
          <p:nvPr/>
        </p:nvSpPr>
        <p:spPr bwMode="auto">
          <a:xfrm>
            <a:off x="8045450" y="4524375"/>
            <a:ext cx="627063" cy="366712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78" name="Text Box 18"/>
          <p:cNvSpPr txBox="1">
            <a:spLocks noChangeArrowheads="1"/>
          </p:cNvSpPr>
          <p:nvPr/>
        </p:nvSpPr>
        <p:spPr bwMode="auto">
          <a:xfrm>
            <a:off x="7969250" y="4524375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79" name="AutoShape 19"/>
          <p:cNvSpPr>
            <a:spLocks noChangeArrowheads="1"/>
          </p:cNvSpPr>
          <p:nvPr/>
        </p:nvSpPr>
        <p:spPr bwMode="auto">
          <a:xfrm>
            <a:off x="6553200" y="4541837"/>
            <a:ext cx="654050" cy="36353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80" name="Text Box 20"/>
          <p:cNvSpPr txBox="1">
            <a:spLocks noChangeArrowheads="1"/>
          </p:cNvSpPr>
          <p:nvPr/>
        </p:nvSpPr>
        <p:spPr bwMode="auto">
          <a:xfrm>
            <a:off x="6650038" y="45275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81" name="AutoShape 21"/>
          <p:cNvSpPr>
            <a:spLocks noChangeArrowheads="1"/>
          </p:cNvSpPr>
          <p:nvPr/>
        </p:nvSpPr>
        <p:spPr bwMode="auto">
          <a:xfrm>
            <a:off x="4348163" y="2987675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82" name="Text Box 22"/>
          <p:cNvSpPr txBox="1">
            <a:spLocks noChangeArrowheads="1"/>
          </p:cNvSpPr>
          <p:nvPr/>
        </p:nvSpPr>
        <p:spPr bwMode="auto">
          <a:xfrm>
            <a:off x="4443413" y="2973387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rgbClr val="00FFFF"/>
              </a:solidFill>
              <a:latin typeface="Arial" charset="0"/>
            </a:endParaRPr>
          </a:p>
        </p:txBody>
      </p:sp>
      <p:grpSp>
        <p:nvGrpSpPr>
          <p:cNvPr id="834595" name="Group 35"/>
          <p:cNvGrpSpPr>
            <a:grpSpLocks/>
          </p:cNvGrpSpPr>
          <p:nvPr/>
        </p:nvGrpSpPr>
        <p:grpSpPr bwMode="auto">
          <a:xfrm>
            <a:off x="5594350" y="3735387"/>
            <a:ext cx="685800" cy="381000"/>
            <a:chOff x="4927" y="2340"/>
            <a:chExt cx="432" cy="240"/>
          </a:xfrm>
        </p:grpSpPr>
        <p:sp>
          <p:nvSpPr>
            <p:cNvPr id="834583" name="AutoShape 23"/>
            <p:cNvSpPr>
              <a:spLocks noChangeArrowheads="1"/>
            </p:cNvSpPr>
            <p:nvPr/>
          </p:nvSpPr>
          <p:spPr bwMode="auto">
            <a:xfrm>
              <a:off x="4927" y="2340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584" name="Text Box 24"/>
            <p:cNvSpPr txBox="1">
              <a:spLocks noChangeArrowheads="1"/>
            </p:cNvSpPr>
            <p:nvPr/>
          </p:nvSpPr>
          <p:spPr bwMode="auto">
            <a:xfrm>
              <a:off x="4975" y="234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</p:grpSp>
      <p:sp>
        <p:nvSpPr>
          <p:cNvPr id="834585" name="Text Box 25"/>
          <p:cNvSpPr txBox="1">
            <a:spLocks noChangeArrowheads="1"/>
          </p:cNvSpPr>
          <p:nvPr/>
        </p:nvSpPr>
        <p:spPr bwMode="auto">
          <a:xfrm>
            <a:off x="5518150" y="3278187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86" name="Text Box 26"/>
          <p:cNvSpPr txBox="1">
            <a:spLocks noChangeArrowheads="1"/>
          </p:cNvSpPr>
          <p:nvPr/>
        </p:nvSpPr>
        <p:spPr bwMode="auto">
          <a:xfrm>
            <a:off x="7270750" y="3201987"/>
            <a:ext cx="442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87" name="Text Box 27"/>
          <p:cNvSpPr txBox="1">
            <a:spLocks noChangeArrowheads="1"/>
          </p:cNvSpPr>
          <p:nvPr/>
        </p:nvSpPr>
        <p:spPr bwMode="auto">
          <a:xfrm>
            <a:off x="4146550" y="2439987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Married</a:t>
            </a:r>
            <a:r>
              <a:rPr lang="en-US" sz="1600" b="0">
                <a:solidFill>
                  <a:schemeClr val="bg2"/>
                </a:solidFill>
                <a:latin typeface="Arial" charset="0"/>
              </a:rPr>
              <a:t> </a:t>
            </a:r>
          </a:p>
        </p:txBody>
      </p:sp>
      <p:sp>
        <p:nvSpPr>
          <p:cNvPr id="834588" name="Text Box 28"/>
          <p:cNvSpPr txBox="1">
            <a:spLocks noChangeArrowheads="1"/>
          </p:cNvSpPr>
          <p:nvPr/>
        </p:nvSpPr>
        <p:spPr bwMode="auto">
          <a:xfrm>
            <a:off x="5746750" y="2211387"/>
            <a:ext cx="13985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Single, Divorced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89" name="Text Box 29"/>
          <p:cNvSpPr txBox="1">
            <a:spLocks noChangeArrowheads="1"/>
          </p:cNvSpPr>
          <p:nvPr/>
        </p:nvSpPr>
        <p:spPr bwMode="auto">
          <a:xfrm>
            <a:off x="6353175" y="4065587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&lt; 80K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90" name="Text Box 30"/>
          <p:cNvSpPr txBox="1">
            <a:spLocks noChangeArrowheads="1"/>
          </p:cNvSpPr>
          <p:nvPr/>
        </p:nvSpPr>
        <p:spPr bwMode="auto">
          <a:xfrm>
            <a:off x="8128000" y="4065587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&gt; 80K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97" name="Text Box 37"/>
          <p:cNvSpPr txBox="1">
            <a:spLocks noChangeArrowheads="1"/>
          </p:cNvSpPr>
          <p:nvPr/>
        </p:nvSpPr>
        <p:spPr bwMode="auto">
          <a:xfrm>
            <a:off x="4343400" y="5532437"/>
            <a:ext cx="441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C3300"/>
                </a:solidFill>
              </a:rPr>
              <a:t>There could be more than one tree that fits the same data!</a:t>
            </a:r>
          </a:p>
        </p:txBody>
      </p:sp>
    </p:spTree>
    <p:extLst>
      <p:ext uri="{BB962C8B-B14F-4D97-AF65-F5344CB8AC3E}">
        <p14:creationId xmlns:p14="http://schemas.microsoft.com/office/powerpoint/2010/main" val="757400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 Classification Task</a:t>
            </a:r>
          </a:p>
        </p:txBody>
      </p:sp>
      <p:graphicFrame>
        <p:nvGraphicFramePr>
          <p:cNvPr id="921603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983663"/>
              </p:ext>
            </p:extLst>
          </p:nvPr>
        </p:nvGraphicFramePr>
        <p:xfrm>
          <a:off x="1093788" y="16002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424875" imgH="6279741" progId="Visio.Drawing.6">
                  <p:embed/>
                </p:oleObj>
              </mc:Choice>
              <mc:Fallback>
                <p:oleObj name="Visio" r:id="rId2" imgW="8424875" imgH="627974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6002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04" name="Line 4"/>
          <p:cNvSpPr>
            <a:spLocks noChangeShapeType="1"/>
          </p:cNvSpPr>
          <p:nvPr/>
        </p:nvSpPr>
        <p:spPr bwMode="auto">
          <a:xfrm flipH="1" flipV="1">
            <a:off x="6019800" y="5181600"/>
            <a:ext cx="0" cy="6858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5" name="Text Box 5"/>
          <p:cNvSpPr txBox="1">
            <a:spLocks noChangeArrowheads="1"/>
          </p:cNvSpPr>
          <p:nvPr/>
        </p:nvSpPr>
        <p:spPr bwMode="auto">
          <a:xfrm>
            <a:off x="7086600" y="4572000"/>
            <a:ext cx="1219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852117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Model to Test Data</a:t>
            </a:r>
          </a:p>
        </p:txBody>
      </p:sp>
      <p:grpSp>
        <p:nvGrpSpPr>
          <p:cNvPr id="890883" name="Group 3"/>
          <p:cNvGrpSpPr>
            <a:grpSpLocks/>
          </p:cNvGrpSpPr>
          <p:nvPr/>
        </p:nvGrpSpPr>
        <p:grpSpPr bwMode="auto">
          <a:xfrm>
            <a:off x="685800" y="2873375"/>
            <a:ext cx="4267200" cy="3298825"/>
            <a:chOff x="384" y="1584"/>
            <a:chExt cx="2451" cy="1694"/>
          </a:xfrm>
        </p:grpSpPr>
        <p:sp>
          <p:nvSpPr>
            <p:cNvPr id="890884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85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86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87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88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89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90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charset="0"/>
                </a:rPr>
                <a:t>Refund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891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charset="0"/>
                </a:rPr>
                <a:t>MarSt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892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charset="0"/>
                </a:rPr>
                <a:t>TaxInc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893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94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YES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895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96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897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98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 b="0">
                <a:solidFill>
                  <a:srgbClr val="00FFFF"/>
                </a:solidFill>
                <a:latin typeface="Arial" charset="0"/>
              </a:endParaRPr>
            </a:p>
          </p:txBody>
        </p:sp>
        <p:sp>
          <p:nvSpPr>
            <p:cNvPr id="890899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00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901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Yes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902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903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Married</a:t>
              </a:r>
              <a:r>
                <a:rPr lang="en-US" sz="1600" b="0">
                  <a:solidFill>
                    <a:schemeClr val="bg2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890904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Single, Divorced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905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&lt; 80K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906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&gt; 80K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</p:grpSp>
      <p:graphicFrame>
        <p:nvGraphicFramePr>
          <p:cNvPr id="89090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028556"/>
              </p:ext>
            </p:extLst>
          </p:nvPr>
        </p:nvGraphicFramePr>
        <p:xfrm>
          <a:off x="4953000" y="2111375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651200" imgH="1576440" progId="Word.Document.8">
                  <p:embed/>
                </p:oleObj>
              </mc:Choice>
              <mc:Fallback>
                <p:oleObj name="Document" r:id="rId2" imgW="4651200" imgH="1576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111375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08" name="Text Box 28"/>
          <p:cNvSpPr txBox="1">
            <a:spLocks noChangeArrowheads="1"/>
          </p:cNvSpPr>
          <p:nvPr/>
        </p:nvSpPr>
        <p:spPr bwMode="auto">
          <a:xfrm>
            <a:off x="4800600" y="1654175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Arial" charset="0"/>
              </a:rPr>
              <a:t>Test Data</a:t>
            </a:r>
            <a:endParaRPr lang="en-US" sz="20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0909" name="Text Box 29"/>
          <p:cNvSpPr txBox="1">
            <a:spLocks noChangeArrowheads="1"/>
          </p:cNvSpPr>
          <p:nvPr/>
        </p:nvSpPr>
        <p:spPr bwMode="auto">
          <a:xfrm>
            <a:off x="990600" y="1958975"/>
            <a:ext cx="3429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0">
                <a:latin typeface="Arial" charset="0"/>
              </a:rPr>
              <a:t>Start from the root of tree.</a:t>
            </a:r>
          </a:p>
        </p:txBody>
      </p:sp>
      <p:sp>
        <p:nvSpPr>
          <p:cNvPr id="890910" name="Line 30"/>
          <p:cNvSpPr>
            <a:spLocks noChangeShapeType="1"/>
          </p:cNvSpPr>
          <p:nvPr/>
        </p:nvSpPr>
        <p:spPr bwMode="auto">
          <a:xfrm>
            <a:off x="2133600" y="2339975"/>
            <a:ext cx="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09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Model to Test Data</a:t>
            </a:r>
          </a:p>
        </p:txBody>
      </p:sp>
      <p:grpSp>
        <p:nvGrpSpPr>
          <p:cNvPr id="891907" name="Group 3"/>
          <p:cNvGrpSpPr>
            <a:grpSpLocks/>
          </p:cNvGrpSpPr>
          <p:nvPr/>
        </p:nvGrpSpPr>
        <p:grpSpPr bwMode="auto">
          <a:xfrm>
            <a:off x="685800" y="2873375"/>
            <a:ext cx="4267200" cy="3298825"/>
            <a:chOff x="384" y="1584"/>
            <a:chExt cx="2451" cy="1694"/>
          </a:xfrm>
        </p:grpSpPr>
        <p:sp>
          <p:nvSpPr>
            <p:cNvPr id="891908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09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0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1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2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3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4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charset="0"/>
                </a:rPr>
                <a:t>Refund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15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charset="0"/>
                </a:rPr>
                <a:t>MarSt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16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charset="0"/>
                </a:rPr>
                <a:t>TaxInc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17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8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YES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19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20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21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22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 b="0">
                <a:solidFill>
                  <a:srgbClr val="00FFFF"/>
                </a:solidFill>
                <a:latin typeface="Arial" charset="0"/>
              </a:endParaRPr>
            </a:p>
          </p:txBody>
        </p:sp>
        <p:sp>
          <p:nvSpPr>
            <p:cNvPr id="891923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24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25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Yes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26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No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27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Married</a:t>
              </a:r>
              <a:r>
                <a:rPr lang="en-US" sz="1600" b="0">
                  <a:solidFill>
                    <a:schemeClr val="bg2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891928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Single, Divorced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29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&lt; 80K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30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>
                  <a:latin typeface="Arial" charset="0"/>
                </a:rPr>
                <a:t>&gt; 80K</a:t>
              </a:r>
              <a:endParaRPr lang="en-US" sz="1600" b="0">
                <a:solidFill>
                  <a:schemeClr val="bg2"/>
                </a:solidFill>
                <a:latin typeface="Arial" charset="0"/>
              </a:endParaRPr>
            </a:p>
          </p:txBody>
        </p:sp>
      </p:grpSp>
      <p:graphicFrame>
        <p:nvGraphicFramePr>
          <p:cNvPr id="89193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915661"/>
              </p:ext>
            </p:extLst>
          </p:nvPr>
        </p:nvGraphicFramePr>
        <p:xfrm>
          <a:off x="4953000" y="2111375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651200" imgH="1576440" progId="Word.Document.8">
                  <p:embed/>
                </p:oleObj>
              </mc:Choice>
              <mc:Fallback>
                <p:oleObj name="Document" r:id="rId2" imgW="4651200" imgH="1576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111375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932" name="Text Box 28"/>
          <p:cNvSpPr txBox="1">
            <a:spLocks noChangeArrowheads="1"/>
          </p:cNvSpPr>
          <p:nvPr/>
        </p:nvSpPr>
        <p:spPr bwMode="auto">
          <a:xfrm>
            <a:off x="4800600" y="1654175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Arial" charset="0"/>
              </a:rPr>
              <a:t>Test Data</a:t>
            </a:r>
            <a:endParaRPr lang="en-US" sz="20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1933" name="Line 29"/>
          <p:cNvSpPr>
            <a:spLocks noChangeShapeType="1"/>
          </p:cNvSpPr>
          <p:nvPr/>
        </p:nvSpPr>
        <p:spPr bwMode="auto">
          <a:xfrm flipH="1">
            <a:off x="2667000" y="2339975"/>
            <a:ext cx="2362200" cy="685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33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Model to Test Data</a:t>
            </a:r>
          </a:p>
        </p:txBody>
      </p:sp>
      <p:sp>
        <p:nvSpPr>
          <p:cNvPr id="892931" name="Line 3"/>
          <p:cNvSpPr>
            <a:spLocks noChangeShapeType="1"/>
          </p:cNvSpPr>
          <p:nvPr/>
        </p:nvSpPr>
        <p:spPr bwMode="auto">
          <a:xfrm>
            <a:off x="2898775" y="5138738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2932" name="Line 4"/>
          <p:cNvSpPr>
            <a:spLocks noChangeShapeType="1"/>
          </p:cNvSpPr>
          <p:nvPr/>
        </p:nvSpPr>
        <p:spPr bwMode="auto">
          <a:xfrm flipH="1">
            <a:off x="1658938" y="5138738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2933" name="Line 5"/>
          <p:cNvSpPr>
            <a:spLocks noChangeShapeType="1"/>
          </p:cNvSpPr>
          <p:nvPr/>
        </p:nvSpPr>
        <p:spPr bwMode="auto">
          <a:xfrm flipH="1">
            <a:off x="2366963" y="4164013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2934" name="Line 6"/>
          <p:cNvSpPr>
            <a:spLocks noChangeShapeType="1"/>
          </p:cNvSpPr>
          <p:nvPr/>
        </p:nvSpPr>
        <p:spPr bwMode="auto">
          <a:xfrm>
            <a:off x="3695700" y="4164013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2935" name="Line 7"/>
          <p:cNvSpPr>
            <a:spLocks noChangeShapeType="1"/>
          </p:cNvSpPr>
          <p:nvPr/>
        </p:nvSpPr>
        <p:spPr bwMode="auto">
          <a:xfrm>
            <a:off x="2544763" y="3273425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2936" name="Line 8"/>
          <p:cNvSpPr>
            <a:spLocks noChangeShapeType="1"/>
          </p:cNvSpPr>
          <p:nvPr/>
        </p:nvSpPr>
        <p:spPr bwMode="auto">
          <a:xfrm flipH="1">
            <a:off x="1039813" y="3273425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2937" name="Text Box 9"/>
          <p:cNvSpPr txBox="1">
            <a:spLocks noChangeArrowheads="1"/>
          </p:cNvSpPr>
          <p:nvPr/>
        </p:nvSpPr>
        <p:spPr bwMode="auto">
          <a:xfrm>
            <a:off x="1606550" y="2949575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Refund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2938" name="Text Box 10"/>
          <p:cNvSpPr txBox="1">
            <a:spLocks noChangeArrowheads="1"/>
          </p:cNvSpPr>
          <p:nvPr/>
        </p:nvSpPr>
        <p:spPr bwMode="auto">
          <a:xfrm>
            <a:off x="2720975" y="3841750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MarSt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2939" name="Text Box 11"/>
          <p:cNvSpPr txBox="1">
            <a:spLocks noChangeArrowheads="1"/>
          </p:cNvSpPr>
          <p:nvPr/>
        </p:nvSpPr>
        <p:spPr bwMode="auto">
          <a:xfrm>
            <a:off x="1925638" y="4813300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TaxInc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2940" name="AutoShape 12"/>
          <p:cNvSpPr>
            <a:spLocks noChangeArrowheads="1"/>
          </p:cNvSpPr>
          <p:nvPr/>
        </p:nvSpPr>
        <p:spPr bwMode="auto">
          <a:xfrm>
            <a:off x="2941638" y="5781675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2941" name="Text Box 13"/>
          <p:cNvSpPr txBox="1">
            <a:spLocks noChangeArrowheads="1"/>
          </p:cNvSpPr>
          <p:nvPr/>
        </p:nvSpPr>
        <p:spPr bwMode="auto">
          <a:xfrm>
            <a:off x="2859088" y="5781675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2942" name="AutoShape 14"/>
          <p:cNvSpPr>
            <a:spLocks noChangeArrowheads="1"/>
          </p:cNvSpPr>
          <p:nvPr/>
        </p:nvSpPr>
        <p:spPr bwMode="auto">
          <a:xfrm>
            <a:off x="1304925" y="5802313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2943" name="Text Box 15"/>
          <p:cNvSpPr txBox="1">
            <a:spLocks noChangeArrowheads="1"/>
          </p:cNvSpPr>
          <p:nvPr/>
        </p:nvSpPr>
        <p:spPr bwMode="auto">
          <a:xfrm>
            <a:off x="1435100" y="57848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2944" name="AutoShape 16"/>
          <p:cNvSpPr>
            <a:spLocks noChangeArrowheads="1"/>
          </p:cNvSpPr>
          <p:nvPr/>
        </p:nvSpPr>
        <p:spPr bwMode="auto">
          <a:xfrm>
            <a:off x="685800" y="3859213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2945" name="Text Box 17"/>
          <p:cNvSpPr txBox="1">
            <a:spLocks noChangeArrowheads="1"/>
          </p:cNvSpPr>
          <p:nvPr/>
        </p:nvSpPr>
        <p:spPr bwMode="auto">
          <a:xfrm>
            <a:off x="814388" y="38417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892946" name="AutoShape 18"/>
          <p:cNvSpPr>
            <a:spLocks noChangeArrowheads="1"/>
          </p:cNvSpPr>
          <p:nvPr/>
        </p:nvSpPr>
        <p:spPr bwMode="auto">
          <a:xfrm>
            <a:off x="3860800" y="4846638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2947" name="Text Box 19"/>
          <p:cNvSpPr txBox="1">
            <a:spLocks noChangeArrowheads="1"/>
          </p:cNvSpPr>
          <p:nvPr/>
        </p:nvSpPr>
        <p:spPr bwMode="auto">
          <a:xfrm>
            <a:off x="3968750" y="4846638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2948" name="Text Box 20"/>
          <p:cNvSpPr txBox="1">
            <a:spLocks noChangeArrowheads="1"/>
          </p:cNvSpPr>
          <p:nvPr/>
        </p:nvSpPr>
        <p:spPr bwMode="auto">
          <a:xfrm>
            <a:off x="860425" y="327342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2949" name="Text Box 21"/>
          <p:cNvSpPr txBox="1">
            <a:spLocks noChangeArrowheads="1"/>
          </p:cNvSpPr>
          <p:nvPr/>
        </p:nvSpPr>
        <p:spPr bwMode="auto">
          <a:xfrm>
            <a:off x="2897188" y="3273425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  <a:latin typeface="Arial" charset="0"/>
              </a:rPr>
              <a:t>No</a:t>
            </a:r>
          </a:p>
        </p:txBody>
      </p:sp>
      <p:sp>
        <p:nvSpPr>
          <p:cNvPr id="892950" name="Text Box 22"/>
          <p:cNvSpPr txBox="1">
            <a:spLocks noChangeArrowheads="1"/>
          </p:cNvSpPr>
          <p:nvPr/>
        </p:nvSpPr>
        <p:spPr bwMode="auto">
          <a:xfrm>
            <a:off x="4022725" y="4211638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Married</a:t>
            </a:r>
            <a:r>
              <a:rPr lang="en-US" sz="1600" b="0">
                <a:solidFill>
                  <a:schemeClr val="bg2"/>
                </a:solidFill>
                <a:latin typeface="Arial" charset="0"/>
              </a:rPr>
              <a:t> </a:t>
            </a:r>
          </a:p>
        </p:txBody>
      </p:sp>
      <p:sp>
        <p:nvSpPr>
          <p:cNvPr id="892951" name="Text Box 23"/>
          <p:cNvSpPr txBox="1">
            <a:spLocks noChangeArrowheads="1"/>
          </p:cNvSpPr>
          <p:nvPr/>
        </p:nvSpPr>
        <p:spPr bwMode="auto">
          <a:xfrm>
            <a:off x="1662113" y="4246563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Single, Divorced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2952" name="Text Box 24"/>
          <p:cNvSpPr txBox="1">
            <a:spLocks noChangeArrowheads="1"/>
          </p:cNvSpPr>
          <p:nvPr/>
        </p:nvSpPr>
        <p:spPr bwMode="auto">
          <a:xfrm>
            <a:off x="1155700" y="52181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 dirty="0">
                <a:latin typeface="Arial" charset="0"/>
              </a:rPr>
              <a:t>&lt; </a:t>
            </a:r>
            <a:r>
              <a:rPr lang="en-US" sz="1600" b="0" dirty="0" err="1">
                <a:latin typeface="Arial" charset="0"/>
              </a:rPr>
              <a:t>80K</a:t>
            </a:r>
            <a:endParaRPr lang="en-US" sz="1600" b="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2953" name="Text Box 25"/>
          <p:cNvSpPr txBox="1">
            <a:spLocks noChangeArrowheads="1"/>
          </p:cNvSpPr>
          <p:nvPr/>
        </p:nvSpPr>
        <p:spPr bwMode="auto">
          <a:xfrm>
            <a:off x="3101975" y="52181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&gt; 80K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89295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486551"/>
              </p:ext>
            </p:extLst>
          </p:nvPr>
        </p:nvGraphicFramePr>
        <p:xfrm>
          <a:off x="4953000" y="2187575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651200" imgH="1576440" progId="Word.Document.8">
                  <p:embed/>
                </p:oleObj>
              </mc:Choice>
              <mc:Fallback>
                <p:oleObj name="Document" r:id="rId2" imgW="4651200" imgH="1576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187575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2955" name="Text Box 27"/>
          <p:cNvSpPr txBox="1">
            <a:spLocks noChangeArrowheads="1"/>
          </p:cNvSpPr>
          <p:nvPr/>
        </p:nvSpPr>
        <p:spPr bwMode="auto">
          <a:xfrm>
            <a:off x="4800600" y="1730375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Arial" charset="0"/>
              </a:rPr>
              <a:t>Test Data</a:t>
            </a:r>
            <a:endParaRPr lang="en-US" sz="20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2956" name="Line 28"/>
          <p:cNvSpPr>
            <a:spLocks noChangeShapeType="1"/>
          </p:cNvSpPr>
          <p:nvPr/>
        </p:nvSpPr>
        <p:spPr bwMode="auto">
          <a:xfrm flipH="1">
            <a:off x="3352800" y="2949575"/>
            <a:ext cx="160020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31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Model to Test Data</a:t>
            </a:r>
          </a:p>
        </p:txBody>
      </p:sp>
      <p:sp>
        <p:nvSpPr>
          <p:cNvPr id="893955" name="Line 3"/>
          <p:cNvSpPr>
            <a:spLocks noChangeShapeType="1"/>
          </p:cNvSpPr>
          <p:nvPr/>
        </p:nvSpPr>
        <p:spPr bwMode="auto">
          <a:xfrm>
            <a:off x="2898775" y="5062538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56" name="Line 4"/>
          <p:cNvSpPr>
            <a:spLocks noChangeShapeType="1"/>
          </p:cNvSpPr>
          <p:nvPr/>
        </p:nvSpPr>
        <p:spPr bwMode="auto">
          <a:xfrm flipH="1">
            <a:off x="1658938" y="5062538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57" name="Line 5"/>
          <p:cNvSpPr>
            <a:spLocks noChangeShapeType="1"/>
          </p:cNvSpPr>
          <p:nvPr/>
        </p:nvSpPr>
        <p:spPr bwMode="auto">
          <a:xfrm flipH="1">
            <a:off x="2366963" y="4087813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58" name="Line 6"/>
          <p:cNvSpPr>
            <a:spLocks noChangeShapeType="1"/>
          </p:cNvSpPr>
          <p:nvPr/>
        </p:nvSpPr>
        <p:spPr bwMode="auto">
          <a:xfrm>
            <a:off x="3695700" y="4087813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59" name="Line 7"/>
          <p:cNvSpPr>
            <a:spLocks noChangeShapeType="1"/>
          </p:cNvSpPr>
          <p:nvPr/>
        </p:nvSpPr>
        <p:spPr bwMode="auto">
          <a:xfrm>
            <a:off x="2544763" y="3197225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60" name="Line 8"/>
          <p:cNvSpPr>
            <a:spLocks noChangeShapeType="1"/>
          </p:cNvSpPr>
          <p:nvPr/>
        </p:nvSpPr>
        <p:spPr bwMode="auto">
          <a:xfrm flipH="1">
            <a:off x="1039813" y="3197225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61" name="Text Box 9"/>
          <p:cNvSpPr txBox="1">
            <a:spLocks noChangeArrowheads="1"/>
          </p:cNvSpPr>
          <p:nvPr/>
        </p:nvSpPr>
        <p:spPr bwMode="auto">
          <a:xfrm>
            <a:off x="1606550" y="2873375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Refund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62" name="Text Box 10"/>
          <p:cNvSpPr txBox="1">
            <a:spLocks noChangeArrowheads="1"/>
          </p:cNvSpPr>
          <p:nvPr/>
        </p:nvSpPr>
        <p:spPr bwMode="auto">
          <a:xfrm>
            <a:off x="2720975" y="3765550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MarSt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63" name="Text Box 11"/>
          <p:cNvSpPr txBox="1">
            <a:spLocks noChangeArrowheads="1"/>
          </p:cNvSpPr>
          <p:nvPr/>
        </p:nvSpPr>
        <p:spPr bwMode="auto">
          <a:xfrm>
            <a:off x="1925638" y="4737100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TaxInc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64" name="AutoShape 12"/>
          <p:cNvSpPr>
            <a:spLocks noChangeArrowheads="1"/>
          </p:cNvSpPr>
          <p:nvPr/>
        </p:nvSpPr>
        <p:spPr bwMode="auto">
          <a:xfrm>
            <a:off x="2941638" y="5705475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65" name="Text Box 13"/>
          <p:cNvSpPr txBox="1">
            <a:spLocks noChangeArrowheads="1"/>
          </p:cNvSpPr>
          <p:nvPr/>
        </p:nvSpPr>
        <p:spPr bwMode="auto">
          <a:xfrm>
            <a:off x="2859088" y="5705475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66" name="AutoShape 14"/>
          <p:cNvSpPr>
            <a:spLocks noChangeArrowheads="1"/>
          </p:cNvSpPr>
          <p:nvPr/>
        </p:nvSpPr>
        <p:spPr bwMode="auto">
          <a:xfrm>
            <a:off x="1304925" y="5726113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67" name="Text Box 15"/>
          <p:cNvSpPr txBox="1">
            <a:spLocks noChangeArrowheads="1"/>
          </p:cNvSpPr>
          <p:nvPr/>
        </p:nvSpPr>
        <p:spPr bwMode="auto">
          <a:xfrm>
            <a:off x="1435100" y="57086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68" name="AutoShape 16"/>
          <p:cNvSpPr>
            <a:spLocks noChangeArrowheads="1"/>
          </p:cNvSpPr>
          <p:nvPr/>
        </p:nvSpPr>
        <p:spPr bwMode="auto">
          <a:xfrm>
            <a:off x="685800" y="3783013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69" name="Text Box 17"/>
          <p:cNvSpPr txBox="1">
            <a:spLocks noChangeArrowheads="1"/>
          </p:cNvSpPr>
          <p:nvPr/>
        </p:nvSpPr>
        <p:spPr bwMode="auto">
          <a:xfrm>
            <a:off x="814388" y="37655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893970" name="AutoShape 18"/>
          <p:cNvSpPr>
            <a:spLocks noChangeArrowheads="1"/>
          </p:cNvSpPr>
          <p:nvPr/>
        </p:nvSpPr>
        <p:spPr bwMode="auto">
          <a:xfrm>
            <a:off x="3860800" y="4770438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71" name="Text Box 19"/>
          <p:cNvSpPr txBox="1">
            <a:spLocks noChangeArrowheads="1"/>
          </p:cNvSpPr>
          <p:nvPr/>
        </p:nvSpPr>
        <p:spPr bwMode="auto">
          <a:xfrm>
            <a:off x="3968750" y="4770438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72" name="Text Box 20"/>
          <p:cNvSpPr txBox="1">
            <a:spLocks noChangeArrowheads="1"/>
          </p:cNvSpPr>
          <p:nvPr/>
        </p:nvSpPr>
        <p:spPr bwMode="auto">
          <a:xfrm>
            <a:off x="860425" y="319722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73" name="Text Box 21"/>
          <p:cNvSpPr txBox="1">
            <a:spLocks noChangeArrowheads="1"/>
          </p:cNvSpPr>
          <p:nvPr/>
        </p:nvSpPr>
        <p:spPr bwMode="auto">
          <a:xfrm>
            <a:off x="2897188" y="3197225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  <a:latin typeface="Arial" charset="0"/>
              </a:rPr>
              <a:t>No</a:t>
            </a:r>
          </a:p>
        </p:txBody>
      </p:sp>
      <p:sp>
        <p:nvSpPr>
          <p:cNvPr id="893974" name="Text Box 22"/>
          <p:cNvSpPr txBox="1">
            <a:spLocks noChangeArrowheads="1"/>
          </p:cNvSpPr>
          <p:nvPr/>
        </p:nvSpPr>
        <p:spPr bwMode="auto">
          <a:xfrm>
            <a:off x="4022725" y="4135438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Married</a:t>
            </a:r>
            <a:r>
              <a:rPr lang="en-US" sz="1600" b="0">
                <a:solidFill>
                  <a:schemeClr val="bg2"/>
                </a:solidFill>
                <a:latin typeface="Arial" charset="0"/>
              </a:rPr>
              <a:t> </a:t>
            </a:r>
          </a:p>
        </p:txBody>
      </p:sp>
      <p:sp>
        <p:nvSpPr>
          <p:cNvPr id="893975" name="Text Box 23"/>
          <p:cNvSpPr txBox="1">
            <a:spLocks noChangeArrowheads="1"/>
          </p:cNvSpPr>
          <p:nvPr/>
        </p:nvSpPr>
        <p:spPr bwMode="auto">
          <a:xfrm>
            <a:off x="1662113" y="4170363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Single, Divorced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76" name="Text Box 24"/>
          <p:cNvSpPr txBox="1">
            <a:spLocks noChangeArrowheads="1"/>
          </p:cNvSpPr>
          <p:nvPr/>
        </p:nvSpPr>
        <p:spPr bwMode="auto">
          <a:xfrm>
            <a:off x="1155700" y="51419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&lt; 80K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77" name="Text Box 25"/>
          <p:cNvSpPr txBox="1">
            <a:spLocks noChangeArrowheads="1"/>
          </p:cNvSpPr>
          <p:nvPr/>
        </p:nvSpPr>
        <p:spPr bwMode="auto">
          <a:xfrm>
            <a:off x="3101975" y="51419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&gt; 80K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89397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245054"/>
              </p:ext>
            </p:extLst>
          </p:nvPr>
        </p:nvGraphicFramePr>
        <p:xfrm>
          <a:off x="4953000" y="2111375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651200" imgH="1576440" progId="Word.Document.8">
                  <p:embed/>
                </p:oleObj>
              </mc:Choice>
              <mc:Fallback>
                <p:oleObj name="Document" r:id="rId2" imgW="4651200" imgH="1576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111375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3979" name="Text Box 27"/>
          <p:cNvSpPr txBox="1">
            <a:spLocks noChangeArrowheads="1"/>
          </p:cNvSpPr>
          <p:nvPr/>
        </p:nvSpPr>
        <p:spPr bwMode="auto">
          <a:xfrm>
            <a:off x="4800600" y="1654175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Arial" charset="0"/>
              </a:rPr>
              <a:t>Test Data</a:t>
            </a:r>
            <a:endParaRPr lang="en-US" sz="20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80" name="Line 28"/>
          <p:cNvSpPr>
            <a:spLocks noChangeShapeType="1"/>
          </p:cNvSpPr>
          <p:nvPr/>
        </p:nvSpPr>
        <p:spPr bwMode="auto">
          <a:xfrm flipH="1">
            <a:off x="3810000" y="2568575"/>
            <a:ext cx="2057400" cy="12954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75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Model to Test Data</a:t>
            </a:r>
          </a:p>
        </p:txBody>
      </p:sp>
      <p:sp>
        <p:nvSpPr>
          <p:cNvPr id="894979" name="Line 3"/>
          <p:cNvSpPr>
            <a:spLocks noChangeShapeType="1"/>
          </p:cNvSpPr>
          <p:nvPr/>
        </p:nvSpPr>
        <p:spPr bwMode="auto">
          <a:xfrm>
            <a:off x="2898775" y="4986338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80" name="Line 4"/>
          <p:cNvSpPr>
            <a:spLocks noChangeShapeType="1"/>
          </p:cNvSpPr>
          <p:nvPr/>
        </p:nvSpPr>
        <p:spPr bwMode="auto">
          <a:xfrm flipH="1">
            <a:off x="1658938" y="4986338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81" name="Line 5"/>
          <p:cNvSpPr>
            <a:spLocks noChangeShapeType="1"/>
          </p:cNvSpPr>
          <p:nvPr/>
        </p:nvSpPr>
        <p:spPr bwMode="auto">
          <a:xfrm flipH="1">
            <a:off x="2366963" y="4011613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82" name="Line 6"/>
          <p:cNvSpPr>
            <a:spLocks noChangeShapeType="1"/>
          </p:cNvSpPr>
          <p:nvPr/>
        </p:nvSpPr>
        <p:spPr bwMode="auto">
          <a:xfrm>
            <a:off x="3695700" y="4011613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83" name="Line 7"/>
          <p:cNvSpPr>
            <a:spLocks noChangeShapeType="1"/>
          </p:cNvSpPr>
          <p:nvPr/>
        </p:nvSpPr>
        <p:spPr bwMode="auto">
          <a:xfrm>
            <a:off x="2544763" y="3121025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84" name="Line 8"/>
          <p:cNvSpPr>
            <a:spLocks noChangeShapeType="1"/>
          </p:cNvSpPr>
          <p:nvPr/>
        </p:nvSpPr>
        <p:spPr bwMode="auto">
          <a:xfrm flipH="1">
            <a:off x="1039813" y="3121025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85" name="Text Box 9"/>
          <p:cNvSpPr txBox="1">
            <a:spLocks noChangeArrowheads="1"/>
          </p:cNvSpPr>
          <p:nvPr/>
        </p:nvSpPr>
        <p:spPr bwMode="auto">
          <a:xfrm>
            <a:off x="1606550" y="2797175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Refund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4986" name="Text Box 10"/>
          <p:cNvSpPr txBox="1">
            <a:spLocks noChangeArrowheads="1"/>
          </p:cNvSpPr>
          <p:nvPr/>
        </p:nvSpPr>
        <p:spPr bwMode="auto">
          <a:xfrm>
            <a:off x="2720975" y="3689350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MarSt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4987" name="Text Box 11"/>
          <p:cNvSpPr txBox="1">
            <a:spLocks noChangeArrowheads="1"/>
          </p:cNvSpPr>
          <p:nvPr/>
        </p:nvSpPr>
        <p:spPr bwMode="auto">
          <a:xfrm>
            <a:off x="1925638" y="4660900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TaxInc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4988" name="AutoShape 12"/>
          <p:cNvSpPr>
            <a:spLocks noChangeArrowheads="1"/>
          </p:cNvSpPr>
          <p:nvPr/>
        </p:nvSpPr>
        <p:spPr bwMode="auto">
          <a:xfrm>
            <a:off x="2941638" y="5629275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89" name="Text Box 13"/>
          <p:cNvSpPr txBox="1">
            <a:spLocks noChangeArrowheads="1"/>
          </p:cNvSpPr>
          <p:nvPr/>
        </p:nvSpPr>
        <p:spPr bwMode="auto">
          <a:xfrm>
            <a:off x="2859088" y="5629275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4990" name="AutoShape 14"/>
          <p:cNvSpPr>
            <a:spLocks noChangeArrowheads="1"/>
          </p:cNvSpPr>
          <p:nvPr/>
        </p:nvSpPr>
        <p:spPr bwMode="auto">
          <a:xfrm>
            <a:off x="1304925" y="5649913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91" name="Text Box 15"/>
          <p:cNvSpPr txBox="1">
            <a:spLocks noChangeArrowheads="1"/>
          </p:cNvSpPr>
          <p:nvPr/>
        </p:nvSpPr>
        <p:spPr bwMode="auto">
          <a:xfrm>
            <a:off x="1435100" y="56324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4992" name="AutoShape 16"/>
          <p:cNvSpPr>
            <a:spLocks noChangeArrowheads="1"/>
          </p:cNvSpPr>
          <p:nvPr/>
        </p:nvSpPr>
        <p:spPr bwMode="auto">
          <a:xfrm>
            <a:off x="685800" y="3706813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93" name="Text Box 17"/>
          <p:cNvSpPr txBox="1">
            <a:spLocks noChangeArrowheads="1"/>
          </p:cNvSpPr>
          <p:nvPr/>
        </p:nvSpPr>
        <p:spPr bwMode="auto">
          <a:xfrm>
            <a:off x="814388" y="36893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894994" name="AutoShape 18"/>
          <p:cNvSpPr>
            <a:spLocks noChangeArrowheads="1"/>
          </p:cNvSpPr>
          <p:nvPr/>
        </p:nvSpPr>
        <p:spPr bwMode="auto">
          <a:xfrm>
            <a:off x="3860800" y="4694238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95" name="Text Box 19"/>
          <p:cNvSpPr txBox="1">
            <a:spLocks noChangeArrowheads="1"/>
          </p:cNvSpPr>
          <p:nvPr/>
        </p:nvSpPr>
        <p:spPr bwMode="auto">
          <a:xfrm>
            <a:off x="3968750" y="4694238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4996" name="Text Box 20"/>
          <p:cNvSpPr txBox="1">
            <a:spLocks noChangeArrowheads="1"/>
          </p:cNvSpPr>
          <p:nvPr/>
        </p:nvSpPr>
        <p:spPr bwMode="auto">
          <a:xfrm>
            <a:off x="860425" y="312102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4997" name="Text Box 21"/>
          <p:cNvSpPr txBox="1">
            <a:spLocks noChangeArrowheads="1"/>
          </p:cNvSpPr>
          <p:nvPr/>
        </p:nvSpPr>
        <p:spPr bwMode="auto">
          <a:xfrm>
            <a:off x="2897188" y="3121025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  <a:latin typeface="Arial" charset="0"/>
              </a:rPr>
              <a:t>No</a:t>
            </a:r>
          </a:p>
        </p:txBody>
      </p:sp>
      <p:sp>
        <p:nvSpPr>
          <p:cNvPr id="894998" name="Text Box 22"/>
          <p:cNvSpPr txBox="1">
            <a:spLocks noChangeArrowheads="1"/>
          </p:cNvSpPr>
          <p:nvPr/>
        </p:nvSpPr>
        <p:spPr bwMode="auto">
          <a:xfrm>
            <a:off x="4022725" y="4059238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  <a:latin typeface="Arial" charset="0"/>
              </a:rPr>
              <a:t>Married </a:t>
            </a:r>
          </a:p>
        </p:txBody>
      </p:sp>
      <p:sp>
        <p:nvSpPr>
          <p:cNvPr id="894999" name="Text Box 23"/>
          <p:cNvSpPr txBox="1">
            <a:spLocks noChangeArrowheads="1"/>
          </p:cNvSpPr>
          <p:nvPr/>
        </p:nvSpPr>
        <p:spPr bwMode="auto">
          <a:xfrm>
            <a:off x="1662113" y="4094163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Single, Divorced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5000" name="Text Box 24"/>
          <p:cNvSpPr txBox="1">
            <a:spLocks noChangeArrowheads="1"/>
          </p:cNvSpPr>
          <p:nvPr/>
        </p:nvSpPr>
        <p:spPr bwMode="auto">
          <a:xfrm>
            <a:off x="1155700" y="50657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&lt; 80K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5001" name="Text Box 25"/>
          <p:cNvSpPr txBox="1">
            <a:spLocks noChangeArrowheads="1"/>
          </p:cNvSpPr>
          <p:nvPr/>
        </p:nvSpPr>
        <p:spPr bwMode="auto">
          <a:xfrm>
            <a:off x="3101975" y="50657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&gt; 80K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89500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794434"/>
              </p:ext>
            </p:extLst>
          </p:nvPr>
        </p:nvGraphicFramePr>
        <p:xfrm>
          <a:off x="4953000" y="2035175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651200" imgH="1576440" progId="Word.Document.8">
                  <p:embed/>
                </p:oleObj>
              </mc:Choice>
              <mc:Fallback>
                <p:oleObj name="Document" r:id="rId2" imgW="4651200" imgH="1576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35175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5003" name="Text Box 27"/>
          <p:cNvSpPr txBox="1">
            <a:spLocks noChangeArrowheads="1"/>
          </p:cNvSpPr>
          <p:nvPr/>
        </p:nvSpPr>
        <p:spPr bwMode="auto">
          <a:xfrm>
            <a:off x="4800600" y="1577975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Arial" charset="0"/>
              </a:rPr>
              <a:t>Test Data</a:t>
            </a:r>
            <a:endParaRPr lang="en-US" sz="20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5004" name="Line 28"/>
          <p:cNvSpPr>
            <a:spLocks noChangeShapeType="1"/>
          </p:cNvSpPr>
          <p:nvPr/>
        </p:nvSpPr>
        <p:spPr bwMode="auto">
          <a:xfrm flipH="1">
            <a:off x="4648200" y="3025775"/>
            <a:ext cx="1295400" cy="9906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2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tax-evasion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196121"/>
              </p:ext>
            </p:extLst>
          </p:nvPr>
        </p:nvGraphicFramePr>
        <p:xfrm>
          <a:off x="762000" y="1585118"/>
          <a:ext cx="3565525" cy="368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05040" imgH="5780160" progId="Word.Document.8">
                  <p:embed/>
                </p:oleObj>
              </mc:Choice>
              <mc:Fallback>
                <p:oleObj name="Document" r:id="rId2" imgW="5405040" imgH="5780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85118"/>
                        <a:ext cx="3565525" cy="368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828516"/>
              </p:ext>
            </p:extLst>
          </p:nvPr>
        </p:nvGraphicFramePr>
        <p:xfrm>
          <a:off x="5029200" y="3962400"/>
          <a:ext cx="3146611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660937" imgH="1576052" progId="Word.Document.8">
                  <p:embed/>
                </p:oleObj>
              </mc:Choice>
              <mc:Fallback>
                <p:oleObj name="Document" r:id="rId4" imgW="4660937" imgH="1576052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962400"/>
                        <a:ext cx="3146611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495800" y="2209800"/>
            <a:ext cx="314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Tax-return data for year 2011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3276600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new tax return for 2012</a:t>
            </a:r>
          </a:p>
          <a:p>
            <a:r>
              <a:rPr lang="en-US" dirty="0"/>
              <a:t>Is this a cheating tax return?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57150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instance of the classification problem: learn a method for discriminating between records of different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classes</a:t>
            </a:r>
            <a:r>
              <a:rPr lang="en-US" dirty="0"/>
              <a:t> (</a:t>
            </a:r>
            <a:r>
              <a:rPr lang="en-US" dirty="0">
                <a:solidFill>
                  <a:srgbClr val="00B050"/>
                </a:solidFill>
              </a:rPr>
              <a:t>cheaters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non-cheaters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976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Model to Test Data</a:t>
            </a:r>
          </a:p>
        </p:txBody>
      </p:sp>
      <p:sp>
        <p:nvSpPr>
          <p:cNvPr id="896003" name="Line 3"/>
          <p:cNvSpPr>
            <a:spLocks noChangeShapeType="1"/>
          </p:cNvSpPr>
          <p:nvPr/>
        </p:nvSpPr>
        <p:spPr bwMode="auto">
          <a:xfrm>
            <a:off x="2898775" y="5062538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04" name="Line 4"/>
          <p:cNvSpPr>
            <a:spLocks noChangeShapeType="1"/>
          </p:cNvSpPr>
          <p:nvPr/>
        </p:nvSpPr>
        <p:spPr bwMode="auto">
          <a:xfrm flipH="1">
            <a:off x="1658938" y="5062538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05" name="Line 5"/>
          <p:cNvSpPr>
            <a:spLocks noChangeShapeType="1"/>
          </p:cNvSpPr>
          <p:nvPr/>
        </p:nvSpPr>
        <p:spPr bwMode="auto">
          <a:xfrm flipH="1">
            <a:off x="2366963" y="4087813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06" name="Line 6"/>
          <p:cNvSpPr>
            <a:spLocks noChangeShapeType="1"/>
          </p:cNvSpPr>
          <p:nvPr/>
        </p:nvSpPr>
        <p:spPr bwMode="auto">
          <a:xfrm>
            <a:off x="3695700" y="4087813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07" name="Line 7"/>
          <p:cNvSpPr>
            <a:spLocks noChangeShapeType="1"/>
          </p:cNvSpPr>
          <p:nvPr/>
        </p:nvSpPr>
        <p:spPr bwMode="auto">
          <a:xfrm>
            <a:off x="2544763" y="3197225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08" name="Line 8"/>
          <p:cNvSpPr>
            <a:spLocks noChangeShapeType="1"/>
          </p:cNvSpPr>
          <p:nvPr/>
        </p:nvSpPr>
        <p:spPr bwMode="auto">
          <a:xfrm flipH="1">
            <a:off x="1039813" y="3197225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09" name="Text Box 9"/>
          <p:cNvSpPr txBox="1">
            <a:spLocks noChangeArrowheads="1"/>
          </p:cNvSpPr>
          <p:nvPr/>
        </p:nvSpPr>
        <p:spPr bwMode="auto">
          <a:xfrm>
            <a:off x="1606550" y="2873375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Refund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10" name="Text Box 10"/>
          <p:cNvSpPr txBox="1">
            <a:spLocks noChangeArrowheads="1"/>
          </p:cNvSpPr>
          <p:nvPr/>
        </p:nvSpPr>
        <p:spPr bwMode="auto">
          <a:xfrm>
            <a:off x="2720975" y="3765550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MarSt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11" name="Text Box 11"/>
          <p:cNvSpPr txBox="1">
            <a:spLocks noChangeArrowheads="1"/>
          </p:cNvSpPr>
          <p:nvPr/>
        </p:nvSpPr>
        <p:spPr bwMode="auto">
          <a:xfrm>
            <a:off x="1925638" y="4737100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TaxInc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12" name="AutoShape 12"/>
          <p:cNvSpPr>
            <a:spLocks noChangeArrowheads="1"/>
          </p:cNvSpPr>
          <p:nvPr/>
        </p:nvSpPr>
        <p:spPr bwMode="auto">
          <a:xfrm>
            <a:off x="2941638" y="5705475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13" name="Text Box 13"/>
          <p:cNvSpPr txBox="1">
            <a:spLocks noChangeArrowheads="1"/>
          </p:cNvSpPr>
          <p:nvPr/>
        </p:nvSpPr>
        <p:spPr bwMode="auto">
          <a:xfrm>
            <a:off x="2859088" y="5705475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14" name="AutoShape 14"/>
          <p:cNvSpPr>
            <a:spLocks noChangeArrowheads="1"/>
          </p:cNvSpPr>
          <p:nvPr/>
        </p:nvSpPr>
        <p:spPr bwMode="auto">
          <a:xfrm>
            <a:off x="1304925" y="5726113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15" name="Text Box 15"/>
          <p:cNvSpPr txBox="1">
            <a:spLocks noChangeArrowheads="1"/>
          </p:cNvSpPr>
          <p:nvPr/>
        </p:nvSpPr>
        <p:spPr bwMode="auto">
          <a:xfrm>
            <a:off x="1435100" y="57086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16" name="AutoShape 16"/>
          <p:cNvSpPr>
            <a:spLocks noChangeArrowheads="1"/>
          </p:cNvSpPr>
          <p:nvPr/>
        </p:nvSpPr>
        <p:spPr bwMode="auto">
          <a:xfrm>
            <a:off x="685800" y="3783013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17" name="Text Box 17"/>
          <p:cNvSpPr txBox="1">
            <a:spLocks noChangeArrowheads="1"/>
          </p:cNvSpPr>
          <p:nvPr/>
        </p:nvSpPr>
        <p:spPr bwMode="auto">
          <a:xfrm>
            <a:off x="814388" y="37655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896018" name="AutoShape 18"/>
          <p:cNvSpPr>
            <a:spLocks noChangeArrowheads="1"/>
          </p:cNvSpPr>
          <p:nvPr/>
        </p:nvSpPr>
        <p:spPr bwMode="auto">
          <a:xfrm>
            <a:off x="3860800" y="4770438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19" name="Text Box 19"/>
          <p:cNvSpPr txBox="1">
            <a:spLocks noChangeArrowheads="1"/>
          </p:cNvSpPr>
          <p:nvPr/>
        </p:nvSpPr>
        <p:spPr bwMode="auto">
          <a:xfrm>
            <a:off x="3968750" y="4770438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20" name="Text Box 20"/>
          <p:cNvSpPr txBox="1">
            <a:spLocks noChangeArrowheads="1"/>
          </p:cNvSpPr>
          <p:nvPr/>
        </p:nvSpPr>
        <p:spPr bwMode="auto">
          <a:xfrm>
            <a:off x="860425" y="319722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Yes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21" name="Text Box 21"/>
          <p:cNvSpPr txBox="1">
            <a:spLocks noChangeArrowheads="1"/>
          </p:cNvSpPr>
          <p:nvPr/>
        </p:nvSpPr>
        <p:spPr bwMode="auto">
          <a:xfrm>
            <a:off x="2897188" y="3197225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  <a:latin typeface="Arial" charset="0"/>
              </a:rPr>
              <a:t>No</a:t>
            </a:r>
          </a:p>
        </p:txBody>
      </p:sp>
      <p:sp>
        <p:nvSpPr>
          <p:cNvPr id="896022" name="Text Box 22"/>
          <p:cNvSpPr txBox="1">
            <a:spLocks noChangeArrowheads="1"/>
          </p:cNvSpPr>
          <p:nvPr/>
        </p:nvSpPr>
        <p:spPr bwMode="auto">
          <a:xfrm>
            <a:off x="4022725" y="4135438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  <a:latin typeface="Arial" charset="0"/>
              </a:rPr>
              <a:t>Married </a:t>
            </a:r>
          </a:p>
        </p:txBody>
      </p:sp>
      <p:sp>
        <p:nvSpPr>
          <p:cNvPr id="896023" name="Text Box 23"/>
          <p:cNvSpPr txBox="1">
            <a:spLocks noChangeArrowheads="1"/>
          </p:cNvSpPr>
          <p:nvPr/>
        </p:nvSpPr>
        <p:spPr bwMode="auto">
          <a:xfrm>
            <a:off x="1662113" y="4170363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Single, Divorced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24" name="Text Box 24"/>
          <p:cNvSpPr txBox="1">
            <a:spLocks noChangeArrowheads="1"/>
          </p:cNvSpPr>
          <p:nvPr/>
        </p:nvSpPr>
        <p:spPr bwMode="auto">
          <a:xfrm>
            <a:off x="1155700" y="51419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&lt; 80K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25" name="Text Box 25"/>
          <p:cNvSpPr txBox="1">
            <a:spLocks noChangeArrowheads="1"/>
          </p:cNvSpPr>
          <p:nvPr/>
        </p:nvSpPr>
        <p:spPr bwMode="auto">
          <a:xfrm>
            <a:off x="3101975" y="51419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latin typeface="Arial" charset="0"/>
              </a:rPr>
              <a:t>&gt; 80K</a:t>
            </a:r>
            <a:endParaRPr lang="en-US" sz="1600" b="0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8960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248447"/>
              </p:ext>
            </p:extLst>
          </p:nvPr>
        </p:nvGraphicFramePr>
        <p:xfrm>
          <a:off x="4953000" y="2111375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651200" imgH="1576440" progId="Word.Document.8">
                  <p:embed/>
                </p:oleObj>
              </mc:Choice>
              <mc:Fallback>
                <p:oleObj name="Document" r:id="rId2" imgW="4651200" imgH="1576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111375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6027" name="Text Box 27"/>
          <p:cNvSpPr txBox="1">
            <a:spLocks noChangeArrowheads="1"/>
          </p:cNvSpPr>
          <p:nvPr/>
        </p:nvSpPr>
        <p:spPr bwMode="auto">
          <a:xfrm>
            <a:off x="4800600" y="1654175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Arial" charset="0"/>
              </a:rPr>
              <a:t>Test Data</a:t>
            </a:r>
            <a:endParaRPr lang="en-US" sz="20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28" name="Line 28"/>
          <p:cNvSpPr>
            <a:spLocks noChangeShapeType="1"/>
          </p:cNvSpPr>
          <p:nvPr/>
        </p:nvSpPr>
        <p:spPr bwMode="auto">
          <a:xfrm flipH="1">
            <a:off x="4495800" y="3101975"/>
            <a:ext cx="3124200" cy="1828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29" name="Text Box 29"/>
          <p:cNvSpPr txBox="1">
            <a:spLocks noChangeArrowheads="1"/>
          </p:cNvSpPr>
          <p:nvPr/>
        </p:nvSpPr>
        <p:spPr bwMode="auto">
          <a:xfrm>
            <a:off x="6019800" y="4092575"/>
            <a:ext cx="2667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0">
                <a:latin typeface="Arial" charset="0"/>
              </a:rPr>
              <a:t>Assign Cheat to “No”</a:t>
            </a:r>
          </a:p>
        </p:txBody>
      </p:sp>
    </p:spTree>
    <p:extLst>
      <p:ext uri="{BB962C8B-B14F-4D97-AF65-F5344CB8AC3E}">
        <p14:creationId xmlns:p14="http://schemas.microsoft.com/office/powerpoint/2010/main" val="44357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 Classification Task</a:t>
            </a:r>
          </a:p>
        </p:txBody>
      </p:sp>
      <p:graphicFrame>
        <p:nvGraphicFramePr>
          <p:cNvPr id="922627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730797"/>
              </p:ext>
            </p:extLst>
          </p:nvPr>
        </p:nvGraphicFramePr>
        <p:xfrm>
          <a:off x="1093788" y="16002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424875" imgH="6279741" progId="Visio.Drawing.6">
                  <p:embed/>
                </p:oleObj>
              </mc:Choice>
              <mc:Fallback>
                <p:oleObj name="Visio" r:id="rId2" imgW="8424875" imgH="627974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6002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28" name="Line 4"/>
          <p:cNvSpPr>
            <a:spLocks noChangeShapeType="1"/>
          </p:cNvSpPr>
          <p:nvPr/>
        </p:nvSpPr>
        <p:spPr bwMode="auto">
          <a:xfrm flipH="1">
            <a:off x="6400800" y="28194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29" name="Text Box 5"/>
          <p:cNvSpPr txBox="1">
            <a:spLocks noChangeArrowheads="1"/>
          </p:cNvSpPr>
          <p:nvPr/>
        </p:nvSpPr>
        <p:spPr bwMode="auto">
          <a:xfrm>
            <a:off x="7086600" y="4740275"/>
            <a:ext cx="1219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476025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Induction</a:t>
            </a:r>
          </a:p>
        </p:txBody>
      </p:sp>
      <p:sp>
        <p:nvSpPr>
          <p:cNvPr id="81203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Finding the best decision tree 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NP-hard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Greedy</a:t>
            </a:r>
            <a:r>
              <a:rPr lang="en-US" dirty="0"/>
              <a:t> strategy.</a:t>
            </a:r>
          </a:p>
          <a:p>
            <a:pPr lvl="1"/>
            <a:r>
              <a:rPr lang="en-US" dirty="0"/>
              <a:t>Split the records based on an attribute test that optimizes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certain criterion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Many Algorithms:</a:t>
            </a:r>
          </a:p>
          <a:p>
            <a:pPr lvl="1"/>
            <a:r>
              <a:rPr lang="en-US" dirty="0"/>
              <a:t>Hunt’s Algorithm (one of the earliest)</a:t>
            </a:r>
          </a:p>
          <a:p>
            <a:pPr lvl="1"/>
            <a:r>
              <a:rPr lang="en-US" dirty="0"/>
              <a:t>CART</a:t>
            </a:r>
          </a:p>
          <a:p>
            <a:pPr lvl="1"/>
            <a:r>
              <a:rPr lang="en-US" dirty="0"/>
              <a:t>ID3, </a:t>
            </a:r>
            <a:r>
              <a:rPr lang="en-US" dirty="0" err="1"/>
              <a:t>C4.5</a:t>
            </a:r>
            <a:endParaRPr lang="en-US" dirty="0"/>
          </a:p>
          <a:p>
            <a:pPr lvl="1"/>
            <a:r>
              <a:rPr lang="en-US" dirty="0"/>
              <a:t>SLIQ,SPRINT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71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Specify Test Condition?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Depends on attribute types</a:t>
            </a:r>
          </a:p>
          <a:p>
            <a:pPr lvl="1"/>
            <a:r>
              <a:rPr lang="en-US"/>
              <a:t>Nominal</a:t>
            </a:r>
          </a:p>
          <a:p>
            <a:pPr lvl="1"/>
            <a:r>
              <a:rPr lang="en-US"/>
              <a:t>Ordinal</a:t>
            </a:r>
          </a:p>
          <a:p>
            <a:pPr lvl="1"/>
            <a:r>
              <a:rPr lang="en-US"/>
              <a:t>Continuous</a:t>
            </a:r>
          </a:p>
          <a:p>
            <a:pPr lvl="1"/>
            <a:endParaRPr lang="en-US"/>
          </a:p>
          <a:p>
            <a:r>
              <a:rPr lang="en-US"/>
              <a:t>Depends on number of ways to split</a:t>
            </a:r>
          </a:p>
          <a:p>
            <a:pPr lvl="1"/>
            <a:r>
              <a:rPr lang="en-US"/>
              <a:t>2-way split</a:t>
            </a:r>
          </a:p>
          <a:p>
            <a:pPr lvl="1"/>
            <a:r>
              <a:rPr lang="en-US"/>
              <a:t>Multi-way split</a:t>
            </a:r>
          </a:p>
        </p:txBody>
      </p:sp>
    </p:spTree>
    <p:extLst>
      <p:ext uri="{BB962C8B-B14F-4D97-AF65-F5344CB8AC3E}">
        <p14:creationId xmlns:p14="http://schemas.microsoft.com/office/powerpoint/2010/main" val="3880170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81000"/>
            <a:ext cx="8610600" cy="762000"/>
          </a:xfrm>
        </p:spPr>
        <p:txBody>
          <a:bodyPr>
            <a:normAutofit/>
          </a:bodyPr>
          <a:lstStyle/>
          <a:p>
            <a:r>
              <a:rPr lang="en-US" dirty="0"/>
              <a:t>Splitting Based on Nominal Attributes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3733800"/>
          </a:xfrm>
        </p:spPr>
        <p:txBody>
          <a:bodyPr/>
          <a:lstStyle/>
          <a:p>
            <a:pPr marL="342900" indent="-342900"/>
            <a:r>
              <a:rPr lang="en-US" dirty="0">
                <a:solidFill>
                  <a:srgbClr val="FF0000"/>
                </a:solidFill>
              </a:rPr>
              <a:t>Multi-way split:</a:t>
            </a:r>
            <a:r>
              <a:rPr lang="en-US" dirty="0"/>
              <a:t> Use as many partitions as distinct values. 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>
                <a:solidFill>
                  <a:srgbClr val="FF0000"/>
                </a:solidFill>
              </a:rPr>
              <a:t>Binary split:</a:t>
            </a:r>
            <a:r>
              <a:rPr lang="en-US" dirty="0"/>
              <a:t>  Divides values into two subsets. </a:t>
            </a:r>
            <a:br>
              <a:rPr lang="en-US" dirty="0"/>
            </a:br>
            <a:r>
              <a:rPr lang="en-US" dirty="0"/>
              <a:t>		      Need to find optimal partitioning.</a:t>
            </a:r>
            <a:endParaRPr lang="en-US" sz="3600" dirty="0"/>
          </a:p>
        </p:txBody>
      </p:sp>
      <p:grpSp>
        <p:nvGrpSpPr>
          <p:cNvPr id="813060" name="Group 4"/>
          <p:cNvGrpSpPr>
            <a:grpSpLocks/>
          </p:cNvGrpSpPr>
          <p:nvPr/>
        </p:nvGrpSpPr>
        <p:grpSpPr bwMode="auto">
          <a:xfrm>
            <a:off x="2895600" y="2394857"/>
            <a:ext cx="2546350" cy="946150"/>
            <a:chOff x="1824" y="1680"/>
            <a:chExt cx="1604" cy="596"/>
          </a:xfrm>
        </p:grpSpPr>
        <p:sp>
          <p:nvSpPr>
            <p:cNvPr id="813061" name="Oval 5"/>
            <p:cNvSpPr>
              <a:spLocks noChangeArrowheads="1"/>
            </p:cNvSpPr>
            <p:nvPr/>
          </p:nvSpPr>
          <p:spPr bwMode="auto">
            <a:xfrm>
              <a:off x="2352" y="1680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Times New Roman" charset="0"/>
                </a:rPr>
                <a:t>CarType</a:t>
              </a:r>
              <a:endParaRPr lang="en-US" sz="2400" b="0">
                <a:latin typeface="Times New Roman" charset="0"/>
              </a:endParaRPr>
            </a:p>
          </p:txBody>
        </p:sp>
        <p:sp>
          <p:nvSpPr>
            <p:cNvPr id="813062" name="Line 6"/>
            <p:cNvSpPr>
              <a:spLocks noChangeShapeType="1"/>
            </p:cNvSpPr>
            <p:nvPr/>
          </p:nvSpPr>
          <p:spPr bwMode="auto">
            <a:xfrm flipH="1">
              <a:off x="2064" y="1968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63" name="Line 7"/>
            <p:cNvSpPr>
              <a:spLocks noChangeShapeType="1"/>
            </p:cNvSpPr>
            <p:nvPr/>
          </p:nvSpPr>
          <p:spPr bwMode="auto">
            <a:xfrm>
              <a:off x="2640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64" name="Line 8"/>
            <p:cNvSpPr>
              <a:spLocks noChangeShapeType="1"/>
            </p:cNvSpPr>
            <p:nvPr/>
          </p:nvSpPr>
          <p:spPr bwMode="auto">
            <a:xfrm>
              <a:off x="2640" y="1968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65" name="Text Box 9"/>
            <p:cNvSpPr txBox="1">
              <a:spLocks noChangeArrowheads="1"/>
            </p:cNvSpPr>
            <p:nvPr/>
          </p:nvSpPr>
          <p:spPr bwMode="auto">
            <a:xfrm>
              <a:off x="1824" y="1872"/>
              <a:ext cx="4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b="0" dirty="0"/>
                <a:t>Family</a:t>
              </a:r>
            </a:p>
          </p:txBody>
        </p:sp>
        <p:sp>
          <p:nvSpPr>
            <p:cNvPr id="813066" name="Text Box 10"/>
            <p:cNvSpPr txBox="1">
              <a:spLocks noChangeArrowheads="1"/>
            </p:cNvSpPr>
            <p:nvPr/>
          </p:nvSpPr>
          <p:spPr bwMode="auto">
            <a:xfrm>
              <a:off x="2208" y="2064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b="0"/>
                <a:t>Sports</a:t>
              </a:r>
            </a:p>
          </p:txBody>
        </p:sp>
        <p:sp>
          <p:nvSpPr>
            <p:cNvPr id="813067" name="Text Box 11"/>
            <p:cNvSpPr txBox="1">
              <a:spLocks noChangeArrowheads="1"/>
            </p:cNvSpPr>
            <p:nvPr/>
          </p:nvSpPr>
          <p:spPr bwMode="auto">
            <a:xfrm>
              <a:off x="2928" y="1872"/>
              <a:ext cx="5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b="0"/>
                <a:t>Luxury</a:t>
              </a:r>
            </a:p>
          </p:txBody>
        </p:sp>
      </p:grpSp>
      <p:grpSp>
        <p:nvGrpSpPr>
          <p:cNvPr id="813068" name="Group 12"/>
          <p:cNvGrpSpPr>
            <a:grpSpLocks/>
          </p:cNvGrpSpPr>
          <p:nvPr/>
        </p:nvGrpSpPr>
        <p:grpSpPr bwMode="auto">
          <a:xfrm>
            <a:off x="5649912" y="5268686"/>
            <a:ext cx="2752725" cy="914400"/>
            <a:chOff x="3552" y="3216"/>
            <a:chExt cx="1734" cy="576"/>
          </a:xfrm>
        </p:grpSpPr>
        <p:sp>
          <p:nvSpPr>
            <p:cNvPr id="813069" name="Oval 13"/>
            <p:cNvSpPr>
              <a:spLocks noChangeArrowheads="1"/>
            </p:cNvSpPr>
            <p:nvPr/>
          </p:nvSpPr>
          <p:spPr bwMode="auto">
            <a:xfrm>
              <a:off x="4186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Times New Roman" charset="0"/>
                </a:rPr>
                <a:t>CarType</a:t>
              </a:r>
              <a:endParaRPr lang="en-US" sz="2400" b="0">
                <a:latin typeface="Times New Roman" charset="0"/>
              </a:endParaRPr>
            </a:p>
          </p:txBody>
        </p:sp>
        <p:sp>
          <p:nvSpPr>
            <p:cNvPr id="813070" name="Line 14"/>
            <p:cNvSpPr>
              <a:spLocks noChangeShapeType="1"/>
            </p:cNvSpPr>
            <p:nvPr/>
          </p:nvSpPr>
          <p:spPr bwMode="auto">
            <a:xfrm flipH="1">
              <a:off x="3946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71" name="Line 15"/>
            <p:cNvSpPr>
              <a:spLocks noChangeShapeType="1"/>
            </p:cNvSpPr>
            <p:nvPr/>
          </p:nvSpPr>
          <p:spPr bwMode="auto">
            <a:xfrm>
              <a:off x="4474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72" name="Text Box 16"/>
            <p:cNvSpPr txBox="1">
              <a:spLocks noChangeArrowheads="1"/>
            </p:cNvSpPr>
            <p:nvPr/>
          </p:nvSpPr>
          <p:spPr bwMode="auto">
            <a:xfrm>
              <a:off x="3552" y="3360"/>
              <a:ext cx="607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b="0" dirty="0"/>
                <a:t>{Family, </a:t>
              </a:r>
              <a:br>
                <a:rPr lang="en-US" sz="1600" b="0" dirty="0"/>
              </a:br>
              <a:r>
                <a:rPr lang="en-US" sz="1600" b="0" dirty="0"/>
                <a:t>Luxury}</a:t>
              </a:r>
            </a:p>
          </p:txBody>
        </p:sp>
        <p:sp>
          <p:nvSpPr>
            <p:cNvPr id="813073" name="Text Box 17"/>
            <p:cNvSpPr txBox="1">
              <a:spLocks noChangeArrowheads="1"/>
            </p:cNvSpPr>
            <p:nvPr/>
          </p:nvSpPr>
          <p:spPr bwMode="auto">
            <a:xfrm>
              <a:off x="4714" y="3456"/>
              <a:ext cx="5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b="0"/>
                <a:t>{Sports}</a:t>
              </a:r>
            </a:p>
          </p:txBody>
        </p:sp>
      </p:grpSp>
      <p:grpSp>
        <p:nvGrpSpPr>
          <p:cNvPr id="813074" name="Group 18"/>
          <p:cNvGrpSpPr>
            <a:grpSpLocks/>
          </p:cNvGrpSpPr>
          <p:nvPr/>
        </p:nvGrpSpPr>
        <p:grpSpPr bwMode="auto">
          <a:xfrm>
            <a:off x="718457" y="5268686"/>
            <a:ext cx="2905125" cy="914400"/>
            <a:chOff x="768" y="3216"/>
            <a:chExt cx="1830" cy="576"/>
          </a:xfrm>
        </p:grpSpPr>
        <p:sp>
          <p:nvSpPr>
            <p:cNvPr id="813075" name="Oval 19"/>
            <p:cNvSpPr>
              <a:spLocks noChangeArrowheads="1"/>
            </p:cNvSpPr>
            <p:nvPr/>
          </p:nvSpPr>
          <p:spPr bwMode="auto">
            <a:xfrm>
              <a:off x="1494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b="0" dirty="0" err="1">
                  <a:latin typeface="Times New Roman" charset="0"/>
                </a:rPr>
                <a:t>CarType</a:t>
              </a:r>
              <a:endParaRPr lang="en-US" sz="2400" b="0" dirty="0">
                <a:latin typeface="Times New Roman" charset="0"/>
              </a:endParaRPr>
            </a:p>
          </p:txBody>
        </p:sp>
        <p:sp>
          <p:nvSpPr>
            <p:cNvPr id="813076" name="Line 20"/>
            <p:cNvSpPr>
              <a:spLocks noChangeShapeType="1"/>
            </p:cNvSpPr>
            <p:nvPr/>
          </p:nvSpPr>
          <p:spPr bwMode="auto">
            <a:xfrm flipH="1">
              <a:off x="1254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77" name="Line 21"/>
            <p:cNvSpPr>
              <a:spLocks noChangeShapeType="1"/>
            </p:cNvSpPr>
            <p:nvPr/>
          </p:nvSpPr>
          <p:spPr bwMode="auto">
            <a:xfrm>
              <a:off x="1782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78" name="Text Box 22"/>
            <p:cNvSpPr txBox="1">
              <a:spLocks noChangeArrowheads="1"/>
            </p:cNvSpPr>
            <p:nvPr/>
          </p:nvSpPr>
          <p:spPr bwMode="auto">
            <a:xfrm>
              <a:off x="768" y="3360"/>
              <a:ext cx="59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600" b="0"/>
                <a:t>{Sports, Luxury}</a:t>
              </a:r>
            </a:p>
          </p:txBody>
        </p:sp>
        <p:sp>
          <p:nvSpPr>
            <p:cNvPr id="813079" name="Text Box 23"/>
            <p:cNvSpPr txBox="1">
              <a:spLocks noChangeArrowheads="1"/>
            </p:cNvSpPr>
            <p:nvPr/>
          </p:nvSpPr>
          <p:spPr bwMode="auto">
            <a:xfrm>
              <a:off x="2020" y="3456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b="0"/>
                <a:t>{Family}</a:t>
              </a:r>
            </a:p>
          </p:txBody>
        </p:sp>
      </p:grpSp>
      <p:sp>
        <p:nvSpPr>
          <p:cNvPr id="813080" name="Text Box 24"/>
          <p:cNvSpPr txBox="1">
            <a:spLocks noChangeArrowheads="1"/>
          </p:cNvSpPr>
          <p:nvPr/>
        </p:nvSpPr>
        <p:spPr bwMode="auto">
          <a:xfrm>
            <a:off x="4231821" y="5328557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b="0" dirty="0">
                <a:latin typeface="Times New Roman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383374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38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5257800"/>
          </a:xfrm>
          <a:noFill/>
          <a:ln/>
        </p:spPr>
        <p:txBody>
          <a:bodyPr>
            <a:normAutofit/>
          </a:bodyPr>
          <a:lstStyle/>
          <a:p>
            <a:pPr marL="342900" indent="-342900"/>
            <a:r>
              <a:rPr lang="en-US" dirty="0">
                <a:solidFill>
                  <a:srgbClr val="FF0000"/>
                </a:solidFill>
              </a:rPr>
              <a:t>Multi-way split:</a:t>
            </a:r>
            <a:r>
              <a:rPr lang="en-US" dirty="0"/>
              <a:t> Use as many partitions as distinct values. 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lvl="4"/>
            <a:endParaRPr lang="en-US" sz="1200" dirty="0">
              <a:solidFill>
                <a:srgbClr val="FF0000"/>
              </a:solidFill>
            </a:endParaRPr>
          </a:p>
          <a:p>
            <a:pPr marL="342900" indent="-342900"/>
            <a:r>
              <a:rPr lang="en-US" dirty="0">
                <a:solidFill>
                  <a:srgbClr val="FF0000"/>
                </a:solidFill>
              </a:rPr>
              <a:t>Binary split:</a:t>
            </a:r>
            <a:r>
              <a:rPr lang="en-US" dirty="0"/>
              <a:t>  Divides values into two subsets – </a:t>
            </a:r>
            <a:r>
              <a:rPr lang="en-US" dirty="0">
                <a:solidFill>
                  <a:srgbClr val="0070C0"/>
                </a:solidFill>
              </a:rPr>
              <a:t>respects the order</a:t>
            </a:r>
            <a:r>
              <a:rPr lang="en-US" dirty="0"/>
              <a:t>. Need to find optimal partitioning.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836635" name="Rectangle 27"/>
          <p:cNvSpPr>
            <a:spLocks noGrp="1" noChangeArrowheads="1"/>
          </p:cNvSpPr>
          <p:nvPr>
            <p:ph type="title"/>
          </p:nvPr>
        </p:nvSpPr>
        <p:spPr>
          <a:xfrm>
            <a:off x="456406" y="457200"/>
            <a:ext cx="8229600" cy="990600"/>
          </a:xfrm>
        </p:spPr>
        <p:txBody>
          <a:bodyPr/>
          <a:lstStyle/>
          <a:p>
            <a:r>
              <a:rPr lang="en-US" dirty="0"/>
              <a:t>Splitting Based on Ordinal Attributes</a:t>
            </a:r>
          </a:p>
        </p:txBody>
      </p:sp>
      <p:grpSp>
        <p:nvGrpSpPr>
          <p:cNvPr id="836634" name="Group 26"/>
          <p:cNvGrpSpPr>
            <a:grpSpLocks/>
          </p:cNvGrpSpPr>
          <p:nvPr/>
        </p:nvGrpSpPr>
        <p:grpSpPr bwMode="auto">
          <a:xfrm>
            <a:off x="2971800" y="2362200"/>
            <a:ext cx="2457450" cy="946150"/>
            <a:chOff x="1853" y="1248"/>
            <a:chExt cx="1548" cy="596"/>
          </a:xfrm>
        </p:grpSpPr>
        <p:sp>
          <p:nvSpPr>
            <p:cNvPr id="836613" name="Oval 5"/>
            <p:cNvSpPr>
              <a:spLocks noChangeArrowheads="1"/>
            </p:cNvSpPr>
            <p:nvPr/>
          </p:nvSpPr>
          <p:spPr bwMode="auto">
            <a:xfrm>
              <a:off x="2352" y="1248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Times New Roman" charset="0"/>
                </a:rPr>
                <a:t>Size</a:t>
              </a:r>
              <a:endParaRPr lang="en-US" sz="2400" b="0">
                <a:latin typeface="Times New Roman" charset="0"/>
              </a:endParaRPr>
            </a:p>
          </p:txBody>
        </p:sp>
        <p:sp>
          <p:nvSpPr>
            <p:cNvPr id="836614" name="Line 6"/>
            <p:cNvSpPr>
              <a:spLocks noChangeShapeType="1"/>
            </p:cNvSpPr>
            <p:nvPr/>
          </p:nvSpPr>
          <p:spPr bwMode="auto">
            <a:xfrm flipH="1">
              <a:off x="2064" y="1536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15" name="Line 7"/>
            <p:cNvSpPr>
              <a:spLocks noChangeShapeType="1"/>
            </p:cNvSpPr>
            <p:nvPr/>
          </p:nvSpPr>
          <p:spPr bwMode="auto">
            <a:xfrm>
              <a:off x="2640" y="15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16" name="Line 8"/>
            <p:cNvSpPr>
              <a:spLocks noChangeShapeType="1"/>
            </p:cNvSpPr>
            <p:nvPr/>
          </p:nvSpPr>
          <p:spPr bwMode="auto">
            <a:xfrm>
              <a:off x="2640" y="1536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17" name="Text Box 9"/>
            <p:cNvSpPr txBox="1">
              <a:spLocks noChangeArrowheads="1"/>
            </p:cNvSpPr>
            <p:nvPr/>
          </p:nvSpPr>
          <p:spPr bwMode="auto">
            <a:xfrm>
              <a:off x="1853" y="1440"/>
              <a:ext cx="43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b="0"/>
                <a:t>Small</a:t>
              </a:r>
            </a:p>
          </p:txBody>
        </p:sp>
        <p:sp>
          <p:nvSpPr>
            <p:cNvPr id="836618" name="Text Box 10"/>
            <p:cNvSpPr txBox="1">
              <a:spLocks noChangeArrowheads="1"/>
            </p:cNvSpPr>
            <p:nvPr/>
          </p:nvSpPr>
          <p:spPr bwMode="auto">
            <a:xfrm>
              <a:off x="2167" y="1632"/>
              <a:ext cx="5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b="0"/>
                <a:t>Medium</a:t>
              </a:r>
            </a:p>
          </p:txBody>
        </p:sp>
        <p:sp>
          <p:nvSpPr>
            <p:cNvPr id="836619" name="Text Box 11"/>
            <p:cNvSpPr txBox="1">
              <a:spLocks noChangeArrowheads="1"/>
            </p:cNvSpPr>
            <p:nvPr/>
          </p:nvSpPr>
          <p:spPr bwMode="auto">
            <a:xfrm>
              <a:off x="2958" y="1440"/>
              <a:ext cx="4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b="0"/>
                <a:t>Large</a:t>
              </a:r>
            </a:p>
          </p:txBody>
        </p:sp>
      </p:grpSp>
      <p:grpSp>
        <p:nvGrpSpPr>
          <p:cNvPr id="836620" name="Group 12"/>
          <p:cNvGrpSpPr>
            <a:grpSpLocks/>
          </p:cNvGrpSpPr>
          <p:nvPr/>
        </p:nvGrpSpPr>
        <p:grpSpPr bwMode="auto">
          <a:xfrm>
            <a:off x="5562600" y="5181600"/>
            <a:ext cx="2774950" cy="914400"/>
            <a:chOff x="3513" y="3216"/>
            <a:chExt cx="1748" cy="576"/>
          </a:xfrm>
        </p:grpSpPr>
        <p:sp>
          <p:nvSpPr>
            <p:cNvPr id="836621" name="Oval 13"/>
            <p:cNvSpPr>
              <a:spLocks noChangeArrowheads="1"/>
            </p:cNvSpPr>
            <p:nvPr/>
          </p:nvSpPr>
          <p:spPr bwMode="auto">
            <a:xfrm>
              <a:off x="4186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b="0" dirty="0">
                  <a:latin typeface="Times New Roman" charset="0"/>
                </a:rPr>
                <a:t>Size</a:t>
              </a:r>
              <a:endParaRPr lang="en-US" sz="2400" b="0" dirty="0">
                <a:latin typeface="Times New Roman" charset="0"/>
              </a:endParaRPr>
            </a:p>
          </p:txBody>
        </p:sp>
        <p:sp>
          <p:nvSpPr>
            <p:cNvPr id="836622" name="Line 14"/>
            <p:cNvSpPr>
              <a:spLocks noChangeShapeType="1"/>
            </p:cNvSpPr>
            <p:nvPr/>
          </p:nvSpPr>
          <p:spPr bwMode="auto">
            <a:xfrm flipH="1">
              <a:off x="3946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23" name="Line 15"/>
            <p:cNvSpPr>
              <a:spLocks noChangeShapeType="1"/>
            </p:cNvSpPr>
            <p:nvPr/>
          </p:nvSpPr>
          <p:spPr bwMode="auto">
            <a:xfrm>
              <a:off x="4474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24" name="Text Box 16"/>
            <p:cNvSpPr txBox="1">
              <a:spLocks noChangeArrowheads="1"/>
            </p:cNvSpPr>
            <p:nvPr/>
          </p:nvSpPr>
          <p:spPr bwMode="auto">
            <a:xfrm>
              <a:off x="3513" y="3360"/>
              <a:ext cx="68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b="0" dirty="0"/>
                <a:t>{Medium, </a:t>
              </a:r>
              <a:br>
                <a:rPr lang="en-US" sz="1600" b="0" dirty="0"/>
              </a:br>
              <a:r>
                <a:rPr lang="en-US" sz="1600" b="0" dirty="0"/>
                <a:t>Large}</a:t>
              </a:r>
            </a:p>
          </p:txBody>
        </p:sp>
        <p:sp>
          <p:nvSpPr>
            <p:cNvPr id="836625" name="Text Box 17"/>
            <p:cNvSpPr txBox="1">
              <a:spLocks noChangeArrowheads="1"/>
            </p:cNvSpPr>
            <p:nvPr/>
          </p:nvSpPr>
          <p:spPr bwMode="auto">
            <a:xfrm>
              <a:off x="4740" y="3456"/>
              <a:ext cx="5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b="0"/>
                <a:t>{Small}</a:t>
              </a:r>
            </a:p>
          </p:txBody>
        </p:sp>
      </p:grpSp>
      <p:grpSp>
        <p:nvGrpSpPr>
          <p:cNvPr id="836626" name="Group 18"/>
          <p:cNvGrpSpPr>
            <a:grpSpLocks/>
          </p:cNvGrpSpPr>
          <p:nvPr/>
        </p:nvGrpSpPr>
        <p:grpSpPr bwMode="auto">
          <a:xfrm>
            <a:off x="762000" y="5105400"/>
            <a:ext cx="2997200" cy="914400"/>
            <a:chOff x="768" y="3216"/>
            <a:chExt cx="1794" cy="576"/>
          </a:xfrm>
        </p:grpSpPr>
        <p:sp>
          <p:nvSpPr>
            <p:cNvPr id="836627" name="Oval 19"/>
            <p:cNvSpPr>
              <a:spLocks noChangeArrowheads="1"/>
            </p:cNvSpPr>
            <p:nvPr/>
          </p:nvSpPr>
          <p:spPr bwMode="auto">
            <a:xfrm>
              <a:off x="1494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Times New Roman" charset="0"/>
                </a:rPr>
                <a:t>Size</a:t>
              </a:r>
              <a:endParaRPr lang="en-US" sz="2400" b="0">
                <a:latin typeface="Times New Roman" charset="0"/>
              </a:endParaRPr>
            </a:p>
          </p:txBody>
        </p:sp>
        <p:sp>
          <p:nvSpPr>
            <p:cNvPr id="836628" name="Line 20"/>
            <p:cNvSpPr>
              <a:spLocks noChangeShapeType="1"/>
            </p:cNvSpPr>
            <p:nvPr/>
          </p:nvSpPr>
          <p:spPr bwMode="auto">
            <a:xfrm flipH="1">
              <a:off x="1254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29" name="Line 21"/>
            <p:cNvSpPr>
              <a:spLocks noChangeShapeType="1"/>
            </p:cNvSpPr>
            <p:nvPr/>
          </p:nvSpPr>
          <p:spPr bwMode="auto">
            <a:xfrm>
              <a:off x="1782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30" name="Text Box 22"/>
            <p:cNvSpPr txBox="1">
              <a:spLocks noChangeArrowheads="1"/>
            </p:cNvSpPr>
            <p:nvPr/>
          </p:nvSpPr>
          <p:spPr bwMode="auto">
            <a:xfrm>
              <a:off x="768" y="3360"/>
              <a:ext cx="59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600" b="0"/>
                <a:t>{Small, Medium}</a:t>
              </a:r>
            </a:p>
          </p:txBody>
        </p:sp>
        <p:sp>
          <p:nvSpPr>
            <p:cNvPr id="836631" name="Text Box 23"/>
            <p:cNvSpPr txBox="1">
              <a:spLocks noChangeArrowheads="1"/>
            </p:cNvSpPr>
            <p:nvPr/>
          </p:nvSpPr>
          <p:spPr bwMode="auto">
            <a:xfrm>
              <a:off x="2059" y="3456"/>
              <a:ext cx="5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b="0"/>
                <a:t>{Large}</a:t>
              </a:r>
            </a:p>
          </p:txBody>
        </p:sp>
      </p:grpSp>
      <p:sp>
        <p:nvSpPr>
          <p:cNvPr id="836632" name="Text Box 24"/>
          <p:cNvSpPr txBox="1">
            <a:spLocks noChangeArrowheads="1"/>
          </p:cNvSpPr>
          <p:nvPr/>
        </p:nvSpPr>
        <p:spPr bwMode="auto">
          <a:xfrm>
            <a:off x="4267200" y="5410200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b="0" dirty="0">
                <a:latin typeface="Times New Roman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616750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5344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Splitting Based on Continuous Attributes</a:t>
            </a:r>
          </a:p>
        </p:txBody>
      </p:sp>
      <p:sp>
        <p:nvSpPr>
          <p:cNvPr id="8140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ways of handling</a:t>
            </a:r>
          </a:p>
          <a:p>
            <a:pPr lvl="1"/>
            <a:r>
              <a:rPr lang="en-US" dirty="0">
                <a:solidFill>
                  <a:srgbClr val="CC3300"/>
                </a:solidFill>
              </a:rPr>
              <a:t>Discretization</a:t>
            </a:r>
            <a:r>
              <a:rPr lang="en-US" dirty="0"/>
              <a:t> to form an </a:t>
            </a:r>
            <a:r>
              <a:rPr lang="en-US" dirty="0">
                <a:solidFill>
                  <a:srgbClr val="0070C0"/>
                </a:solidFill>
              </a:rPr>
              <a:t>ordinal</a:t>
            </a:r>
            <a:r>
              <a:rPr lang="en-US" dirty="0"/>
              <a:t> categorical attribute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Static</a:t>
            </a:r>
            <a:r>
              <a:rPr lang="en-US" dirty="0"/>
              <a:t> – discretize once at the beginning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Dynamic</a:t>
            </a:r>
            <a:r>
              <a:rPr lang="en-US" dirty="0"/>
              <a:t> – ranges can be found by equal interval 	bucketing, equal frequency bucketing (percentiles), or clustering.</a:t>
            </a:r>
          </a:p>
          <a:p>
            <a:pPr lvl="4"/>
            <a:endParaRPr lang="en-US" dirty="0">
              <a:solidFill>
                <a:srgbClr val="CC3300"/>
              </a:solidFill>
            </a:endParaRPr>
          </a:p>
          <a:p>
            <a:pPr lvl="1"/>
            <a:r>
              <a:rPr lang="en-US" dirty="0">
                <a:solidFill>
                  <a:srgbClr val="CC3300"/>
                </a:solidFill>
              </a:rPr>
              <a:t>Binary Decision</a:t>
            </a:r>
            <a:r>
              <a:rPr lang="en-US" dirty="0"/>
              <a:t>: (</a:t>
            </a:r>
            <a:r>
              <a:rPr lang="en-US" dirty="0">
                <a:solidFill>
                  <a:srgbClr val="0070C0"/>
                </a:solidFill>
              </a:rPr>
              <a:t>A &lt; v</a:t>
            </a:r>
            <a:r>
              <a:rPr lang="en-US" dirty="0"/>
              <a:t>) or (</a:t>
            </a:r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 v</a:t>
            </a:r>
            <a:r>
              <a:rPr lang="en-US" dirty="0">
                <a:sym typeface="Symbol" pitchFamily="18" charset="2"/>
              </a:rPr>
              <a:t>)</a:t>
            </a:r>
            <a:endParaRPr lang="en-US" dirty="0"/>
          </a:p>
          <a:p>
            <a:pPr lvl="2"/>
            <a:r>
              <a:rPr lang="en-US" dirty="0"/>
              <a:t> consider all possible splits and finds the best cut</a:t>
            </a:r>
          </a:p>
          <a:p>
            <a:pPr lvl="2"/>
            <a:r>
              <a:rPr lang="en-US" dirty="0"/>
              <a:t> can be more compute intensive</a:t>
            </a:r>
          </a:p>
        </p:txBody>
      </p:sp>
    </p:spTree>
    <p:extLst>
      <p:ext uri="{BB962C8B-B14F-4D97-AF65-F5344CB8AC3E}">
        <p14:creationId xmlns:p14="http://schemas.microsoft.com/office/powerpoint/2010/main" val="2768453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344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Splitting Based on Continuous Attributes</a:t>
            </a:r>
          </a:p>
        </p:txBody>
      </p:sp>
      <p:graphicFrame>
        <p:nvGraphicFramePr>
          <p:cNvPr id="90317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8761298"/>
              </p:ext>
            </p:extLst>
          </p:nvPr>
        </p:nvGraphicFramePr>
        <p:xfrm>
          <a:off x="738188" y="2051050"/>
          <a:ext cx="7608887" cy="328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538667" imgH="3684287" progId="Visio.Drawing.6">
                  <p:embed/>
                </p:oleObj>
              </mc:Choice>
              <mc:Fallback>
                <p:oleObj name="Visio" r:id="rId2" imgW="8538667" imgH="368428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2051050"/>
                        <a:ext cx="7608887" cy="328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0406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determine the Best Split</a:t>
            </a:r>
          </a:p>
        </p:txBody>
      </p:sp>
      <p:graphicFrame>
        <p:nvGraphicFramePr>
          <p:cNvPr id="908293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895831"/>
              </p:ext>
            </p:extLst>
          </p:nvPr>
        </p:nvGraphicFramePr>
        <p:xfrm>
          <a:off x="381000" y="2794000"/>
          <a:ext cx="8545513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538614" imgH="2239584" progId="Visio.Drawing.6">
                  <p:embed/>
                </p:oleObj>
              </mc:Choice>
              <mc:Fallback>
                <p:oleObj name="Visio" r:id="rId2" imgW="9538614" imgH="223958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794000"/>
                        <a:ext cx="8545513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8296" name="Text Box 8"/>
          <p:cNvSpPr txBox="1">
            <a:spLocks noChangeArrowheads="1"/>
          </p:cNvSpPr>
          <p:nvPr/>
        </p:nvSpPr>
        <p:spPr bwMode="auto">
          <a:xfrm>
            <a:off x="2286000" y="17526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Before Splitting: 10 records of class 0,</a:t>
            </a:r>
            <a:br>
              <a:rPr lang="en-US" sz="1800"/>
            </a:br>
            <a:r>
              <a:rPr lang="en-US" sz="1800"/>
              <a:t>		10 records of class 1</a:t>
            </a:r>
          </a:p>
        </p:txBody>
      </p:sp>
      <p:sp>
        <p:nvSpPr>
          <p:cNvPr id="908297" name="Text Box 9"/>
          <p:cNvSpPr txBox="1">
            <a:spLocks noChangeArrowheads="1"/>
          </p:cNvSpPr>
          <p:nvPr/>
        </p:nvSpPr>
        <p:spPr bwMode="auto">
          <a:xfrm>
            <a:off x="1981200" y="5119688"/>
            <a:ext cx="510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Which test condition is the best?</a:t>
            </a:r>
          </a:p>
        </p:txBody>
      </p:sp>
    </p:spTree>
    <p:extLst>
      <p:ext uri="{BB962C8B-B14F-4D97-AF65-F5344CB8AC3E}">
        <p14:creationId xmlns:p14="http://schemas.microsoft.com/office/powerpoint/2010/main" val="302513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determine the Best Split</a:t>
            </a:r>
          </a:p>
        </p:txBody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Greedy</a:t>
            </a:r>
            <a:r>
              <a:rPr lang="en-US" dirty="0"/>
              <a:t> approach: </a:t>
            </a:r>
          </a:p>
          <a:p>
            <a:pPr lvl="1"/>
            <a:r>
              <a:rPr lang="en-US" dirty="0"/>
              <a:t>Nodes with </a:t>
            </a:r>
            <a:r>
              <a:rPr lang="en-US" dirty="0">
                <a:solidFill>
                  <a:srgbClr val="0070C0"/>
                </a:solidFill>
              </a:rPr>
              <a:t>homogeneous </a:t>
            </a:r>
            <a:r>
              <a:rPr lang="en-US" dirty="0"/>
              <a:t>class distribution are preferred</a:t>
            </a:r>
          </a:p>
          <a:p>
            <a:r>
              <a:rPr lang="en-US" dirty="0"/>
              <a:t>Need a measure of node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impurity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Ideas?</a:t>
            </a:r>
          </a:p>
          <a:p>
            <a:pPr lvl="1">
              <a:buFont typeface="Arial" charset="0"/>
              <a:buNone/>
            </a:pPr>
            <a:endParaRPr lang="en-US" dirty="0"/>
          </a:p>
        </p:txBody>
      </p:sp>
      <p:graphicFrame>
        <p:nvGraphicFramePr>
          <p:cNvPr id="912390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215445578"/>
              </p:ext>
            </p:extLst>
          </p:nvPr>
        </p:nvGraphicFramePr>
        <p:xfrm>
          <a:off x="2209800" y="3581400"/>
          <a:ext cx="912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55371" imgH="585812" progId="Visio.Drawing.6">
                  <p:embed/>
                </p:oleObj>
              </mc:Choice>
              <mc:Fallback>
                <p:oleObj name="Visio" r:id="rId2" imgW="655371" imgH="58581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581400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394" name="Object 10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580997602"/>
              </p:ext>
            </p:extLst>
          </p:nvPr>
        </p:nvGraphicFramePr>
        <p:xfrm>
          <a:off x="5715000" y="3581400"/>
          <a:ext cx="912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55371" imgH="585812" progId="Visio.Drawing.6">
                  <p:embed/>
                </p:oleObj>
              </mc:Choice>
              <mc:Fallback>
                <p:oleObj name="Visio" r:id="rId4" imgW="655371" imgH="58581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581400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2396" name="Text Box 12"/>
          <p:cNvSpPr txBox="1">
            <a:spLocks noChangeArrowheads="1"/>
          </p:cNvSpPr>
          <p:nvPr/>
        </p:nvSpPr>
        <p:spPr bwMode="auto">
          <a:xfrm>
            <a:off x="1371600" y="4572000"/>
            <a:ext cx="2819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Non-homogeneous,</a:t>
            </a:r>
          </a:p>
          <a:p>
            <a:pPr>
              <a:spcBef>
                <a:spcPct val="50000"/>
              </a:spcBef>
            </a:pPr>
            <a:r>
              <a:rPr lang="en-US" sz="1800"/>
              <a:t>High degree of impurity</a:t>
            </a:r>
          </a:p>
        </p:txBody>
      </p:sp>
      <p:sp>
        <p:nvSpPr>
          <p:cNvPr id="912397" name="Text Box 13"/>
          <p:cNvSpPr txBox="1">
            <a:spLocks noChangeArrowheads="1"/>
          </p:cNvSpPr>
          <p:nvPr/>
        </p:nvSpPr>
        <p:spPr bwMode="auto">
          <a:xfrm>
            <a:off x="5181600" y="4572000"/>
            <a:ext cx="2819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Homogeneous,</a:t>
            </a:r>
          </a:p>
          <a:p>
            <a:pPr>
              <a:spcBef>
                <a:spcPct val="50000"/>
              </a:spcBef>
            </a:pPr>
            <a:r>
              <a:rPr lang="en-US" sz="1800"/>
              <a:t>Low degree of impurity</a:t>
            </a:r>
          </a:p>
        </p:txBody>
      </p:sp>
    </p:spTree>
    <p:extLst>
      <p:ext uri="{BB962C8B-B14F-4D97-AF65-F5344CB8AC3E}">
        <p14:creationId xmlns:p14="http://schemas.microsoft.com/office/powerpoint/2010/main" val="27590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classification?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448404"/>
            <a:ext cx="8228013" cy="948490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Classification</a:t>
            </a:r>
            <a:r>
              <a:rPr lang="en-US" sz="2800" dirty="0"/>
              <a:t> is the task of 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learning </a:t>
            </a:r>
            <a:r>
              <a:rPr lang="en-US" sz="2800" b="1" i="1" dirty="0"/>
              <a:t>a target 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US" sz="2800" b="1" i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f</a:t>
            </a:r>
            <a:r>
              <a:rPr lang="en-US" sz="2800" dirty="0"/>
              <a:t> that maps attribute set </a:t>
            </a:r>
            <a:r>
              <a:rPr lang="en-US" sz="2800" b="1" dirty="0">
                <a:solidFill>
                  <a:srgbClr val="0070C0"/>
                </a:solidFill>
              </a:rPr>
              <a:t>x</a:t>
            </a:r>
            <a:r>
              <a:rPr lang="en-US" sz="2800" dirty="0"/>
              <a:t> to one of the predefined class labels </a:t>
            </a:r>
            <a:r>
              <a:rPr lang="en-US" sz="2800" b="1" dirty="0">
                <a:solidFill>
                  <a:srgbClr val="0070C0"/>
                </a:solidFill>
              </a:rPr>
              <a:t>y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71004" y="2423450"/>
            <a:ext cx="3587750" cy="4311650"/>
            <a:chOff x="288" y="951"/>
            <a:chExt cx="2260" cy="2716"/>
          </a:xfrm>
        </p:grpSpPr>
        <p:graphicFrame>
          <p:nvGraphicFramePr>
            <p:cNvPr id="6" name="Object 4"/>
            <p:cNvGraphicFramePr>
              <a:graphicFrameLocks noChangeAspect="1"/>
            </p:cNvGraphicFramePr>
            <p:nvPr/>
          </p:nvGraphicFramePr>
          <p:xfrm>
            <a:off x="288" y="1344"/>
            <a:ext cx="2246" cy="2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2" imgW="5405040" imgH="5780160" progId="Word.Document.8">
                    <p:embed/>
                  </p:oleObj>
                </mc:Choice>
                <mc:Fallback>
                  <p:oleObj name="Document" r:id="rId2" imgW="5405040" imgH="578016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344"/>
                          <a:ext cx="2246" cy="2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 rot="-2416809">
              <a:off x="672" y="951"/>
              <a:ext cx="7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dirty="0">
                  <a:solidFill>
                    <a:srgbClr val="006600"/>
                  </a:solidFill>
                  <a:latin typeface="Arial" charset="0"/>
                </a:rPr>
                <a:t>categorical</a:t>
              </a:r>
              <a:endParaRPr lang="en-US" sz="1600" dirty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 rot="-2416809">
              <a:off x="1104" y="951"/>
              <a:ext cx="7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  <a:latin typeface="Arial" charset="0"/>
                </a:rPr>
                <a:t>categorical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 rot="-2416809">
              <a:off x="1632" y="951"/>
              <a:ext cx="8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  <a:latin typeface="Arial" charset="0"/>
                </a:rPr>
                <a:t>continuous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 rot="-2416809">
              <a:off x="2112" y="1047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  <a:latin typeface="Arial" charset="0"/>
                </a:rPr>
                <a:t>class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837449" y="3072078"/>
            <a:ext cx="52398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One of the attributes is the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class attribute</a:t>
            </a:r>
          </a:p>
          <a:p>
            <a:r>
              <a:rPr lang="en-US" sz="2000" dirty="0"/>
              <a:t>	In this case: Cheat</a:t>
            </a:r>
          </a:p>
          <a:p>
            <a:endParaRPr lang="en-US" sz="2000" dirty="0"/>
          </a:p>
          <a:p>
            <a:r>
              <a:rPr lang="en-US" sz="2000" dirty="0"/>
              <a:t>Two </a:t>
            </a:r>
            <a:r>
              <a:rPr lang="en-US" sz="2000" dirty="0">
                <a:solidFill>
                  <a:srgbClr val="0070C0"/>
                </a:solidFill>
              </a:rPr>
              <a:t>class labels </a:t>
            </a:r>
            <a:r>
              <a:rPr lang="en-US" sz="2000" dirty="0"/>
              <a:t>(or</a:t>
            </a:r>
            <a:r>
              <a:rPr lang="en-US" sz="2000" dirty="0">
                <a:solidFill>
                  <a:srgbClr val="0070C0"/>
                </a:solidFill>
              </a:rPr>
              <a:t> classes</a:t>
            </a:r>
            <a:r>
              <a:rPr lang="en-US" sz="2000" dirty="0"/>
              <a:t>): </a:t>
            </a:r>
            <a:r>
              <a:rPr lang="en-US" sz="2000" dirty="0">
                <a:solidFill>
                  <a:srgbClr val="FF0000"/>
                </a:solidFill>
              </a:rPr>
              <a:t>Yes (1), No (0)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3733800" y="4724399"/>
            <a:ext cx="5356122" cy="138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68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Node Impurity</a:t>
            </a:r>
          </a:p>
        </p:txBody>
      </p:sp>
      <p:sp>
        <p:nvSpPr>
          <p:cNvPr id="307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p(</a:t>
            </a:r>
            <a:r>
              <a:rPr lang="en-US" dirty="0" err="1">
                <a:solidFill>
                  <a:srgbClr val="0070C0"/>
                </a:solidFill>
              </a:rPr>
              <a:t>i|t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/>
              <a:t>: fraction of records associated with node </a:t>
            </a:r>
            <a:r>
              <a:rPr lang="en-US" b="1" dirty="0">
                <a:solidFill>
                  <a:schemeClr val="accent2"/>
                </a:solidFill>
              </a:rPr>
              <a:t>t</a:t>
            </a:r>
            <a:r>
              <a:rPr lang="en-US" dirty="0"/>
              <a:t> belonging to class </a:t>
            </a:r>
            <a:r>
              <a:rPr lang="en-US" b="1" dirty="0" err="1">
                <a:solidFill>
                  <a:schemeClr val="accent2"/>
                </a:solidFill>
              </a:rPr>
              <a:t>i</a:t>
            </a:r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Used in ID3 and </a:t>
            </a:r>
            <a:r>
              <a:rPr lang="en-US" dirty="0" err="1"/>
              <a:t>C4.5</a:t>
            </a:r>
            <a:endParaRPr lang="en-US" dirty="0"/>
          </a:p>
          <a:p>
            <a:endParaRPr lang="en-US" b="1" dirty="0">
              <a:solidFill>
                <a:schemeClr val="accent2"/>
              </a:solidFill>
            </a:endParaRPr>
          </a:p>
          <a:p>
            <a:pPr lvl="1"/>
            <a:endParaRPr lang="en-US" dirty="0"/>
          </a:p>
          <a:p>
            <a:pPr lvl="1"/>
            <a:r>
              <a:rPr lang="en-US" dirty="0"/>
              <a:t>Used in CART, SLIQ, SPRINT.</a:t>
            </a:r>
          </a:p>
          <a:p>
            <a:endParaRPr 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794549"/>
              </p:ext>
            </p:extLst>
          </p:nvPr>
        </p:nvGraphicFramePr>
        <p:xfrm>
          <a:off x="533400" y="2590800"/>
          <a:ext cx="4724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Εξίσωση" r:id="rId3" imgW="2108160" imgH="431640" progId="Equation.3">
                  <p:embed/>
                </p:oleObj>
              </mc:Choice>
              <mc:Fallback>
                <p:oleObj name="Εξίσωση" r:id="rId3" imgW="2108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90800"/>
                        <a:ext cx="47244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067465"/>
              </p:ext>
            </p:extLst>
          </p:nvPr>
        </p:nvGraphicFramePr>
        <p:xfrm>
          <a:off x="533400" y="3962400"/>
          <a:ext cx="3429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11280" imgH="431640" progId="Equation.3">
                  <p:embed/>
                </p:oleObj>
              </mc:Choice>
              <mc:Fallback>
                <p:oleObj name="Equation" r:id="rId5" imgW="1511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962400"/>
                        <a:ext cx="34290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347501"/>
              </p:ext>
            </p:extLst>
          </p:nvPr>
        </p:nvGraphicFramePr>
        <p:xfrm>
          <a:off x="533400" y="5638800"/>
          <a:ext cx="5791200" cy="532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Εξίσωση" r:id="rId7" imgW="2476440" imgH="228600" progId="Equation.3">
                  <p:embed/>
                </p:oleObj>
              </mc:Choice>
              <mc:Fallback>
                <p:oleObj name="Εξίσωση" r:id="rId7" imgW="2476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638800"/>
                        <a:ext cx="5791200" cy="5325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860688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</a:t>
            </a:r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Gain</a:t>
            </a:r>
            <a:r>
              <a:rPr lang="en-US" sz="2800" b="1" i="1" dirty="0"/>
              <a:t> of an attribute split: </a:t>
            </a:r>
            <a:r>
              <a:rPr lang="en-US" sz="2800" dirty="0"/>
              <a:t>compare the impurity of the parent node with the average impurity of the child nodes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Maximizing</a:t>
            </a:r>
            <a:r>
              <a:rPr lang="en-US" sz="2800" dirty="0"/>
              <a:t> the </a:t>
            </a:r>
            <a:r>
              <a:rPr lang="en-US" sz="2800" dirty="0">
                <a:solidFill>
                  <a:srgbClr val="0070C0"/>
                </a:solidFill>
              </a:rPr>
              <a:t>gain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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sym typeface="Symbol"/>
              </a:rPr>
              <a:t>M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inimizing </a:t>
            </a:r>
            <a:r>
              <a:rPr lang="en-US" sz="2800" dirty="0"/>
              <a:t>the weighted average </a:t>
            </a:r>
            <a:r>
              <a:rPr lang="en-US" sz="2800" dirty="0">
                <a:solidFill>
                  <a:srgbClr val="0070C0"/>
                </a:solidFill>
              </a:rPr>
              <a:t>impurity</a:t>
            </a:r>
            <a:r>
              <a:rPr lang="en-US" sz="2800" dirty="0"/>
              <a:t> measure of children nodes</a:t>
            </a:r>
          </a:p>
          <a:p>
            <a:r>
              <a:rPr lang="en-US" sz="2800" dirty="0"/>
              <a:t>If </a:t>
            </a:r>
            <a:r>
              <a:rPr lang="en-US" sz="2800" b="1" dirty="0">
                <a:solidFill>
                  <a:srgbClr val="0070C0"/>
                </a:solidFill>
              </a:rPr>
              <a:t>I() = Entropy(), </a:t>
            </a:r>
            <a:r>
              <a:rPr lang="en-US" sz="2800" dirty="0"/>
              <a:t>then </a:t>
            </a:r>
            <a:r>
              <a:rPr lang="el-GR" sz="2800" b="1" dirty="0">
                <a:solidFill>
                  <a:schemeClr val="accent2"/>
                </a:solidFill>
              </a:rPr>
              <a:t>Δ</a:t>
            </a:r>
            <a:r>
              <a:rPr lang="en-US" sz="2800" b="1" baseline="-25000" dirty="0">
                <a:solidFill>
                  <a:schemeClr val="accent2"/>
                </a:solidFill>
              </a:rPr>
              <a:t>info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dirty="0"/>
              <a:t>is called </a:t>
            </a:r>
            <a:r>
              <a:rPr lang="en-US" sz="2800" b="1" dirty="0">
                <a:solidFill>
                  <a:srgbClr val="0070C0"/>
                </a:solidFill>
              </a:rPr>
              <a:t>information gain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475803"/>
              </p:ext>
            </p:extLst>
          </p:nvPr>
        </p:nvGraphicFramePr>
        <p:xfrm>
          <a:off x="2057400" y="3048000"/>
          <a:ext cx="5257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42920" imgH="457200" progId="Equation.3">
                  <p:embed/>
                </p:oleObj>
              </mc:Choice>
              <mc:Fallback>
                <p:oleObj name="Equation" r:id="rId2" imgW="19429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48000"/>
                        <a:ext cx="52578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2097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8601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036732"/>
              </p:ext>
            </p:extLst>
          </p:nvPr>
        </p:nvGraphicFramePr>
        <p:xfrm>
          <a:off x="457200" y="2072650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240623" imgH="1355425" progId="Word.Document.8">
                  <p:embed/>
                </p:oleObj>
              </mc:Choice>
              <mc:Fallback>
                <p:oleObj name="Document" r:id="rId2" imgW="3240623" imgH="13554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72650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991763"/>
              </p:ext>
            </p:extLst>
          </p:nvPr>
        </p:nvGraphicFramePr>
        <p:xfrm>
          <a:off x="533400" y="5462587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239280" imgH="1381680" progId="Word.Document.8">
                  <p:embed/>
                </p:oleObj>
              </mc:Choice>
              <mc:Fallback>
                <p:oleObj name="Document" r:id="rId4" imgW="3239280" imgH="1381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462587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007990"/>
              </p:ext>
            </p:extLst>
          </p:nvPr>
        </p:nvGraphicFramePr>
        <p:xfrm>
          <a:off x="457200" y="3907724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239280" imgH="1357560" progId="Word.Document.8">
                  <p:embed/>
                </p:oleObj>
              </mc:Choice>
              <mc:Fallback>
                <p:oleObj name="Document" r:id="rId6" imgW="3239280" imgH="1357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907724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170" name="Text Box 10"/>
          <p:cNvSpPr txBox="1">
            <a:spLocks noChangeArrowheads="1"/>
          </p:cNvSpPr>
          <p:nvPr/>
        </p:nvSpPr>
        <p:spPr bwMode="auto">
          <a:xfrm>
            <a:off x="3124200" y="1752600"/>
            <a:ext cx="51816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P(</a:t>
            </a:r>
            <a:r>
              <a:rPr lang="en-US" sz="1600" dirty="0" err="1"/>
              <a:t>C1</a:t>
            </a:r>
            <a:r>
              <a:rPr lang="en-US" sz="1600" dirty="0"/>
              <a:t>) = 0/6 = 0     P(</a:t>
            </a:r>
            <a:r>
              <a:rPr lang="en-US" sz="1600" dirty="0" err="1"/>
              <a:t>C2</a:t>
            </a:r>
            <a:r>
              <a:rPr lang="en-US" sz="1600" dirty="0"/>
              <a:t>) = 6/6 = 1</a:t>
            </a:r>
          </a:p>
          <a:p>
            <a:pPr>
              <a:spcBef>
                <a:spcPct val="50000"/>
              </a:spcBef>
            </a:pPr>
            <a:r>
              <a:rPr lang="en-US" sz="1600" dirty="0" err="1">
                <a:solidFill>
                  <a:srgbClr val="0070C0"/>
                </a:solidFill>
              </a:rPr>
              <a:t>Gini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= 1 – P(</a:t>
            </a:r>
            <a:r>
              <a:rPr lang="en-US" sz="1600" dirty="0" err="1"/>
              <a:t>C1</a:t>
            </a:r>
            <a:r>
              <a:rPr lang="en-US" sz="1600" dirty="0"/>
              <a:t>)</a:t>
            </a:r>
            <a:r>
              <a:rPr lang="en-US" sz="1600" baseline="30000" dirty="0"/>
              <a:t>2 </a:t>
            </a:r>
            <a:r>
              <a:rPr lang="en-US" sz="1600" dirty="0"/>
              <a:t>– P(</a:t>
            </a:r>
            <a:r>
              <a:rPr lang="en-US" sz="1600" dirty="0" err="1"/>
              <a:t>C2</a:t>
            </a:r>
            <a:r>
              <a:rPr lang="en-US" sz="1600" dirty="0"/>
              <a:t>)</a:t>
            </a:r>
            <a:r>
              <a:rPr lang="en-US" sz="1600" baseline="30000" dirty="0"/>
              <a:t>2</a:t>
            </a:r>
            <a:r>
              <a:rPr lang="en-US" sz="1600" dirty="0"/>
              <a:t> = 1 – 0 – 1 = 0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Entropy</a:t>
            </a:r>
            <a:r>
              <a:rPr lang="en-US" sz="1600" dirty="0"/>
              <a:t> = – 0 log 0</a:t>
            </a:r>
            <a:r>
              <a:rPr lang="en-US" sz="1600" baseline="30000" dirty="0"/>
              <a:t> </a:t>
            </a:r>
            <a:r>
              <a:rPr lang="en-US" sz="1600" dirty="0"/>
              <a:t>– 1 log 1 = – 0 – 0 = 0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FF0000"/>
                </a:solidFill>
              </a:rPr>
              <a:t>Error </a:t>
            </a:r>
            <a:r>
              <a:rPr lang="en-US" sz="1600" dirty="0"/>
              <a:t>= 1 – max (0, 1) = 1 – 1 = 0 </a:t>
            </a:r>
          </a:p>
        </p:txBody>
      </p:sp>
      <p:sp>
        <p:nvSpPr>
          <p:cNvPr id="860172" name="Text Box 12"/>
          <p:cNvSpPr txBox="1">
            <a:spLocks noChangeArrowheads="1"/>
          </p:cNvSpPr>
          <p:nvPr/>
        </p:nvSpPr>
        <p:spPr bwMode="auto">
          <a:xfrm>
            <a:off x="3102429" y="3505200"/>
            <a:ext cx="60198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P(</a:t>
            </a:r>
            <a:r>
              <a:rPr lang="en-US" sz="1600" dirty="0" err="1"/>
              <a:t>C1</a:t>
            </a:r>
            <a:r>
              <a:rPr lang="en-US" sz="1600" dirty="0"/>
              <a:t>) = 1/6          P(</a:t>
            </a:r>
            <a:r>
              <a:rPr lang="en-US" sz="1600" dirty="0" err="1"/>
              <a:t>C2</a:t>
            </a:r>
            <a:r>
              <a:rPr lang="en-US" sz="1600" dirty="0"/>
              <a:t>) = 5/6</a:t>
            </a:r>
          </a:p>
          <a:p>
            <a:pPr>
              <a:spcBef>
                <a:spcPct val="50000"/>
              </a:spcBef>
            </a:pPr>
            <a:r>
              <a:rPr lang="en-US" sz="1600" dirty="0" err="1">
                <a:solidFill>
                  <a:srgbClr val="0070C0"/>
                </a:solidFill>
              </a:rPr>
              <a:t>Gini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= 1 – (1/6)</a:t>
            </a:r>
            <a:r>
              <a:rPr lang="en-US" sz="1600" baseline="30000" dirty="0"/>
              <a:t>2 </a:t>
            </a:r>
            <a:r>
              <a:rPr lang="en-US" sz="1600" dirty="0"/>
              <a:t>– (5/6)</a:t>
            </a:r>
            <a:r>
              <a:rPr lang="en-US" sz="1600" baseline="30000" dirty="0"/>
              <a:t>2</a:t>
            </a:r>
            <a:r>
              <a:rPr lang="en-US" sz="1600" dirty="0"/>
              <a:t> = 0.278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Entropy</a:t>
            </a:r>
            <a:r>
              <a:rPr lang="en-US" sz="1600" dirty="0"/>
              <a:t> = – (1/6) </a:t>
            </a:r>
            <a:r>
              <a:rPr lang="en-US" sz="1600" dirty="0" err="1"/>
              <a:t>log</a:t>
            </a:r>
            <a:r>
              <a:rPr lang="en-US" sz="1600" baseline="-25000" dirty="0" err="1"/>
              <a:t>2</a:t>
            </a:r>
            <a:r>
              <a:rPr lang="en-US" sz="1600" dirty="0"/>
              <a:t> (1/6)</a:t>
            </a:r>
            <a:r>
              <a:rPr lang="en-US" sz="1600" baseline="30000" dirty="0"/>
              <a:t> </a:t>
            </a:r>
            <a:r>
              <a:rPr lang="en-US" sz="1600" dirty="0"/>
              <a:t>– (5/6) </a:t>
            </a:r>
            <a:r>
              <a:rPr lang="en-US" sz="1600" dirty="0" err="1"/>
              <a:t>log</a:t>
            </a:r>
            <a:r>
              <a:rPr lang="en-US" sz="1600" baseline="-25000" dirty="0" err="1"/>
              <a:t>2</a:t>
            </a:r>
            <a:r>
              <a:rPr lang="en-US" sz="1600" dirty="0"/>
              <a:t> (1/6) = 0.65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FF0000"/>
                </a:solidFill>
              </a:rPr>
              <a:t>Error </a:t>
            </a:r>
            <a:r>
              <a:rPr lang="en-US" sz="1600" dirty="0"/>
              <a:t>= 1 – max (1/6, 5/6) = 1 – 5/6 = 1/6</a:t>
            </a:r>
          </a:p>
        </p:txBody>
      </p:sp>
      <p:sp>
        <p:nvSpPr>
          <p:cNvPr id="860173" name="Text Box 13"/>
          <p:cNvSpPr txBox="1">
            <a:spLocks noChangeArrowheads="1"/>
          </p:cNvSpPr>
          <p:nvPr/>
        </p:nvSpPr>
        <p:spPr bwMode="auto">
          <a:xfrm>
            <a:off x="3091543" y="5257800"/>
            <a:ext cx="57912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P(</a:t>
            </a:r>
            <a:r>
              <a:rPr lang="en-US" sz="1600" dirty="0" err="1"/>
              <a:t>C1</a:t>
            </a:r>
            <a:r>
              <a:rPr lang="en-US" sz="1600" dirty="0"/>
              <a:t>) = 2/6          P(</a:t>
            </a:r>
            <a:r>
              <a:rPr lang="en-US" sz="1600" dirty="0" err="1"/>
              <a:t>C2</a:t>
            </a:r>
            <a:r>
              <a:rPr lang="en-US" sz="1600" dirty="0"/>
              <a:t>) = 4/6</a:t>
            </a:r>
          </a:p>
          <a:p>
            <a:pPr>
              <a:spcBef>
                <a:spcPct val="50000"/>
              </a:spcBef>
            </a:pPr>
            <a:r>
              <a:rPr lang="en-US" sz="1600" dirty="0" err="1">
                <a:solidFill>
                  <a:srgbClr val="0070C0"/>
                </a:solidFill>
              </a:rPr>
              <a:t>Gini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= 1 – (2/6)</a:t>
            </a:r>
            <a:r>
              <a:rPr lang="en-US" sz="1600" baseline="30000" dirty="0"/>
              <a:t>2 </a:t>
            </a:r>
            <a:r>
              <a:rPr lang="en-US" sz="1600" dirty="0"/>
              <a:t>– (4/6)</a:t>
            </a:r>
            <a:r>
              <a:rPr lang="en-US" sz="1600" baseline="30000" dirty="0"/>
              <a:t>2</a:t>
            </a:r>
            <a:r>
              <a:rPr lang="en-US" sz="1600" dirty="0"/>
              <a:t> = 0.444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Entropy</a:t>
            </a:r>
            <a:r>
              <a:rPr lang="en-US" sz="1600" dirty="0"/>
              <a:t> = – (2/6) </a:t>
            </a:r>
            <a:r>
              <a:rPr lang="en-US" sz="1600" dirty="0" err="1"/>
              <a:t>log</a:t>
            </a:r>
            <a:r>
              <a:rPr lang="en-US" sz="1600" baseline="-25000" dirty="0" err="1"/>
              <a:t>2</a:t>
            </a:r>
            <a:r>
              <a:rPr lang="en-US" sz="1600" dirty="0"/>
              <a:t> (2/6)</a:t>
            </a:r>
            <a:r>
              <a:rPr lang="en-US" sz="1600" baseline="30000" dirty="0"/>
              <a:t> </a:t>
            </a:r>
            <a:r>
              <a:rPr lang="en-US" sz="1600" dirty="0"/>
              <a:t>– (4/6) </a:t>
            </a:r>
            <a:r>
              <a:rPr lang="en-US" sz="1600" dirty="0" err="1"/>
              <a:t>log</a:t>
            </a:r>
            <a:r>
              <a:rPr lang="en-US" sz="1600" baseline="-25000" dirty="0" err="1"/>
              <a:t>2</a:t>
            </a:r>
            <a:r>
              <a:rPr lang="en-US" sz="1600" dirty="0"/>
              <a:t> (4/6) = 0.92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FF0000"/>
                </a:solidFill>
              </a:rPr>
              <a:t>Error</a:t>
            </a:r>
            <a:r>
              <a:rPr lang="en-US" sz="1600" dirty="0"/>
              <a:t> = 1 – max (2/6, 4/6) = 1 – 4/6 = 1/3</a:t>
            </a:r>
          </a:p>
        </p:txBody>
      </p:sp>
    </p:spTree>
    <p:extLst>
      <p:ext uri="{BB962C8B-B14F-4D97-AF65-F5344CB8AC3E}">
        <p14:creationId xmlns:p14="http://schemas.microsoft.com/office/powerpoint/2010/main" val="3893353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measures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 impurity measures take value zero (</a:t>
            </a:r>
            <a:r>
              <a:rPr lang="en-US" dirty="0">
                <a:solidFill>
                  <a:srgbClr val="0070C0"/>
                </a:solidFill>
              </a:rPr>
              <a:t>minimum</a:t>
            </a:r>
            <a:r>
              <a:rPr lang="en-US" dirty="0"/>
              <a:t>) for the case of a pure node where a single value has probability 1</a:t>
            </a:r>
          </a:p>
          <a:p>
            <a:r>
              <a:rPr lang="en-US" dirty="0"/>
              <a:t>All of the impurity measures take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maximum</a:t>
            </a:r>
            <a:r>
              <a:rPr lang="en-US" dirty="0"/>
              <a:t> value when the class distribution in a node is </a:t>
            </a:r>
            <a:r>
              <a:rPr lang="en-US" dirty="0">
                <a:solidFill>
                  <a:srgbClr val="0070C0"/>
                </a:solidFill>
              </a:rPr>
              <a:t>uniform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8174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among Splitting Criteria</a:t>
            </a:r>
          </a:p>
        </p:txBody>
      </p:sp>
      <p:pic>
        <p:nvPicPr>
          <p:cNvPr id="8325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62484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2516" name="Text Box 4"/>
          <p:cNvSpPr txBox="1">
            <a:spLocks noChangeArrowheads="1"/>
          </p:cNvSpPr>
          <p:nvPr/>
        </p:nvSpPr>
        <p:spPr bwMode="auto">
          <a:xfrm>
            <a:off x="412044" y="14478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For a 2-class problem: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300111" y="3352800"/>
            <a:ext cx="6826956" cy="46166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The different impurity measures are </a:t>
            </a:r>
            <a:r>
              <a:rPr lang="en-US" sz="2400" dirty="0">
                <a:solidFill>
                  <a:srgbClr val="FF0000"/>
                </a:solidFill>
              </a:rPr>
              <a:t>consistent</a:t>
            </a:r>
          </a:p>
        </p:txBody>
      </p:sp>
    </p:spTree>
    <p:extLst>
      <p:ext uri="{BB962C8B-B14F-4D97-AF65-F5344CB8AC3E}">
        <p14:creationId xmlns:p14="http://schemas.microsoft.com/office/powerpoint/2010/main" val="227485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458200" cy="533400"/>
          </a:xfrm>
        </p:spPr>
        <p:txBody>
          <a:bodyPr/>
          <a:lstStyle/>
          <a:p>
            <a:r>
              <a:rPr lang="en-US" sz="2800" dirty="0"/>
              <a:t>Categorical Attributes</a:t>
            </a:r>
          </a:p>
        </p:txBody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For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binary</a:t>
            </a:r>
            <a:r>
              <a:rPr lang="en-US" sz="2400" dirty="0"/>
              <a:t> values split in two</a:t>
            </a:r>
          </a:p>
          <a:p>
            <a:r>
              <a:rPr lang="en-US" sz="2400" dirty="0"/>
              <a:t>For </a:t>
            </a:r>
            <a:r>
              <a:rPr lang="en-US" sz="2400" dirty="0">
                <a:solidFill>
                  <a:srgbClr val="0070C0"/>
                </a:solidFill>
              </a:rPr>
              <a:t>multivalued</a:t>
            </a:r>
            <a:r>
              <a:rPr lang="en-US" sz="2400" dirty="0"/>
              <a:t> attributes, for each distinct value, gather counts for each class in the dataset</a:t>
            </a:r>
          </a:p>
          <a:p>
            <a:pPr lvl="1"/>
            <a:r>
              <a:rPr lang="en-US" sz="2000" dirty="0"/>
              <a:t>Use the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count matrix </a:t>
            </a:r>
            <a:r>
              <a:rPr lang="en-US" sz="2000" dirty="0"/>
              <a:t>to make decisions</a:t>
            </a:r>
          </a:p>
        </p:txBody>
      </p:sp>
      <p:graphicFrame>
        <p:nvGraphicFramePr>
          <p:cNvPr id="819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956426"/>
              </p:ext>
            </p:extLst>
          </p:nvPr>
        </p:nvGraphicFramePr>
        <p:xfrm>
          <a:off x="3886200" y="4632325"/>
          <a:ext cx="260985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48560" imgH="4005360" progId="Word.Document.8">
                  <p:embed/>
                </p:oleObj>
              </mc:Choice>
              <mc:Fallback>
                <p:oleObj name="Document" r:id="rId2" imgW="5848560" imgH="4005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632325"/>
                        <a:ext cx="260985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752196"/>
              </p:ext>
            </p:extLst>
          </p:nvPr>
        </p:nvGraphicFramePr>
        <p:xfrm>
          <a:off x="6381750" y="4632325"/>
          <a:ext cx="260985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848560" imgH="4005360" progId="Word.Document.8">
                  <p:embed/>
                </p:oleObj>
              </mc:Choice>
              <mc:Fallback>
                <p:oleObj name="Document" r:id="rId4" imgW="5848560" imgH="4005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0" y="4632325"/>
                        <a:ext cx="260985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150521"/>
              </p:ext>
            </p:extLst>
          </p:nvPr>
        </p:nvGraphicFramePr>
        <p:xfrm>
          <a:off x="304800" y="4632325"/>
          <a:ext cx="274478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6205680" imgH="3191040" progId="Word.Document.8">
                  <p:embed/>
                </p:oleObj>
              </mc:Choice>
              <mc:Fallback>
                <p:oleObj name="Document" r:id="rId6" imgW="6205680" imgH="3191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632325"/>
                        <a:ext cx="2744788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07" name="Line 7"/>
          <p:cNvSpPr>
            <a:spLocks noChangeShapeType="1"/>
          </p:cNvSpPr>
          <p:nvPr/>
        </p:nvSpPr>
        <p:spPr bwMode="auto">
          <a:xfrm flipH="1">
            <a:off x="3581400" y="3794125"/>
            <a:ext cx="1588" cy="2438400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08" name="Text Box 8"/>
          <p:cNvSpPr txBox="1">
            <a:spLocks noChangeArrowheads="1"/>
          </p:cNvSpPr>
          <p:nvPr/>
        </p:nvSpPr>
        <p:spPr bwMode="auto">
          <a:xfrm>
            <a:off x="915988" y="3690938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latin typeface="Times New Roman" charset="0"/>
              </a:rPr>
              <a:t>Multi-way split</a:t>
            </a:r>
          </a:p>
        </p:txBody>
      </p:sp>
      <p:sp>
        <p:nvSpPr>
          <p:cNvPr id="819209" name="Text Box 9"/>
          <p:cNvSpPr txBox="1">
            <a:spLocks noChangeArrowheads="1"/>
          </p:cNvSpPr>
          <p:nvPr/>
        </p:nvSpPr>
        <p:spPr bwMode="auto">
          <a:xfrm>
            <a:off x="4719638" y="3690938"/>
            <a:ext cx="31384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0">
                <a:latin typeface="Times New Roman" charset="0"/>
              </a:rPr>
              <a:t>Two-way split </a:t>
            </a:r>
          </a:p>
          <a:p>
            <a:pPr algn="ctr"/>
            <a:r>
              <a:rPr lang="en-US" sz="2000" b="0">
                <a:latin typeface="Times New Roman" charset="0"/>
              </a:rPr>
              <a:t>(find best partition of values)</a:t>
            </a:r>
          </a:p>
        </p:txBody>
      </p:sp>
    </p:spTree>
    <p:extLst>
      <p:ext uri="{BB962C8B-B14F-4D97-AF65-F5344CB8AC3E}">
        <p14:creationId xmlns:p14="http://schemas.microsoft.com/office/powerpoint/2010/main" val="1184310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8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80400" cy="533400"/>
          </a:xfrm>
        </p:spPr>
        <p:txBody>
          <a:bodyPr/>
          <a:lstStyle/>
          <a:p>
            <a:r>
              <a:rPr lang="en-US" sz="2800" dirty="0"/>
              <a:t>Continuous Attributes</a:t>
            </a:r>
          </a:p>
        </p:txBody>
      </p:sp>
      <p:sp>
        <p:nvSpPr>
          <p:cNvPr id="8202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4999037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Use Binary Decisions based on one value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Choices for the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splitting value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Number of possible splitting values </a:t>
            </a:r>
            <a:br>
              <a:rPr lang="en-US" sz="2000" dirty="0"/>
            </a:br>
            <a:r>
              <a:rPr lang="en-US" sz="2000" dirty="0"/>
              <a:t>= Number of </a:t>
            </a:r>
            <a:r>
              <a:rPr lang="en-US" sz="2000" dirty="0">
                <a:solidFill>
                  <a:srgbClr val="0070C0"/>
                </a:solidFill>
              </a:rPr>
              <a:t>distinct values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Each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splitting value </a:t>
            </a:r>
            <a:r>
              <a:rPr lang="en-US" sz="2000" dirty="0"/>
              <a:t>has a </a:t>
            </a:r>
            <a:r>
              <a:rPr lang="en-US" sz="2000" dirty="0">
                <a:solidFill>
                  <a:srgbClr val="0070C0"/>
                </a:solidFill>
              </a:rPr>
              <a:t>count matrix </a:t>
            </a:r>
            <a:r>
              <a:rPr lang="en-US" sz="2000" dirty="0"/>
              <a:t>associated with it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Class counts in each of the partitions, </a:t>
            </a:r>
            <a:r>
              <a:rPr lang="en-US" sz="2000" dirty="0">
                <a:solidFill>
                  <a:srgbClr val="0070C0"/>
                </a:solidFill>
              </a:rPr>
              <a:t>A &lt; v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70C0"/>
                </a:solidFill>
              </a:rPr>
              <a:t>A </a:t>
            </a:r>
            <a:r>
              <a:rPr lang="en-US" sz="2000" dirty="0">
                <a:solidFill>
                  <a:srgbClr val="0070C0"/>
                </a:solidFill>
                <a:sym typeface="Symbol" pitchFamily="18" charset="2"/>
              </a:rPr>
              <a:t></a:t>
            </a:r>
            <a:r>
              <a:rPr lang="en-US" sz="2000" dirty="0">
                <a:solidFill>
                  <a:srgbClr val="0070C0"/>
                </a:solidFill>
              </a:rPr>
              <a:t> v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Exhaustive</a:t>
            </a:r>
            <a:r>
              <a:rPr lang="en-US" sz="2000" dirty="0"/>
              <a:t> method to choose best </a:t>
            </a:r>
            <a:r>
              <a:rPr lang="en-US" sz="2000" dirty="0">
                <a:solidFill>
                  <a:srgbClr val="0070C0"/>
                </a:solidFill>
              </a:rPr>
              <a:t>v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For each </a:t>
            </a:r>
            <a:r>
              <a:rPr lang="en-US" sz="2000" dirty="0">
                <a:solidFill>
                  <a:srgbClr val="0070C0"/>
                </a:solidFill>
              </a:rPr>
              <a:t>v</a:t>
            </a:r>
            <a:r>
              <a:rPr lang="en-US" sz="2000" dirty="0"/>
              <a:t>, scan the database to gather count matrix and compute the impurity index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Computationally Inefficient! Repetition of work.</a:t>
            </a:r>
          </a:p>
        </p:txBody>
      </p:sp>
      <p:graphicFrame>
        <p:nvGraphicFramePr>
          <p:cNvPr id="820230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607050" y="1143000"/>
          <a:ext cx="32131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15994" imgH="5779818" progId="Word.Document.8">
                  <p:embed/>
                </p:oleObj>
              </mc:Choice>
              <mc:Fallback>
                <p:oleObj name="Document" r:id="rId2" imgW="5415994" imgH="57798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274"/>
                      <a:stretch>
                        <a:fillRect/>
                      </a:stretch>
                    </p:blipFill>
                    <p:spPr bwMode="auto">
                      <a:xfrm>
                        <a:off x="5607050" y="1143000"/>
                        <a:ext cx="3213100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32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950075" y="4572000"/>
          <a:ext cx="105092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611935" imgH="2570756" progId="Visio.Drawing.6">
                  <p:embed/>
                </p:oleObj>
              </mc:Choice>
              <mc:Fallback>
                <p:oleObj name="Visio" r:id="rId4" imgW="1611935" imgH="257075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0075" y="4572000"/>
                        <a:ext cx="1050925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7632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762000"/>
          </a:xfrm>
        </p:spPr>
        <p:txBody>
          <a:bodyPr/>
          <a:lstStyle/>
          <a:p>
            <a:r>
              <a:rPr lang="en-US" sz="2800" dirty="0"/>
              <a:t>Continuous Attributes</a:t>
            </a:r>
          </a:p>
        </p:txBody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178800" cy="1524000"/>
          </a:xfrm>
          <a:noFill/>
          <a:ln/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90000"/>
              </a:lnSpc>
            </a:pPr>
            <a:r>
              <a:rPr lang="en-US" sz="2000" dirty="0"/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Sort</a:t>
            </a:r>
            <a:r>
              <a:rPr lang="en-US" sz="2000" dirty="0"/>
              <a:t> the attribute on values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000" dirty="0"/>
              <a:t>Linearly scan these values, each time </a:t>
            </a:r>
            <a:r>
              <a:rPr lang="en-US" sz="2000" dirty="0">
                <a:solidFill>
                  <a:srgbClr val="0070C0"/>
                </a:solidFill>
              </a:rPr>
              <a:t>updating</a:t>
            </a:r>
            <a:r>
              <a:rPr lang="en-US" sz="2000" dirty="0"/>
              <a:t> the count matrix and computing impurity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000" dirty="0"/>
              <a:t>Choose the split position that has the least impurity</a:t>
            </a:r>
          </a:p>
        </p:txBody>
      </p:sp>
      <p:grpSp>
        <p:nvGrpSpPr>
          <p:cNvPr id="821258" name="Group 10"/>
          <p:cNvGrpSpPr>
            <a:grpSpLocks/>
          </p:cNvGrpSpPr>
          <p:nvPr/>
        </p:nvGrpSpPr>
        <p:grpSpPr bwMode="auto">
          <a:xfrm>
            <a:off x="76200" y="3321050"/>
            <a:ext cx="9182100" cy="2622550"/>
            <a:chOff x="144" y="2360"/>
            <a:chExt cx="5784" cy="1652"/>
          </a:xfrm>
        </p:grpSpPr>
        <p:graphicFrame>
          <p:nvGraphicFramePr>
            <p:cNvPr id="821252" name="Object 4"/>
            <p:cNvGraphicFramePr>
              <a:graphicFrameLocks noChangeAspect="1"/>
            </p:cNvGraphicFramePr>
            <p:nvPr/>
          </p:nvGraphicFramePr>
          <p:xfrm>
            <a:off x="956" y="2360"/>
            <a:ext cx="4972" cy="1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2" imgW="10585440" imgH="3557880" progId="Word.Document.8">
                    <p:embed/>
                  </p:oleObj>
                </mc:Choice>
                <mc:Fallback>
                  <p:oleObj name="Document" r:id="rId2" imgW="10585440" imgH="355788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6" y="2360"/>
                          <a:ext cx="4972" cy="16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253" name="Line 5"/>
            <p:cNvSpPr>
              <a:spLocks noChangeShapeType="1"/>
            </p:cNvSpPr>
            <p:nvPr/>
          </p:nvSpPr>
          <p:spPr bwMode="auto">
            <a:xfrm>
              <a:off x="1152" y="2880"/>
              <a:ext cx="192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1254" name="Group 6"/>
            <p:cNvGrpSpPr>
              <a:grpSpLocks/>
            </p:cNvGrpSpPr>
            <p:nvPr/>
          </p:nvGrpSpPr>
          <p:grpSpPr bwMode="auto">
            <a:xfrm>
              <a:off x="144" y="2928"/>
              <a:ext cx="1200" cy="212"/>
              <a:chOff x="144" y="2832"/>
              <a:chExt cx="1200" cy="212"/>
            </a:xfrm>
          </p:grpSpPr>
          <p:sp>
            <p:nvSpPr>
              <p:cNvPr id="821255" name="Text Box 7"/>
              <p:cNvSpPr txBox="1">
                <a:spLocks noChangeArrowheads="1"/>
              </p:cNvSpPr>
              <p:nvPr/>
            </p:nvSpPr>
            <p:spPr bwMode="auto">
              <a:xfrm>
                <a:off x="144" y="2832"/>
                <a:ext cx="100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9271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917575" defTabSz="9271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031875" defTabSz="9271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defTabSz="9271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defTabSz="9271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defTabSz="927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defTabSz="927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defTabSz="927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defTabSz="927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None/>
                </a:pPr>
                <a:r>
                  <a:rPr kumimoji="1" lang="en-US" sz="1600">
                    <a:latin typeface="Arial" charset="0"/>
                  </a:rPr>
                  <a:t>Split Positions</a:t>
                </a:r>
              </a:p>
            </p:txBody>
          </p:sp>
          <p:sp>
            <p:nvSpPr>
              <p:cNvPr id="821256" name="Line 8"/>
              <p:cNvSpPr>
                <a:spLocks noChangeShapeType="1"/>
              </p:cNvSpPr>
              <p:nvPr/>
            </p:nvSpPr>
            <p:spPr bwMode="auto">
              <a:xfrm>
                <a:off x="1152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1257" name="Text Box 9"/>
            <p:cNvSpPr txBox="1">
              <a:spLocks noChangeArrowheads="1"/>
            </p:cNvSpPr>
            <p:nvPr/>
          </p:nvSpPr>
          <p:spPr bwMode="auto">
            <a:xfrm>
              <a:off x="144" y="2736"/>
              <a:ext cx="10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Sorted 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2753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based on impurity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Impurity measures favor attributes with large number of values</a:t>
            </a:r>
          </a:p>
          <a:p>
            <a:endParaRPr lang="en-US"/>
          </a:p>
          <a:p>
            <a:r>
              <a:rPr lang="en-US"/>
              <a:t>A test condition with large number of outcomes may not be desirable</a:t>
            </a:r>
          </a:p>
          <a:p>
            <a:pPr lvl="1"/>
            <a:r>
              <a:rPr lang="en-US"/>
              <a:t># of records in each partition is too small to make predictions</a:t>
            </a:r>
          </a:p>
        </p:txBody>
      </p:sp>
    </p:spTree>
    <p:extLst>
      <p:ext uri="{BB962C8B-B14F-4D97-AF65-F5344CB8AC3E}">
        <p14:creationId xmlns:p14="http://schemas.microsoft.com/office/powerpoint/2010/main" val="17732238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based on INFO</a:t>
            </a: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125663"/>
            <a:ext cx="8458200" cy="3513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432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classification?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target function </a:t>
            </a:r>
            <a:r>
              <a:rPr lang="en-US" dirty="0">
                <a:solidFill>
                  <a:schemeClr val="accent2"/>
                </a:solidFill>
              </a:rPr>
              <a:t>f</a:t>
            </a:r>
            <a:r>
              <a:rPr lang="en-US" dirty="0"/>
              <a:t> is known as a </a:t>
            </a:r>
            <a:r>
              <a:rPr lang="en-US" dirty="0">
                <a:solidFill>
                  <a:srgbClr val="0070C0"/>
                </a:solidFill>
              </a:rPr>
              <a:t>classification model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Descriptive modeling: </a:t>
            </a:r>
            <a:r>
              <a:rPr lang="en-US" dirty="0">
                <a:solidFill>
                  <a:srgbClr val="0070C0"/>
                </a:solidFill>
              </a:rPr>
              <a:t>Explanatory tool </a:t>
            </a:r>
            <a:r>
              <a:rPr lang="en-US" dirty="0">
                <a:solidFill>
                  <a:schemeClr val="tx1"/>
                </a:solidFill>
              </a:rPr>
              <a:t>to distinguish between objects of different classes (e.g., understand why people cheat on their taxes)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Predictive modeling: </a:t>
            </a:r>
            <a:r>
              <a:rPr lang="en-US" dirty="0">
                <a:solidFill>
                  <a:schemeClr val="tx1"/>
                </a:solidFill>
              </a:rPr>
              <a:t>Predict a class of a </a:t>
            </a:r>
            <a:r>
              <a:rPr lang="en-US" dirty="0">
                <a:solidFill>
                  <a:srgbClr val="0070C0"/>
                </a:solidFill>
              </a:rPr>
              <a:t>previously unseen </a:t>
            </a:r>
            <a:r>
              <a:rPr lang="en-US" dirty="0">
                <a:solidFill>
                  <a:schemeClr val="tx1"/>
                </a:solidFill>
              </a:rPr>
              <a:t>record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8091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80400" cy="838200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2800" dirty="0"/>
              <a:t>Gain Ratio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382000" cy="5105400"/>
          </a:xfrm>
        </p:spPr>
        <p:txBody>
          <a:bodyPr/>
          <a:lstStyle/>
          <a:p>
            <a:pPr marL="468630" indent="-285750">
              <a:lnSpc>
                <a:spcPct val="90000"/>
              </a:lnSpc>
            </a:pPr>
            <a:r>
              <a:rPr lang="en-US" sz="2800" dirty="0"/>
              <a:t>Splittin</a:t>
            </a:r>
            <a:r>
              <a:rPr lang="en-US" dirty="0"/>
              <a:t>g using information gain</a:t>
            </a:r>
            <a:endParaRPr lang="en-US" sz="2800" dirty="0"/>
          </a:p>
          <a:p>
            <a:pPr marL="742950" lvl="1" indent="-285750">
              <a:lnSpc>
                <a:spcPct val="90000"/>
              </a:lnSpc>
            </a:pPr>
            <a:endParaRPr lang="en-US" sz="2400" dirty="0"/>
          </a:p>
          <a:p>
            <a:pPr marL="1146175" lvl="2" indent="-228600">
              <a:lnSpc>
                <a:spcPct val="90000"/>
              </a:lnSpc>
            </a:pPr>
            <a:endParaRPr lang="en-US" sz="2000" dirty="0"/>
          </a:p>
          <a:p>
            <a:pPr marL="1146175" lvl="2" indent="-228600">
              <a:lnSpc>
                <a:spcPct val="90000"/>
              </a:lnSpc>
            </a:pPr>
            <a:endParaRPr lang="en-US" sz="2000" dirty="0"/>
          </a:p>
          <a:p>
            <a:pPr marL="1146175" lvl="2" indent="-228600"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  <a:p>
            <a:pPr marL="1146175" lvl="2" indent="-2286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Parent Node, p is split into k partitions</a:t>
            </a:r>
          </a:p>
          <a:p>
            <a:pPr marL="1146175" lvl="2" indent="-22860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>
                <a:solidFill>
                  <a:srgbClr val="0070C0"/>
                </a:solidFill>
              </a:rPr>
              <a:t>n</a:t>
            </a:r>
            <a:r>
              <a:rPr lang="en-US" sz="2000" baseline="-25000" dirty="0" err="1">
                <a:solidFill>
                  <a:srgbClr val="0070C0"/>
                </a:solidFill>
              </a:rPr>
              <a:t>i</a:t>
            </a:r>
            <a:r>
              <a:rPr lang="en-US" sz="2000" dirty="0"/>
              <a:t> is the number of records in partition 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endParaRPr lang="en-US" sz="2000" dirty="0">
              <a:solidFill>
                <a:srgbClr val="0070C0"/>
              </a:solidFill>
            </a:endParaRPr>
          </a:p>
          <a:p>
            <a:pPr marL="1146175" lvl="2" indent="-228600">
              <a:lnSpc>
                <a:spcPct val="90000"/>
              </a:lnSpc>
              <a:buFont typeface="Wingdings" pitchFamily="2" charset="2"/>
              <a:buNone/>
            </a:pPr>
            <a:endParaRPr lang="en-US" sz="800" dirty="0"/>
          </a:p>
          <a:p>
            <a:pPr marL="742950" lvl="1" indent="-285750">
              <a:lnSpc>
                <a:spcPct val="90000"/>
              </a:lnSpc>
            </a:pPr>
            <a:r>
              <a:rPr lang="en-US" sz="2400" dirty="0"/>
              <a:t>Adjusts Information Gain by the entropy of the partitioning (</a:t>
            </a:r>
            <a:r>
              <a:rPr lang="en-US" sz="2400" dirty="0" err="1"/>
              <a:t>SplitINFO</a:t>
            </a:r>
            <a:r>
              <a:rPr lang="en-US" sz="2400" dirty="0"/>
              <a:t>). Higher entropy partitioning (large number of small partitions) is penalized!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400" dirty="0"/>
              <a:t>Used in C4.5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400" dirty="0"/>
              <a:t>Designed to overcome the disadvantage of impurity</a:t>
            </a:r>
          </a:p>
        </p:txBody>
      </p:sp>
      <p:graphicFrame>
        <p:nvGraphicFramePr>
          <p:cNvPr id="8243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193937"/>
              </p:ext>
            </p:extLst>
          </p:nvPr>
        </p:nvGraphicFramePr>
        <p:xfrm>
          <a:off x="609600" y="1828800"/>
          <a:ext cx="4114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40080" imgH="799920" progId="Equation.3">
                  <p:embed/>
                </p:oleObj>
              </mc:Choice>
              <mc:Fallback>
                <p:oleObj name="Equation" r:id="rId2" imgW="334008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8800"/>
                        <a:ext cx="4114800" cy="9271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3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280353"/>
              </p:ext>
            </p:extLst>
          </p:nvPr>
        </p:nvGraphicFramePr>
        <p:xfrm>
          <a:off x="4800600" y="1828800"/>
          <a:ext cx="419417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58840" imgH="723600" progId="Equation.3">
                  <p:embed/>
                </p:oleObj>
              </mc:Choice>
              <mc:Fallback>
                <p:oleObj name="Equation" r:id="rId4" imgW="295884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828800"/>
                        <a:ext cx="4194175" cy="9350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26833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Stopping Criteria for Tree Induction</a:t>
            </a:r>
          </a:p>
        </p:txBody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expanding a node when all the records belong to the same class</a:t>
            </a:r>
          </a:p>
          <a:p>
            <a:endParaRPr lang="en-US" dirty="0"/>
          </a:p>
          <a:p>
            <a:r>
              <a:rPr lang="en-US" dirty="0"/>
              <a:t>Stop expanding a node when all the records have similar attribute values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Early termination </a:t>
            </a:r>
            <a:r>
              <a:rPr lang="en-US" dirty="0"/>
              <a:t>(to be discussed later)</a:t>
            </a:r>
          </a:p>
        </p:txBody>
      </p:sp>
    </p:spTree>
    <p:extLst>
      <p:ext uri="{BB962C8B-B14F-4D97-AF65-F5344CB8AC3E}">
        <p14:creationId xmlns:p14="http://schemas.microsoft.com/office/powerpoint/2010/main" val="41500075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 Based Classification</a:t>
            </a:r>
          </a:p>
        </p:txBody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Advantages:</a:t>
            </a:r>
          </a:p>
          <a:p>
            <a:pPr lvl="1"/>
            <a:r>
              <a:rPr lang="en-US"/>
              <a:t>Inexpensive to construct</a:t>
            </a:r>
          </a:p>
          <a:p>
            <a:pPr lvl="1"/>
            <a:r>
              <a:rPr lang="en-US"/>
              <a:t>Extremely fast at classifying unknown records</a:t>
            </a:r>
          </a:p>
          <a:p>
            <a:pPr lvl="1"/>
            <a:r>
              <a:rPr lang="en-US"/>
              <a:t>Easy to interpret for small-sized trees</a:t>
            </a:r>
          </a:p>
          <a:p>
            <a:pPr lvl="1"/>
            <a:r>
              <a:rPr lang="en-US"/>
              <a:t>Accuracy is comparable to other classification techniques for many simple data sets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812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C4.5</a:t>
            </a:r>
          </a:p>
        </p:txBody>
      </p:sp>
      <p:sp>
        <p:nvSpPr>
          <p:cNvPr id="881667" name="Rectangle 307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Simple depth-first construction.</a:t>
            </a:r>
          </a:p>
          <a:p>
            <a:r>
              <a:rPr lang="en-US"/>
              <a:t>Uses Information Gain</a:t>
            </a:r>
          </a:p>
          <a:p>
            <a:r>
              <a:rPr lang="en-US"/>
              <a:t>Sorts Continuous Attributes at each node.</a:t>
            </a:r>
          </a:p>
          <a:p>
            <a:r>
              <a:rPr lang="en-US"/>
              <a:t>Needs entire data to fit in memory.</a:t>
            </a:r>
          </a:p>
          <a:p>
            <a:r>
              <a:rPr lang="en-US"/>
              <a:t>Unsuitable for Large Datasets.</a:t>
            </a:r>
          </a:p>
          <a:p>
            <a:pPr lvl="1"/>
            <a:r>
              <a:rPr lang="en-US"/>
              <a:t>Needs out-of-core sorting.</a:t>
            </a:r>
          </a:p>
          <a:p>
            <a:pPr lvl="1"/>
            <a:endParaRPr lang="en-US"/>
          </a:p>
          <a:p>
            <a:r>
              <a:rPr lang="en-US"/>
              <a:t>You can download the software from:</a:t>
            </a:r>
            <a:br>
              <a:rPr lang="en-US"/>
            </a:br>
            <a:r>
              <a:rPr lang="en-US" sz="2400">
                <a:hlinkClick r:id="rId2"/>
              </a:rPr>
              <a:t>http://www.cse.unsw.edu.au/~quinlan/c4.5r8.tar.gz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2559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Classification Tasks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</a:t>
            </a:r>
            <a:r>
              <a:rPr lang="en-US" dirty="0">
                <a:solidFill>
                  <a:srgbClr val="0070C0"/>
                </a:solidFill>
              </a:rPr>
              <a:t>tumor </a:t>
            </a:r>
            <a:r>
              <a:rPr lang="en-US" dirty="0"/>
              <a:t>cells as </a:t>
            </a:r>
            <a:r>
              <a:rPr lang="en-US" dirty="0">
                <a:solidFill>
                  <a:srgbClr val="00B050"/>
                </a:solidFill>
              </a:rPr>
              <a:t>benign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malignant</a:t>
            </a:r>
          </a:p>
          <a:p>
            <a:pPr lvl="4"/>
            <a:endParaRPr lang="en-US" dirty="0"/>
          </a:p>
          <a:p>
            <a:r>
              <a:rPr lang="en-US" dirty="0"/>
              <a:t>Classifying credit card </a:t>
            </a:r>
            <a:r>
              <a:rPr lang="en-US" dirty="0">
                <a:solidFill>
                  <a:srgbClr val="0070C0"/>
                </a:solidFill>
              </a:rPr>
              <a:t>transactions</a:t>
            </a:r>
            <a:r>
              <a:rPr lang="en-US" dirty="0"/>
              <a:t> as </a:t>
            </a:r>
            <a:r>
              <a:rPr lang="en-US" dirty="0">
                <a:solidFill>
                  <a:srgbClr val="00B050"/>
                </a:solidFill>
              </a:rPr>
              <a:t>legitimate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fraudulent</a:t>
            </a:r>
          </a:p>
          <a:p>
            <a:pPr marL="1051560" lvl="4" indent="0">
              <a:buNone/>
            </a:pPr>
            <a:endParaRPr lang="en-US" dirty="0"/>
          </a:p>
          <a:p>
            <a:r>
              <a:rPr lang="en-US" dirty="0"/>
              <a:t>Categorizing </a:t>
            </a:r>
            <a:r>
              <a:rPr lang="en-US" dirty="0">
                <a:solidFill>
                  <a:srgbClr val="0070C0"/>
                </a:solidFill>
              </a:rPr>
              <a:t>news stories </a:t>
            </a:r>
            <a:r>
              <a:rPr lang="en-US" dirty="0"/>
              <a:t>as </a:t>
            </a:r>
            <a:r>
              <a:rPr lang="en-US" dirty="0">
                <a:solidFill>
                  <a:srgbClr val="00B050"/>
                </a:solidFill>
              </a:rPr>
              <a:t>finance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weather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entertainment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sports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Identifying </a:t>
            </a:r>
            <a:r>
              <a:rPr lang="en-US" dirty="0">
                <a:solidFill>
                  <a:srgbClr val="FF0000"/>
                </a:solidFill>
              </a:rPr>
              <a:t>spam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email</a:t>
            </a:r>
            <a:r>
              <a:rPr lang="en-US" dirty="0"/>
              <a:t>, spam web </a:t>
            </a:r>
            <a:r>
              <a:rPr lang="en-US" dirty="0">
                <a:solidFill>
                  <a:srgbClr val="0070C0"/>
                </a:solidFill>
              </a:rPr>
              <a:t>pages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3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approach to classification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Training set </a:t>
            </a:r>
            <a:r>
              <a:rPr lang="en-US" dirty="0"/>
              <a:t>consists of records with </a:t>
            </a:r>
            <a:r>
              <a:rPr lang="en-US" dirty="0">
                <a:solidFill>
                  <a:srgbClr val="0070C0"/>
                </a:solidFill>
              </a:rPr>
              <a:t>known class labels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Training set is used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build</a:t>
            </a:r>
            <a:r>
              <a:rPr lang="en-US" dirty="0"/>
              <a:t> a classification model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labeled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test set </a:t>
            </a:r>
            <a:r>
              <a:rPr lang="en-US" dirty="0"/>
              <a:t>of </a:t>
            </a:r>
            <a:r>
              <a:rPr lang="en-US" dirty="0">
                <a:solidFill>
                  <a:srgbClr val="0070C0"/>
                </a:solidFill>
              </a:rPr>
              <a:t>previously unseen </a:t>
            </a:r>
            <a:r>
              <a:rPr lang="en-US" dirty="0"/>
              <a:t>data records is used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evaluate</a:t>
            </a:r>
            <a:r>
              <a:rPr lang="en-US" dirty="0"/>
              <a:t> the quality of the model.</a:t>
            </a:r>
          </a:p>
          <a:p>
            <a:endParaRPr lang="en-US" dirty="0"/>
          </a:p>
          <a:p>
            <a:r>
              <a:rPr lang="en-US" dirty="0"/>
              <a:t>The classification model 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applied</a:t>
            </a:r>
            <a:r>
              <a:rPr lang="en-US" dirty="0"/>
              <a:t> to new records with </a:t>
            </a:r>
            <a:r>
              <a:rPr lang="en-US" dirty="0">
                <a:solidFill>
                  <a:srgbClr val="0070C0"/>
                </a:solidFill>
              </a:rPr>
              <a:t>unknown class labels</a:t>
            </a:r>
          </a:p>
        </p:txBody>
      </p:sp>
    </p:spTree>
    <p:extLst>
      <p:ext uri="{BB962C8B-B14F-4D97-AF65-F5344CB8AC3E}">
        <p14:creationId xmlns:p14="http://schemas.microsoft.com/office/powerpoint/2010/main" val="307779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Illustrating Classification Task</a:t>
            </a:r>
          </a:p>
        </p:txBody>
      </p:sp>
      <p:graphicFrame>
        <p:nvGraphicFramePr>
          <p:cNvPr id="828442" name="Object 2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100914"/>
              </p:ext>
            </p:extLst>
          </p:nvPr>
        </p:nvGraphicFramePr>
        <p:xfrm>
          <a:off x="1217613" y="1524000"/>
          <a:ext cx="680085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529300" imgH="6498656" progId="Visio.Drawing.11">
                  <p:embed/>
                </p:oleObj>
              </mc:Choice>
              <mc:Fallback>
                <p:oleObj name="Visio" r:id="rId2" imgW="8529300" imgH="649865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3" y="1524000"/>
                        <a:ext cx="6800850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976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of classification models</a:t>
            </a:r>
          </a:p>
        </p:txBody>
      </p:sp>
      <p:sp>
        <p:nvSpPr>
          <p:cNvPr id="102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Counts of </a:t>
            </a:r>
            <a:r>
              <a:rPr lang="en-US" dirty="0">
                <a:solidFill>
                  <a:srgbClr val="0070C0"/>
                </a:solidFill>
              </a:rPr>
              <a:t>test records </a:t>
            </a:r>
            <a:r>
              <a:rPr lang="en-US" dirty="0"/>
              <a:t>that are correctly (or incorrectly) predicted by the classification model</a:t>
            </a:r>
          </a:p>
          <a:p>
            <a:r>
              <a:rPr lang="en-US" b="1" dirty="0"/>
              <a:t>Confusion matrix</a:t>
            </a:r>
          </a:p>
          <a:p>
            <a:endParaRPr lang="en-US" b="1" dirty="0"/>
          </a:p>
          <a:p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493216"/>
              </p:ext>
            </p:extLst>
          </p:nvPr>
        </p:nvGraphicFramePr>
        <p:xfrm>
          <a:off x="4724400" y="3117850"/>
          <a:ext cx="3657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Class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Class</a:t>
                      </a:r>
                      <a:r>
                        <a:rPr lang="en-US" b="1" baseline="0" dirty="0"/>
                        <a:t> = 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Class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b="1" baseline="-25000" dirty="0">
                          <a:solidFill>
                            <a:srgbClr val="0070C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b="1" baseline="-250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Class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b="1" baseline="-25000" dirty="0">
                          <a:solidFill>
                            <a:srgbClr val="FF0000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b="1" baseline="-25000" dirty="0">
                          <a:solidFill>
                            <a:srgbClr val="0070C0"/>
                          </a:solidFill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48" name="TextBox 5"/>
          <p:cNvSpPr txBox="1">
            <a:spLocks noChangeArrowheads="1"/>
          </p:cNvSpPr>
          <p:nvPr/>
        </p:nvSpPr>
        <p:spPr bwMode="auto">
          <a:xfrm>
            <a:off x="5638800" y="2736850"/>
            <a:ext cx="2514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Predicted Class</a:t>
            </a:r>
          </a:p>
        </p:txBody>
      </p:sp>
      <p:sp>
        <p:nvSpPr>
          <p:cNvPr id="1049" name="TextBox 6"/>
          <p:cNvSpPr txBox="1">
            <a:spLocks noChangeArrowheads="1"/>
          </p:cNvSpPr>
          <p:nvPr/>
        </p:nvSpPr>
        <p:spPr bwMode="auto">
          <a:xfrm rot="-5400000">
            <a:off x="3575050" y="3359150"/>
            <a:ext cx="191135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Actual Class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237586"/>
              </p:ext>
            </p:extLst>
          </p:nvPr>
        </p:nvGraphicFramePr>
        <p:xfrm>
          <a:off x="762000" y="4724400"/>
          <a:ext cx="65325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65280" imgH="431640" progId="Equation.3">
                  <p:embed/>
                </p:oleObj>
              </mc:Choice>
              <mc:Fallback>
                <p:oleObj name="Equation" r:id="rId2" imgW="3365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724400"/>
                        <a:ext cx="653256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236797"/>
              </p:ext>
            </p:extLst>
          </p:nvPr>
        </p:nvGraphicFramePr>
        <p:xfrm>
          <a:off x="685800" y="5867400"/>
          <a:ext cx="65182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65280" imgH="431640" progId="Equation.3">
                  <p:embed/>
                </p:oleObj>
              </mc:Choice>
              <mc:Fallback>
                <p:oleObj name="Equation" r:id="rId4" imgW="3365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867400"/>
                        <a:ext cx="6518275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815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Techniques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876800"/>
          </a:xfrm>
        </p:spPr>
        <p:txBody>
          <a:bodyPr/>
          <a:lstStyle/>
          <a:p>
            <a:r>
              <a:rPr lang="en-US" dirty="0"/>
              <a:t>Decision Tree based Methods</a:t>
            </a:r>
          </a:p>
          <a:p>
            <a:r>
              <a:rPr lang="en-US" dirty="0"/>
              <a:t>Rule-based Methods</a:t>
            </a:r>
          </a:p>
          <a:p>
            <a:r>
              <a:rPr lang="en-US" dirty="0"/>
              <a:t>Memory based reasoning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Naïve Bayes and Bayesian Belief Networks</a:t>
            </a:r>
          </a:p>
          <a:p>
            <a:r>
              <a:rPr lang="en-US" dirty="0"/>
              <a:t>Support 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817077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14458</TotalTime>
  <Words>1671</Words>
  <Application>Microsoft Office PowerPoint</Application>
  <PresentationFormat>On-screen Show (4:3)</PresentationFormat>
  <Paragraphs>395</Paragraphs>
  <Slides>43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Calibri</vt:lpstr>
      <vt:lpstr>Monotype Sorts</vt:lpstr>
      <vt:lpstr>Symbol</vt:lpstr>
      <vt:lpstr>Times New Roman</vt:lpstr>
      <vt:lpstr>Wingdings</vt:lpstr>
      <vt:lpstr>Clarity</vt:lpstr>
      <vt:lpstr>Document</vt:lpstr>
      <vt:lpstr>Visio</vt:lpstr>
      <vt:lpstr>Equation</vt:lpstr>
      <vt:lpstr>Εξίσωση</vt:lpstr>
      <vt:lpstr>DATA MINING LECTURE 9</vt:lpstr>
      <vt:lpstr>Catching tax-evasion</vt:lpstr>
      <vt:lpstr>What is classification?</vt:lpstr>
      <vt:lpstr>Why classification?</vt:lpstr>
      <vt:lpstr>Examples of Classification Tasks</vt:lpstr>
      <vt:lpstr>General approach to classification</vt:lpstr>
      <vt:lpstr>Illustrating Classification Task</vt:lpstr>
      <vt:lpstr>Evaluation of classification models</vt:lpstr>
      <vt:lpstr>Classification Techniques</vt:lpstr>
      <vt:lpstr>Classification Techniques</vt:lpstr>
      <vt:lpstr>Decision Trees</vt:lpstr>
      <vt:lpstr>Example of a Decision Tree</vt:lpstr>
      <vt:lpstr>Another Example of Decision Tree</vt:lpstr>
      <vt:lpstr>Decision Tree Classification Task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Decision Tree Classification Task</vt:lpstr>
      <vt:lpstr>Tree Induction</vt:lpstr>
      <vt:lpstr>How to Specify Test Condition?</vt:lpstr>
      <vt:lpstr>Splitting Based on Nominal Attributes</vt:lpstr>
      <vt:lpstr>Splitting Based on Ordinal Attributes</vt:lpstr>
      <vt:lpstr>Splitting Based on Continuous Attributes</vt:lpstr>
      <vt:lpstr>Splitting Based on Continuous Attributes</vt:lpstr>
      <vt:lpstr>How to determine the Best Split</vt:lpstr>
      <vt:lpstr>How to determine the Best Split</vt:lpstr>
      <vt:lpstr>Measuring Node Impurity</vt:lpstr>
      <vt:lpstr>Gain</vt:lpstr>
      <vt:lpstr>Example</vt:lpstr>
      <vt:lpstr>Impurity measures</vt:lpstr>
      <vt:lpstr>Comparison among Splitting Criteria</vt:lpstr>
      <vt:lpstr>Categorical Attributes</vt:lpstr>
      <vt:lpstr>Continuous Attributes</vt:lpstr>
      <vt:lpstr>Continuous Attributes</vt:lpstr>
      <vt:lpstr>Splitting based on impurity</vt:lpstr>
      <vt:lpstr>Splitting based on INFO</vt:lpstr>
      <vt:lpstr>Gain Ratio</vt:lpstr>
      <vt:lpstr>Stopping Criteria for Tree Induction</vt:lpstr>
      <vt:lpstr>Decision Tree Based Classification</vt:lpstr>
      <vt:lpstr>Example: C4.5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tsap</dc:creator>
  <cp:lastModifiedBy>mohammad hossein hamian</cp:lastModifiedBy>
  <cp:revision>503</cp:revision>
  <dcterms:created xsi:type="dcterms:W3CDTF">2011-10-17T19:46:53Z</dcterms:created>
  <dcterms:modified xsi:type="dcterms:W3CDTF">2024-05-14T03:31:54Z</dcterms:modified>
</cp:coreProperties>
</file>