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4"/>
  </p:notesMasterIdLst>
  <p:handoutMasterIdLst>
    <p:handoutMasterId r:id="rId8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430" r:id="rId12"/>
    <p:sldId id="432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405" r:id="rId31"/>
    <p:sldId id="427" r:id="rId32"/>
    <p:sldId id="435" r:id="rId33"/>
    <p:sldId id="407" r:id="rId34"/>
    <p:sldId id="364" r:id="rId35"/>
    <p:sldId id="365" r:id="rId36"/>
    <p:sldId id="406" r:id="rId37"/>
    <p:sldId id="366" r:id="rId38"/>
    <p:sldId id="367" r:id="rId39"/>
    <p:sldId id="404" r:id="rId40"/>
    <p:sldId id="428" r:id="rId41"/>
    <p:sldId id="370" r:id="rId42"/>
    <p:sldId id="426" r:id="rId43"/>
    <p:sldId id="371" r:id="rId44"/>
    <p:sldId id="402" r:id="rId45"/>
    <p:sldId id="373" r:id="rId46"/>
    <p:sldId id="414" r:id="rId47"/>
    <p:sldId id="429" r:id="rId48"/>
    <p:sldId id="376" r:id="rId49"/>
    <p:sldId id="377" r:id="rId50"/>
    <p:sldId id="378" r:id="rId51"/>
    <p:sldId id="416" r:id="rId52"/>
    <p:sldId id="379" r:id="rId53"/>
    <p:sldId id="380" r:id="rId54"/>
    <p:sldId id="382" r:id="rId55"/>
    <p:sldId id="415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421" r:id="rId70"/>
    <p:sldId id="422" r:id="rId71"/>
    <p:sldId id="423" r:id="rId72"/>
    <p:sldId id="424" r:id="rId73"/>
    <p:sldId id="397" r:id="rId74"/>
    <p:sldId id="431" r:id="rId75"/>
    <p:sldId id="409" r:id="rId76"/>
    <p:sldId id="412" r:id="rId77"/>
    <p:sldId id="411" r:id="rId78"/>
    <p:sldId id="400" r:id="rId79"/>
    <p:sldId id="381" r:id="rId80"/>
    <p:sldId id="413" r:id="rId81"/>
    <p:sldId id="433" r:id="rId82"/>
    <p:sldId id="434" r:id="rId8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5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1469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16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44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17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494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232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19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68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490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2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819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988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789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9697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65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66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67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68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69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43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70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06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71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8252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72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0210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73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74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875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75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214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76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72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77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769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78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0395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79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8451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80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36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81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269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82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4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a tuple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a tuple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(…)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Removes a given student from the </a:t>
            </a:r>
            <a:r>
              <a:rPr lang="en-US" altLang="en-US" i="1" dirty="0"/>
              <a:t>student</a:t>
            </a:r>
            <a:r>
              <a:rPr lang="en-US" altLang="en-US" dirty="0"/>
              <a:t> relation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all tuple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Removes </a:t>
            </a:r>
            <a:r>
              <a:rPr lang="en-US" altLang="en-US" sz="1700" dirty="0"/>
              <a:t>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 a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4622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</a:t>
            </a:r>
            <a:r>
              <a:rPr lang="en-US" altLang="en-US" sz="2800" dirty="0"/>
              <a:t> Table Structure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Adding a new attribute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Dropping an attribute</a:t>
            </a:r>
            <a:endParaRPr lang="en-US" altLang="en-US" sz="17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Dropping of attributes is not supported by many databases (why)?</a:t>
            </a:r>
          </a:p>
        </p:txBody>
      </p:sp>
    </p:spTree>
    <p:extLst>
      <p:ext uri="{BB962C8B-B14F-4D97-AF65-F5344CB8AC3E}">
        <p14:creationId xmlns:p14="http://schemas.microsoft.com/office/powerpoint/2010/main" val="199135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</a:t>
            </a:r>
            <a:r>
              <a:rPr lang="en-US" altLang="en-US" dirty="0"/>
              <a:t>table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7"/>
            <a:ext cx="6837796" cy="5169621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2">
              <a:tabLst>
                <a:tab pos="2055813" algn="l"/>
              </a:tabLst>
            </a:pPr>
            <a:r>
              <a:rPr lang="en-US" altLang="en-US" dirty="0"/>
              <a:t> The resulting table may contain values that are not in any of the base tables.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8923" y="116856"/>
            <a:ext cx="7706347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92422" cy="4566947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The resulting table may contain values that are not in any of the base tables.</a:t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513205" cy="4909848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the names of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“Comp. Sci.”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354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G</a:t>
            </a:r>
            <a:r>
              <a:rPr lang="en-US" altLang="en-US" sz="1700" dirty="0"/>
              <a:t>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relation's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29925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3105"/>
            <a:ext cx="776083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6879359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both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single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F</a:t>
            </a:r>
            <a:r>
              <a:rPr lang="en-US" altLang="en-US" sz="1700" dirty="0"/>
              <a:t>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/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53788"/>
            <a:ext cx="7689850" cy="716316"/>
          </a:xfrm>
        </p:spPr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duplicates,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0"/>
            <a:ext cx="7689850" cy="619499"/>
          </a:xfrm>
        </p:spPr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dirty="0"/>
              <a:t>The value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34586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thus,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6966398" cy="3648391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Find the names of all instructors with salary value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 </a:t>
            </a:r>
            <a:r>
              <a:rPr lang="en-US" altLang="en-US" b="1" dirty="0"/>
              <a:t>is null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38901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066074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507" y="10756"/>
            <a:ext cx="7689850" cy="651771"/>
          </a:xfrm>
        </p:spPr>
        <p:txBody>
          <a:bodyPr/>
          <a:lstStyle/>
          <a:p>
            <a:r>
              <a:rPr lang="en-US" altLang="en-US" sz="2800" dirty="0"/>
              <a:t>Aggregation -- </a:t>
            </a:r>
            <a:r>
              <a:rPr lang="en-US" altLang="en-US" dirty="0"/>
              <a:t>Finding the Largest Salary</a:t>
            </a:r>
            <a:r>
              <a:rPr lang="en-US" altLang="en-US" sz="2800" dirty="0"/>
              <a:t>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7"/>
            <a:ext cx="7191086" cy="4174403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S</a:t>
            </a:r>
            <a:r>
              <a:rPr lang="en-US" altLang="en-US" sz="1700" dirty="0"/>
              <a:t>uppose you have a table </a:t>
            </a:r>
            <a:r>
              <a:rPr lang="en-US" altLang="en-US" i="1" dirty="0"/>
              <a:t>i</a:t>
            </a:r>
            <a:r>
              <a:rPr lang="en-US" altLang="en-US" sz="1700" i="1" dirty="0"/>
              <a:t>nst_salary </a:t>
            </a:r>
            <a:r>
              <a:rPr lang="en-US" altLang="en-US" sz="1700" dirty="0"/>
              <a:t>consisting the salaries of all </a:t>
            </a:r>
            <a:r>
              <a:rPr lang="en-US" altLang="en-US" dirty="0"/>
              <a:t>instructors </a:t>
            </a:r>
            <a:r>
              <a:rPr lang="en-US" altLang="en-US" sz="1700" dirty="0"/>
              <a:t> in a </a:t>
            </a:r>
            <a:r>
              <a:rPr lang="en-US" altLang="en-US" dirty="0"/>
              <a:t>university,</a:t>
            </a:r>
            <a:r>
              <a:rPr lang="en-US" altLang="en-US" sz="1700" dirty="0"/>
              <a:t> and you want to find the largest salary</a:t>
            </a:r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r>
              <a:rPr lang="en-US" altLang="en-US" dirty="0"/>
              <a:t>We saw in Chapter 2 how do we find out the largest salary.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Need to take the Cartesian product of </a:t>
            </a:r>
            <a:r>
              <a:rPr lang="en-US" altLang="en-US" i="1" dirty="0"/>
              <a:t>i</a:t>
            </a:r>
            <a:r>
              <a:rPr lang="en-US" altLang="en-US" sz="1700" i="1" dirty="0"/>
              <a:t>nst_salary </a:t>
            </a:r>
            <a:r>
              <a:rPr lang="en-US" altLang="en-US" sz="1700" dirty="0"/>
              <a:t>and</a:t>
            </a:r>
            <a:r>
              <a:rPr lang="en-US" altLang="en-US" sz="1700" i="1" dirty="0"/>
              <a:t> </a:t>
            </a:r>
            <a:r>
              <a:rPr lang="en-US" altLang="en-US" i="1" dirty="0"/>
              <a:t>i</a:t>
            </a:r>
            <a:r>
              <a:rPr lang="en-US" altLang="en-US" sz="1700" i="1" dirty="0"/>
              <a:t>nst_salary</a:t>
            </a:r>
            <a:endParaRPr lang="en-US" altLang="en-US" dirty="0"/>
          </a:p>
          <a:p>
            <a:pPr>
              <a:tabLst>
                <a:tab pos="2222500" algn="l"/>
              </a:tabLst>
            </a:pPr>
            <a:r>
              <a:rPr lang="en-US" altLang="en-US" sz="1700" dirty="0"/>
              <a:t>Homework</a:t>
            </a:r>
            <a:r>
              <a:rPr lang="en-US" altLang="en-US" dirty="0"/>
              <a:t>. Write an SQL query to find the smallest salary</a:t>
            </a:r>
          </a:p>
          <a:p>
            <a:pPr>
              <a:tabLst>
                <a:tab pos="2222500" algn="l"/>
              </a:tabLst>
            </a:pPr>
            <a:r>
              <a:rPr lang="en-US" altLang="en-US" sz="1700" dirty="0"/>
              <a:t>What about finding the average salary?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3B1C8BAF-94E0-4624-964B-F4E5C641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73" y="1858821"/>
            <a:ext cx="1287989" cy="1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5"/>
            <a:ext cx="7689850" cy="630256"/>
          </a:xfrm>
        </p:spPr>
        <p:txBody>
          <a:bodyPr/>
          <a:lstStyle/>
          <a:p>
            <a:r>
              <a:rPr lang="en-US" altLang="en-US" sz="2800" dirty="0"/>
              <a:t>Aggregation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352540" cy="388969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Need a mechanism to </a:t>
            </a:r>
            <a:r>
              <a:rPr lang="en-US" altLang="en-US" dirty="0"/>
              <a:t>compute aggregation </a:t>
            </a:r>
            <a:r>
              <a:rPr lang="en-US" altLang="en-US" sz="1700" dirty="0"/>
              <a:t>on the multiset of values of a column of a relation: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Maximum value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Minimum value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Average value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Sum of values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Number of values</a:t>
            </a:r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07498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512"/>
            <a:ext cx="7689850" cy="619499"/>
          </a:xfrm>
        </p:spPr>
        <p:txBody>
          <a:bodyPr/>
          <a:lstStyle/>
          <a:p>
            <a:r>
              <a:rPr lang="en-US" altLang="en-US" sz="2800" dirty="0"/>
              <a:t>SQL 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SQL supports aggregation functions that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avg: 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6"/>
            <a:ext cx="7689850" cy="554952"/>
          </a:xfrm>
        </p:spPr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i="1" dirty="0"/>
              <a:t>instructor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689850" cy="597983"/>
          </a:xfrm>
        </p:spPr>
        <p:txBody>
          <a:bodyPr/>
          <a:lstStyle/>
          <a:p>
            <a:r>
              <a:rPr lang="en-US" altLang="en-US" sz="2800" dirty="0"/>
              <a:t>Aggregate Functions Examples (Cont.)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minimum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min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/>
              <a:t>Can be done without the aggregation operators in SQL. </a:t>
            </a:r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039675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1"/>
            <a:ext cx="7689850" cy="630256"/>
          </a:xfrm>
        </p:spPr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7891" name="Picture 4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4" y="2514423"/>
            <a:ext cx="3225360" cy="2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C:\Users\as668\Desktop\Judi\3_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4080" y="3128798"/>
            <a:ext cx="1852744" cy="18458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Group By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118350" cy="3375341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1513"/>
            <a:ext cx="8077200" cy="620377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370907" cy="325247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933"/>
            <a:ext cx="7095490" cy="4950138"/>
          </a:xfrm>
        </p:spPr>
        <p:txBody>
          <a:bodyPr/>
          <a:lstStyle/>
          <a:p>
            <a:r>
              <a:rPr lang="en-US" altLang="en-US" dirty="0"/>
              <a:t>DDL – Provides commands for:</a:t>
            </a:r>
          </a:p>
          <a:p>
            <a:pPr lvl="1"/>
            <a:r>
              <a:rPr lang="en-US" altLang="en-US" dirty="0"/>
              <a:t>Schema definition</a:t>
            </a:r>
          </a:p>
          <a:p>
            <a:pPr lvl="1"/>
            <a:r>
              <a:rPr lang="en-US" altLang="en-US" dirty="0"/>
              <a:t>Integrity – specifying integrity constraints.</a:t>
            </a:r>
          </a:p>
          <a:p>
            <a:pPr lvl="1"/>
            <a:r>
              <a:rPr lang="en-US" altLang="en-US" dirty="0"/>
              <a:t>View definition – defining views.</a:t>
            </a:r>
          </a:p>
          <a:p>
            <a:pPr lvl="1"/>
            <a:r>
              <a:rPr lang="en-US" altLang="en-US" dirty="0"/>
              <a:t>Authorization – specifying access rights to relations and views</a:t>
            </a:r>
          </a:p>
          <a:p>
            <a:r>
              <a:rPr lang="en-US" altLang="en-US" sz="1700" dirty="0"/>
              <a:t>DML – provides the ability to query information from the database and to insert tuples into, delete tuples from, and modify tuples in the database.</a:t>
            </a:r>
            <a:endParaRPr lang="en-US" altLang="en-US" dirty="0"/>
          </a:p>
          <a:p>
            <a:r>
              <a:rPr lang="en-US" altLang="en-US" sz="1700" dirty="0"/>
              <a:t>Transaction control – includes commands for specifying the beginning and ending of transactions.</a:t>
            </a:r>
          </a:p>
          <a:p>
            <a:r>
              <a:rPr lang="en-US" altLang="en-US" sz="1700" dirty="0"/>
              <a:t>Embedded  SQL and dynamic SQL – defines how SQL statements can be embedded within general-purpose programming languages.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888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where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5"/>
            <a:ext cx="7689850" cy="630256"/>
          </a:xfrm>
        </p:spPr>
        <p:txBody>
          <a:bodyPr/>
          <a:lstStyle/>
          <a:p>
            <a:r>
              <a:rPr lang="en-US" altLang="en-US" sz="2800" dirty="0"/>
              <a:t>Nested Subqueries (Cont</a:t>
            </a:r>
            <a:r>
              <a:rPr lang="en-US" altLang="en-US" dirty="0"/>
              <a:t>.)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352540" cy="388969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Nested queries can be used for testing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Set Membership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Set Comparison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Existence Membership</a:t>
            </a:r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2553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– “in” </a:t>
            </a:r>
            <a:r>
              <a:rPr lang="en-US" altLang="en-US" dirty="0"/>
              <a:t>C</a:t>
            </a:r>
            <a:r>
              <a:rPr lang="en-US" altLang="en-US" sz="2800" dirty="0"/>
              <a:t>lause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/>
              <a:t>course_id 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course_id</a:t>
            </a:r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– “in” </a:t>
            </a:r>
            <a:r>
              <a:rPr lang="en-US" altLang="en-US" dirty="0"/>
              <a:t>C</a:t>
            </a:r>
            <a:r>
              <a:rPr lang="en-US" altLang="en-US" sz="2800" dirty="0"/>
              <a:t>lause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“Einstein”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  <p:extLst>
      <p:ext uri="{BB962C8B-B14F-4D97-AF65-F5344CB8AC3E}">
        <p14:creationId xmlns:p14="http://schemas.microsoft.com/office/powerpoint/2010/main" val="3653932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without using the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marL="0" indent="0" defTabSz="915988">
              <a:buNone/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Which one is better?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1807043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3578814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  <p:extLst>
      <p:ext uri="{BB962C8B-B14F-4D97-AF65-F5344CB8AC3E}">
        <p14:creationId xmlns:p14="http://schemas.microsoft.com/office/powerpoint/2010/main" val="2905390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56444"/>
            <a:ext cx="8077200" cy="609232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) = true (since 5 </a:t>
              </a:r>
              <a:r>
                <a:rPr lang="en-US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en-US" sz="1800" dirty="0">
                  <a:sym typeface="Symbol" panose="05050102010706020507" pitchFamily="18" charset="2"/>
                </a:rPr>
                <a:t>)</a:t>
              </a:r>
              <a:endParaRPr lang="en-US" altLang="en-US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Arial" panose="020B0604020202020204" pitchFamily="34" charset="0"/>
                </a:rPr>
                <a:t>(= </a:t>
              </a:r>
              <a:r>
                <a:rPr lang="en-US" altLang="en-US" sz="1800" b="1" dirty="0">
                  <a:latin typeface="Arial" panose="020B0604020202020204" pitchFamily="34" charset="0"/>
                </a:rPr>
                <a:t>some</a:t>
              </a:r>
              <a:r>
                <a:rPr lang="en-US" altLang="en-US" sz="1800" dirty="0">
                  <a:latin typeface="Arial" panose="020B0604020202020204" pitchFamily="34" charset="0"/>
                </a:rPr>
                <a:t>) </a:t>
              </a:r>
              <a:r>
                <a:rPr lang="en-US" altLang="en-US" sz="1800" dirty="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 dirty="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 dirty="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 dirty="0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Existence Membership</a:t>
            </a:r>
          </a:p>
        </p:txBody>
      </p:sp>
    </p:spTree>
    <p:extLst>
      <p:ext uri="{BB962C8B-B14F-4D97-AF65-F5344CB8AC3E}">
        <p14:creationId xmlns:p14="http://schemas.microsoft.com/office/powerpoint/2010/main" val="136764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095489" cy="2711132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7"/>
            <a:ext cx="7689850" cy="576468"/>
          </a:xfrm>
        </p:spPr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89850" cy="4861242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53786"/>
            <a:ext cx="8077200" cy="643666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162800" cy="4294314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dirty="0"/>
              <a:t>     select </a:t>
            </a:r>
            <a:r>
              <a:rPr lang="en-US" altLang="en-US" i="1" dirty="0" err="1"/>
              <a:t>T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course </a:t>
            </a:r>
            <a:r>
              <a:rPr lang="en-US" altLang="en-US" b="1" dirty="0"/>
              <a:t>as </a:t>
            </a:r>
            <a:r>
              <a:rPr lang="en-US" altLang="en-US" i="1" dirty="0"/>
              <a:t>T</a:t>
            </a:r>
            <a:br>
              <a:rPr lang="en-US" altLang="en-US" i="1" dirty="0"/>
            </a:br>
            <a:r>
              <a:rPr lang="en-US" altLang="en-US" b="1" dirty="0"/>
              <a:t>where unique </a:t>
            </a:r>
            <a:r>
              <a:rPr lang="en-US" altLang="en-US" dirty="0"/>
              <a:t>( </a:t>
            </a:r>
            <a:r>
              <a:rPr lang="en-US" altLang="en-US" b="1" dirty="0"/>
              <a:t>select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 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section </a:t>
            </a:r>
            <a:r>
              <a:rPr lang="en-US" altLang="en-US" b="1" dirty="0"/>
              <a:t>as </a:t>
            </a:r>
            <a:r>
              <a:rPr lang="en-US" altLang="en-US" i="1" dirty="0"/>
              <a:t>R</a:t>
            </a:r>
            <a:br>
              <a:rPr lang="en-US" altLang="en-US" i="1" dirty="0"/>
            </a:br>
            <a:r>
              <a:rPr lang="en-US" altLang="en-US" i="1" dirty="0"/>
              <a:t>     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T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                                </a:t>
            </a:r>
            <a:r>
              <a:rPr lang="en-US" altLang="en-US" b="1" dirty="0"/>
              <a:t>and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year</a:t>
            </a:r>
            <a:r>
              <a:rPr lang="en-US" altLang="en-US" i="1" dirty="0"/>
              <a:t> </a:t>
            </a:r>
            <a:r>
              <a:rPr lang="en-US" altLang="en-US" dirty="0"/>
              <a:t>= 2017);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 dirty="0"/>
              <a:t>Can be done in a simpler way.  How?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  <p:extLst>
      <p:ext uri="{BB962C8B-B14F-4D97-AF65-F5344CB8AC3E}">
        <p14:creationId xmlns:p14="http://schemas.microsoft.com/office/powerpoint/2010/main" val="1238579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689850" cy="609600"/>
          </a:xfrm>
        </p:spPr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3"/>
            <a:ext cx="7689850" cy="619499"/>
          </a:xfrm>
        </p:spPr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</a:p>
          <a:p>
            <a:r>
              <a:rPr lang="en-US" altLang="en-US" sz="1700" b="1" i="1" dirty="0"/>
              <a:t>      </a:t>
            </a:r>
            <a:r>
              <a:rPr lang="en-US" altLang="en-US" sz="1700" i="1" dirty="0"/>
              <a:t>dept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/>
              <a:t>      </a:t>
            </a:r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   (</a:t>
            </a:r>
            <a:r>
              <a:rPr lang="en-US" altLang="en-US" sz="1700" b="1" dirty="0"/>
              <a:t>select 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514"/>
            <a:ext cx="7689850" cy="651771"/>
          </a:xfrm>
        </p:spPr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 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449057" cy="4587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smallint.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2271"/>
            <a:ext cx="8077200" cy="625494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8927"/>
            <a:ext cx="7634796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tuples in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 for those instructors associated with a department located in the Watson building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10763"/>
            <a:ext cx="7689850" cy="608741"/>
          </a:xfrm>
        </p:spPr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663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</a:t>
            </a:r>
            <a:r>
              <a:rPr lang="en-US" altLang="en-US" dirty="0"/>
              <a:t>r,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802130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80995"/>
            <a:ext cx="7542441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with </a:t>
            </a:r>
            <a:r>
              <a:rPr lang="en-US" altLang="en-US" sz="1700" i="1" dirty="0" err="1"/>
              <a:t>tot_creds</a:t>
            </a:r>
            <a:r>
              <a:rPr lang="en-US" altLang="en-US" sz="1700" i="1" dirty="0"/>
              <a:t>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7561407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</a:t>
            </a:r>
            <a:r>
              <a:rPr lang="en-US" altLang="en-US" dirty="0"/>
              <a:t>58</a:t>
            </a:r>
            <a:r>
              <a:rPr lang="en-US" altLang="en-US" sz="1700" dirty="0"/>
              <a:t>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58000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2269"/>
            <a:ext cx="7634796" cy="593576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a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7634795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7626481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511"/>
            <a:ext cx="7689850" cy="597983"/>
          </a:xfrm>
        </p:spPr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</a:t>
            </a:r>
            <a:r>
              <a:rPr lang="en-US" altLang="en-US" sz="1700" dirty="0" err="1"/>
              <a:t>tot_creds</a:t>
            </a:r>
            <a:r>
              <a:rPr lang="en-US" altLang="en-US" sz="1700" dirty="0"/>
              <a:t>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 err="1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4943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Food for Thought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256855" cy="487476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Suppose you are asked to write an SQL query to solve x.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You wrote it correctly.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You cannot figure it out</a:t>
            </a:r>
          </a:p>
          <a:p>
            <a:pPr lvl="2">
              <a:tabLst>
                <a:tab pos="2055813" algn="l"/>
              </a:tabLst>
            </a:pPr>
            <a:r>
              <a:rPr lang="en-US" altLang="en-US" dirty="0"/>
              <a:t>Really difficult</a:t>
            </a:r>
          </a:p>
          <a:p>
            <a:pPr lvl="2">
              <a:tabLst>
                <a:tab pos="2055813" algn="l"/>
              </a:tabLst>
            </a:pPr>
            <a:r>
              <a:rPr lang="en-US" altLang="en-US" dirty="0"/>
              <a:t>Cannot be done</a:t>
            </a:r>
          </a:p>
          <a:p>
            <a:pPr marL="857250" lvl="2" indent="0">
              <a:buNone/>
              <a:tabLst>
                <a:tab pos="2055813" algn="l"/>
              </a:tabLst>
            </a:pPr>
            <a:r>
              <a:rPr lang="en-US" altLang="en-US" dirty="0"/>
              <a:t>How do you decide?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Examples: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Find all students that have taken all the courses offered in the Biology department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Find all the managers (all levels) of Bob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853868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D</a:t>
            </a:r>
            <a:r>
              <a:rPr lang="en-US" altLang="en-US" sz="1700" i="1" baseline="-25000" dirty="0"/>
              <a:t>n</a:t>
            </a:r>
            <a:r>
              <a:rPr lang="en-US" altLang="en-US" i="1" dirty="0"/>
              <a:t> 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</a:t>
            </a:r>
            <a:r>
              <a:rPr lang="en-US" altLang="en-US" dirty="0"/>
              <a:t>table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E</a:t>
            </a:r>
            <a:r>
              <a:rPr lang="en-US" altLang="en-US" sz="1700" dirty="0"/>
              <a:t>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</a:t>
            </a:r>
            <a:r>
              <a:rPr lang="en-US" altLang="en-US" dirty="0"/>
              <a:t>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8"/>
            <a:ext cx="7689850" cy="619499"/>
          </a:xfrm>
        </p:spPr>
        <p:txBody>
          <a:bodyPr/>
          <a:lstStyle/>
          <a:p>
            <a:r>
              <a:rPr lang="en-US" altLang="en-US" sz="2800" dirty="0"/>
              <a:t>Example 1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</a:t>
            </a:r>
            <a:r>
              <a:rPr lang="en-US" altLang="en-US" sz="1700" b="1" dirty="0">
                <a:sym typeface="Symbol" panose="05050102010706020507" pitchFamily="18" charset="2"/>
              </a:rPr>
              <a:t>all</a:t>
            </a:r>
            <a:r>
              <a:rPr lang="en-US" altLang="en-US" sz="1700" dirty="0">
                <a:sym typeface="Symbol" panose="05050102010706020507" pitchFamily="18" charset="2"/>
              </a:rPr>
              <a:t>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721700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46347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59636"/>
            <a:ext cx="7703074" cy="632791"/>
          </a:xfrm>
        </p:spPr>
        <p:txBody>
          <a:bodyPr/>
          <a:lstStyle/>
          <a:p>
            <a:r>
              <a:rPr lang="en-US" altLang="en-US" sz="2800" dirty="0"/>
              <a:t>Example 1 (Cont.)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162800" cy="4294314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{1,2}           </a:t>
            </a:r>
            <a:r>
              <a:rPr lang="en-US" altLang="en-US" sz="1700" dirty="0"/>
              <a:t>= 3</a:t>
            </a:r>
            <a:endParaRPr lang="en-US" altLang="en-US" dirty="0"/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{1,2,4}        </a:t>
            </a:r>
            <a:r>
              <a:rPr lang="en-US" altLang="en-US" sz="1700" dirty="0"/>
              <a:t>= 3</a:t>
            </a:r>
            <a:endParaRPr lang="en-US" altLang="en-US" dirty="0"/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{1,2,3}        </a:t>
            </a:r>
            <a:r>
              <a:rPr lang="en-US" altLang="en-US" sz="1700" dirty="0"/>
              <a:t>= Ø</a:t>
            </a:r>
            <a:endParaRPr lang="en-US" altLang="en-US" dirty="0"/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{1,2,3,9}     </a:t>
            </a:r>
            <a:r>
              <a:rPr lang="en-US" altLang="en-US" sz="1700" dirty="0"/>
              <a:t>= Ø  </a:t>
            </a:r>
            <a:r>
              <a:rPr lang="en-US" altLang="en-US" dirty="0"/>
              <a:t> 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160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1765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Example 2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849870" cy="4779962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Consider the relation </a:t>
            </a:r>
            <a:r>
              <a:rPr lang="en-US" altLang="en-US" sz="1700" i="1" dirty="0"/>
              <a:t>emp-super, </a:t>
            </a:r>
            <a:r>
              <a:rPr lang="en-US" altLang="en-US" sz="1700" dirty="0"/>
              <a:t>with an instance 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Write an SQL query to: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1.  </a:t>
            </a:r>
            <a:r>
              <a:rPr lang="en-US" altLang="en-US" sz="1700" dirty="0"/>
              <a:t>Find the supervisor of “Bob”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2.  </a:t>
            </a:r>
            <a:r>
              <a:rPr lang="en-US" altLang="en-US" sz="1700" dirty="0"/>
              <a:t>Find the supervisor of the supervisor of “Bob”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3.  Find</a:t>
            </a:r>
            <a:r>
              <a:rPr lang="en-US" altLang="en-US" sz="1700" dirty="0"/>
              <a:t> ALL the supervisors (direct and indirect) of “Bob”?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8248" y="1760220"/>
            <a:ext cx="1784870" cy="124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675492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a  tuple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 a tuple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 a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is not supported by many databases (why)?</a:t>
            </a:r>
          </a:p>
        </p:txBody>
      </p:sp>
    </p:spTree>
    <p:extLst>
      <p:ext uri="{BB962C8B-B14F-4D97-AF65-F5344CB8AC3E}">
        <p14:creationId xmlns:p14="http://schemas.microsoft.com/office/powerpoint/2010/main" val="27245151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6"/>
            <a:ext cx="7689850" cy="651771"/>
          </a:xfrm>
        </p:spPr>
        <p:txBody>
          <a:bodyPr/>
          <a:lstStyle/>
          <a:p>
            <a:r>
              <a:rPr lang="en-US" altLang="en-US" sz="2800" dirty="0"/>
              <a:t>Aggregation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981190" cy="398113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S</a:t>
            </a:r>
            <a:r>
              <a:rPr lang="en-US" altLang="en-US" sz="1700" dirty="0"/>
              <a:t>uppose you have a table </a:t>
            </a:r>
            <a:r>
              <a:rPr lang="en-US" altLang="en-US" i="1" dirty="0"/>
              <a:t>i</a:t>
            </a:r>
            <a:r>
              <a:rPr lang="en-US" altLang="en-US" sz="1700" i="1" dirty="0"/>
              <a:t>nst_salary </a:t>
            </a:r>
            <a:r>
              <a:rPr lang="en-US" altLang="en-US" sz="1700" dirty="0"/>
              <a:t>consisting the salaries of all </a:t>
            </a:r>
            <a:r>
              <a:rPr lang="en-US" altLang="en-US" dirty="0"/>
              <a:t>instructors </a:t>
            </a:r>
            <a:r>
              <a:rPr lang="en-US" altLang="en-US" sz="1700" dirty="0"/>
              <a:t> in a </a:t>
            </a:r>
            <a:r>
              <a:rPr lang="en-US" altLang="en-US" dirty="0"/>
              <a:t>university,</a:t>
            </a:r>
            <a:r>
              <a:rPr lang="en-US" altLang="en-US" sz="1700" dirty="0"/>
              <a:t> and you want to find the largest salary</a:t>
            </a:r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r>
              <a:rPr lang="en-US" altLang="en-US" dirty="0"/>
              <a:t>How do we find out the largest salary?</a:t>
            </a:r>
            <a:endParaRPr lang="en-US" altLang="en-US" sz="1700" dirty="0"/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3B1C8BAF-94E0-4624-964B-F4E5C641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39" y="2042424"/>
            <a:ext cx="1570623" cy="15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87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the Largest Salary</a:t>
            </a:r>
            <a:r>
              <a:rPr lang="en-US" altLang="en-US" sz="2800" dirty="0"/>
              <a:t> (Cont.)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684010" cy="88360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Result of: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       </a:t>
            </a:r>
            <a:r>
              <a:rPr lang="en-US" altLang="en-US" i="1" dirty="0"/>
              <a:t>i</a:t>
            </a:r>
            <a:r>
              <a:rPr lang="en-US" altLang="en-US" sz="1700" i="1" dirty="0"/>
              <a:t>nst_salary </a:t>
            </a:r>
            <a:r>
              <a:rPr lang="en-US" altLang="en-US" sz="1700" dirty="0"/>
              <a:t>X </a:t>
            </a:r>
            <a:r>
              <a:rPr lang="en-US" altLang="en-US" sz="1700" i="1" dirty="0"/>
              <a:t>inst_salary</a:t>
            </a:r>
          </a:p>
          <a:p>
            <a:pPr marL="0" indent="0">
              <a:buNone/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EE8F4-19F9-4AF2-8B44-91647F65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79" y="2148840"/>
            <a:ext cx="2848262" cy="33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1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6"/>
            <a:ext cx="7769860" cy="4571173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all the salaries that are less than the largest salary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 err="1"/>
              <a:t>T.</a:t>
            </a:r>
            <a:r>
              <a:rPr lang="en-US" altLang="en-US" i="1" dirty="0" err="1"/>
              <a:t>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b="1" i="1" dirty="0"/>
              <a:t>i</a:t>
            </a:r>
            <a:r>
              <a:rPr lang="en-US" altLang="en-US" i="1" dirty="0"/>
              <a:t>nst_salary 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</a:t>
            </a:r>
            <a:r>
              <a:rPr lang="en-US" altLang="en-US" i="1" dirty="0"/>
              <a:t>i</a:t>
            </a:r>
            <a:r>
              <a:rPr lang="en-US" altLang="en-US" sz="1700" i="1" dirty="0"/>
              <a:t>nst_</a:t>
            </a:r>
            <a:r>
              <a:rPr lang="en-US" altLang="en-US" i="1" dirty="0"/>
              <a:t>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&lt; </a:t>
            </a:r>
            <a:r>
              <a:rPr lang="en-US" altLang="en-US" sz="1700" i="1" dirty="0" err="1"/>
              <a:t>S.salary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largest salary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i="1" dirty="0"/>
              <a:t>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b="1" i="1" dirty="0"/>
              <a:t>i</a:t>
            </a:r>
            <a:r>
              <a:rPr lang="en-US" altLang="en-US" i="1" dirty="0"/>
              <a:t>nst_salary</a:t>
            </a: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largest salary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0B2639-2FFA-417B-9F04-7EB77122A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32268"/>
            <a:ext cx="7770813" cy="588645"/>
          </a:xfrm>
        </p:spPr>
        <p:txBody>
          <a:bodyPr/>
          <a:lstStyle/>
          <a:p>
            <a:r>
              <a:rPr lang="en-US" altLang="en-US" dirty="0"/>
              <a:t>Finding the Largest Salary</a:t>
            </a:r>
            <a:r>
              <a:rPr lang="en-US" altLang="en-US" sz="2800" dirty="0"/>
              <a:t> (Cont.)</a:t>
            </a:r>
          </a:p>
        </p:txBody>
      </p:sp>
    </p:spTree>
    <p:extLst>
      <p:ext uri="{BB962C8B-B14F-4D97-AF65-F5344CB8AC3E}">
        <p14:creationId xmlns:p14="http://schemas.microsoft.com/office/powerpoint/2010/main" val="2482533105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5659680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8"/>
            <a:ext cx="7689850" cy="619499"/>
          </a:xfrm>
        </p:spPr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</a:t>
            </a:r>
            <a:r>
              <a:rPr lang="en-US" altLang="en-US" sz="1700" b="1" dirty="0">
                <a:sym typeface="Symbol" panose="05050102010706020507" pitchFamily="18" charset="2"/>
              </a:rPr>
              <a:t>all</a:t>
            </a:r>
            <a:r>
              <a:rPr lang="en-US" altLang="en-US" sz="1700" dirty="0">
                <a:sym typeface="Symbol" panose="05050102010706020507" pitchFamily="18" charset="2"/>
              </a:rPr>
              <a:t>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86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7703074" cy="609600"/>
          </a:xfrm>
        </p:spPr>
        <p:txBody>
          <a:bodyPr/>
          <a:lstStyle/>
          <a:p>
            <a:r>
              <a:rPr lang="en-US" altLang="en-US" sz="2800" dirty="0"/>
              <a:t>Example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162800" cy="4294314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{1,2}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{1,2,4}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{1,2,3}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{ 1, 2, 3} – {1,2,3,9}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9012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where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5733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– “in” </a:t>
            </a:r>
            <a:r>
              <a:rPr lang="en-US" altLang="en-US" dirty="0"/>
              <a:t>C</a:t>
            </a:r>
            <a:r>
              <a:rPr lang="en-US" altLang="en-US" sz="2800" dirty="0"/>
              <a:t>lause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“Einstein”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 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096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112396</TotalTime>
  <Words>6298</Words>
  <Application>Microsoft Office PowerPoint</Application>
  <PresentationFormat>On-screen Show (4:3)</PresentationFormat>
  <Paragraphs>785</Paragraphs>
  <Slides>82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Changing Table Structure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Examples</vt:lpstr>
      <vt:lpstr>Aggregation</vt:lpstr>
      <vt:lpstr>Aggregation -- Finding the Largest Salary </vt:lpstr>
      <vt:lpstr>Aggregation</vt:lpstr>
      <vt:lpstr>SQL Aggregate Functions</vt:lpstr>
      <vt:lpstr>Aggregate Functions Examples</vt:lpstr>
      <vt:lpstr>Aggregate Functions Examples (Cont.)</vt:lpstr>
      <vt:lpstr>Aggregate Functions – Group By</vt:lpstr>
      <vt:lpstr>Group By (Cont.)</vt:lpstr>
      <vt:lpstr>Aggregate Functions – Having Clause</vt:lpstr>
      <vt:lpstr>Nested Subqueries</vt:lpstr>
      <vt:lpstr>Nested Subqueries</vt:lpstr>
      <vt:lpstr>Nested Subqueries (Cont.)</vt:lpstr>
      <vt:lpstr>Set Membership</vt:lpstr>
      <vt:lpstr>Set Membership – “in” Clause</vt:lpstr>
      <vt:lpstr>Set Membership – “in” Clause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Existence Membership</vt:lpstr>
      <vt:lpstr>Test for Empty Relations</vt:lpstr>
      <vt:lpstr>Use of “exists”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Food for Thought</vt:lpstr>
      <vt:lpstr>Example 1</vt:lpstr>
      <vt:lpstr>Example 1 (Cont.)</vt:lpstr>
      <vt:lpstr>Example 2</vt:lpstr>
      <vt:lpstr>End of Chapter 3</vt:lpstr>
      <vt:lpstr>Updates to tables</vt:lpstr>
      <vt:lpstr>Aggregation</vt:lpstr>
      <vt:lpstr>Finding the Largest Salary (Cont.)</vt:lpstr>
      <vt:lpstr>Finding the Largest Salary (Cont.)</vt:lpstr>
      <vt:lpstr>Self Join Example</vt:lpstr>
      <vt:lpstr>Use of “not exists” Clause</vt:lpstr>
      <vt:lpstr>Example</vt:lpstr>
      <vt:lpstr>Nested Subqueries</vt:lpstr>
      <vt:lpstr>Set Membership – “in” Clause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mohammad hossein hamian</cp:lastModifiedBy>
  <cp:revision>568</cp:revision>
  <cp:lastPrinted>1999-06-28T19:27:31Z</cp:lastPrinted>
  <dcterms:created xsi:type="dcterms:W3CDTF">2009-12-21T15:40:22Z</dcterms:created>
  <dcterms:modified xsi:type="dcterms:W3CDTF">2025-03-10T22:50:18Z</dcterms:modified>
</cp:coreProperties>
</file>