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335" r:id="rId2"/>
    <p:sldId id="462" r:id="rId3"/>
    <p:sldId id="461" r:id="rId4"/>
    <p:sldId id="418" r:id="rId5"/>
    <p:sldId id="419" r:id="rId6"/>
    <p:sldId id="420" r:id="rId7"/>
    <p:sldId id="421" r:id="rId8"/>
    <p:sldId id="460" r:id="rId9"/>
    <p:sldId id="422" r:id="rId10"/>
    <p:sldId id="423" r:id="rId11"/>
    <p:sldId id="424" r:id="rId12"/>
    <p:sldId id="455" r:id="rId13"/>
    <p:sldId id="426" r:id="rId14"/>
    <p:sldId id="427" r:id="rId15"/>
    <p:sldId id="428" r:id="rId16"/>
    <p:sldId id="429" r:id="rId17"/>
    <p:sldId id="430" r:id="rId18"/>
    <p:sldId id="431" r:id="rId19"/>
    <p:sldId id="458" r:id="rId20"/>
    <p:sldId id="432" r:id="rId21"/>
    <p:sldId id="433" r:id="rId22"/>
    <p:sldId id="434" r:id="rId23"/>
    <p:sldId id="436" r:id="rId24"/>
    <p:sldId id="459" r:id="rId25"/>
    <p:sldId id="457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54" r:id="rId34"/>
    <p:sldId id="447" r:id="rId35"/>
    <p:sldId id="448" r:id="rId36"/>
    <p:sldId id="449" r:id="rId37"/>
    <p:sldId id="450" r:id="rId38"/>
    <p:sldId id="451" r:id="rId39"/>
    <p:sldId id="452" r:id="rId40"/>
    <p:sldId id="453" r:id="rId4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80" d="100"/>
          <a:sy n="80" d="100"/>
        </p:scale>
        <p:origin x="1368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8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2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59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89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1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23" y="274638"/>
            <a:ext cx="7723574" cy="457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7960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57130" y="807866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Early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58391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dirty="0"/>
              <a:t>Protection</a:t>
            </a:r>
            <a:r>
              <a:rPr lang="en-US" altLang="en-US" sz="1700" dirty="0"/>
              <a:t>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Modern Database systems offer solutions to all the above problems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</a:t>
            </a:r>
            <a:r>
              <a:rPr lang="en-US" altLang="en-US" dirty="0"/>
              <a:t>course</a:t>
            </a:r>
            <a:r>
              <a:rPr lang="en-US" altLang="en-US" sz="1700" dirty="0"/>
              <a:t>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084731" cy="4800835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6021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dirty="0"/>
              <a:t>Many different data </a:t>
            </a:r>
            <a:r>
              <a:rPr lang="en-US" altLang="en-US" sz="1700" dirty="0"/>
              <a:t>models</a:t>
            </a:r>
          </a:p>
          <a:p>
            <a:pPr lvl="1"/>
            <a:r>
              <a:rPr lang="en-US" altLang="en-US" dirty="0"/>
              <a:t>Relational model</a:t>
            </a:r>
          </a:p>
          <a:p>
            <a:pPr lvl="1"/>
            <a:r>
              <a:rPr lang="en-US" altLang="en-US" dirty="0"/>
              <a:t>Entity-Relationship data model (mainly for database design) </a:t>
            </a:r>
          </a:p>
          <a:p>
            <a:pPr lvl="1"/>
            <a:r>
              <a:rPr lang="en-US" altLang="en-US" dirty="0"/>
              <a:t>Object-based data models (Object-oriented and Object-relational)</a:t>
            </a:r>
          </a:p>
          <a:p>
            <a:pPr lvl="1"/>
            <a:r>
              <a:rPr lang="en-US" altLang="en-US" dirty="0"/>
              <a:t>Semi-structured data model  (XML)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14" y="1345474"/>
            <a:ext cx="4197313" cy="50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</a:t>
            </a:r>
            <a:r>
              <a:rPr lang="en-US" altLang="en-US" dirty="0"/>
              <a:t>data </a:t>
            </a:r>
            <a:r>
              <a:rPr lang="en-US" altLang="en-US" sz="1700" dirty="0"/>
              <a:t> (e.g., instructor) </a:t>
            </a:r>
            <a:r>
              <a:rPr lang="en-US" altLang="en-US" dirty="0"/>
              <a:t>are</a:t>
            </a:r>
            <a:r>
              <a:rPr lang="en-US" altLang="en-US" sz="1700" dirty="0"/>
              <a:t> actually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what data are stored in the database, and what relationships exist among those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/>
              <a:t>     </a:t>
            </a: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1300"/>
            <a:ext cx="7791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095489" cy="491381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1300"/>
            <a:ext cx="7791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01232"/>
            <a:ext cx="6702713" cy="4913818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Schema </a:t>
            </a:r>
            <a:r>
              <a:rPr lang="en-US" altLang="en-US" sz="1700" dirty="0"/>
              <a:t>– is like a  type in PL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 in a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5675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731-6BB6-6A8E-6874-57E882F0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6065-0A40-6CB9-8C8A-31B73DF6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40" y="1357201"/>
            <a:ext cx="3570103" cy="44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5"/>
            <a:ext cx="6643669" cy="4809191"/>
          </a:xfrm>
        </p:spPr>
        <p:txBody>
          <a:bodyPr/>
          <a:lstStyle/>
          <a:p>
            <a:r>
              <a:rPr lang="en-US" altLang="en-US" dirty="0"/>
              <a:t>Th</a:t>
            </a:r>
            <a:r>
              <a:rPr lang="en-US" altLang="en-US" sz="1700" dirty="0"/>
              <a:t>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that are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(example -- 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118351" cy="4975540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</a:t>
            </a:r>
            <a:r>
              <a:rPr lang="en-US" altLang="en-US" b="1" dirty="0">
                <a:solidFill>
                  <a:srgbClr val="002060"/>
                </a:solidFill>
                <a:latin typeface="+mj-lt"/>
              </a:rPr>
              <a:t>query language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5487"/>
            <a:ext cx="776290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8"/>
            <a:ext cx="7364431" cy="4837893"/>
          </a:xfrm>
        </p:spPr>
        <p:txBody>
          <a:bodyPr/>
          <a:lstStyle/>
          <a:p>
            <a:r>
              <a:rPr lang="en-US" altLang="en-US" sz="1700" dirty="0"/>
              <a:t>SQL is a</a:t>
            </a:r>
            <a:r>
              <a:rPr lang="en-US" altLang="en-US" dirty="0"/>
              <a:t> </a:t>
            </a:r>
            <a:r>
              <a:rPr lang="en-US" altLang="en-US" sz="1700" dirty="0"/>
              <a:t>structured query language.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the name of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996"/>
            <a:ext cx="80772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91006"/>
            <a:ext cx="7175500" cy="5004054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C, C++, Java,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  <p:extLst>
      <p:ext uri="{BB962C8B-B14F-4D97-AF65-F5344CB8AC3E}">
        <p14:creationId xmlns:p14="http://schemas.microsoft.com/office/powerpoint/2010/main" val="276153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r>
              <a:rPr lang="en-US" altLang="en-US" sz="1700" dirty="0"/>
              <a:t>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307425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1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1"/>
            <a:ext cx="6615429" cy="4800280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dirty="0"/>
              <a:t>The q</a:t>
            </a:r>
            <a:r>
              <a:rPr lang="en-US" altLang="en-US" sz="1700" dirty="0"/>
              <a:t>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2"/>
            <a:ext cx="7796093" cy="597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3"/>
            <a:ext cx="7461251" cy="4840308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 (data on disk)</a:t>
            </a:r>
          </a:p>
          <a:p>
            <a:pPr lvl="1"/>
            <a:r>
              <a:rPr lang="en-US" altLang="en-US" sz="1700" dirty="0"/>
              <a:t>Buffer manager (data in main memory)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4512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2122"/>
            <a:ext cx="7725201" cy="4625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 Components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9"/>
            <a:ext cx="7244081" cy="4800562"/>
          </a:xfrm>
        </p:spPr>
        <p:txBody>
          <a:bodyPr/>
          <a:lstStyle/>
          <a:p>
            <a:r>
              <a:rPr lang="en-US" altLang="en-US" dirty="0"/>
              <a:t>DDL interpreter --  interprets DDL statements and records the definitions in the data dictionary.</a:t>
            </a:r>
          </a:p>
          <a:p>
            <a:r>
              <a:rPr lang="en-US" altLang="en-US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1"/>
            <a:r>
              <a:rPr lang="en-US" altLang="en-US" dirty="0"/>
              <a:t>The DML compiler performs query optimization; that is, it picks the lowest cost evaluation plan from among the various alternatives.</a:t>
            </a:r>
          </a:p>
          <a:p>
            <a:r>
              <a:rPr lang="en-US" altLang="en-US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6DB0-0771-533E-D5FA-81F37DB1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3C4D-98B1-C6AD-04EF-80E742E8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Final Exam 50%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Midterm Exam(</a:t>
            </a:r>
            <a:r>
              <a:rPr lang="en-US" b="1" dirty="0">
                <a:solidFill>
                  <a:srgbClr val="00B050"/>
                </a:solidFill>
              </a:rPr>
              <a:t>1404/02/16</a:t>
            </a:r>
            <a:r>
              <a:rPr lang="en-US" b="1" dirty="0"/>
              <a:t>) 30%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Assignment 20%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C748-0BF1-FE61-0028-045D3ED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29" y="2630078"/>
            <a:ext cx="5069138" cy="3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96093" cy="5979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0366"/>
            <a:ext cx="7301230" cy="3750243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021973" y="1537645"/>
            <a:ext cx="6837157" cy="3299261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134" y="1460273"/>
            <a:ext cx="5833705" cy="373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27463" y="1504159"/>
            <a:ext cx="7350711" cy="4262658"/>
          </a:xfrm>
        </p:spPr>
        <p:txBody>
          <a:bodyPr/>
          <a:lstStyle/>
          <a:p>
            <a:r>
              <a:rPr lang="en-US" altLang="en-US" sz="1700" dirty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sz="1700" dirty="0"/>
              <a:t>Application programmers -- computer professionals who write application programs. </a:t>
            </a:r>
          </a:p>
          <a:p>
            <a:r>
              <a:rPr lang="en-US" altLang="en-US" sz="1700" dirty="0"/>
              <a:t>Sophisticated users -- interact with the system without writing programs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sz="1700" dirty="0"/>
              <a:t>sing a database query language or by 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sz="1700" dirty="0"/>
              <a:t>sing tools such as data analysis software.</a:t>
            </a:r>
          </a:p>
          <a:p>
            <a:r>
              <a:rPr lang="en-US" altLang="en-US" sz="1700" dirty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68351" y="1056631"/>
            <a:ext cx="6402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00" dirty="0"/>
              <a:t>There are four different types of database-system users</a:t>
            </a:r>
            <a:endParaRPr 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</a:t>
            </a:r>
            <a:r>
              <a:rPr lang="en-US" sz="1700" dirty="0"/>
              <a:t>, whose functions are: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Codd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Stonebreaker)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Management System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Database Management System (</a:t>
            </a:r>
            <a:r>
              <a:rPr lang="en-US" altLang="en-US" b="1" dirty="0">
                <a:solidFill>
                  <a:srgbClr val="002060"/>
                </a:solidFill>
              </a:rPr>
              <a:t>DBMS</a:t>
            </a:r>
            <a:r>
              <a:rPr lang="en-US" altLang="en-US" sz="1700" dirty="0"/>
              <a:t>)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dirty="0"/>
              <a:t>Very</a:t>
            </a:r>
            <a:r>
              <a:rPr lang="en-US" altLang="en-US" sz="1700" dirty="0"/>
              <a:t> large</a:t>
            </a:r>
          </a:p>
          <a:p>
            <a:pPr lvl="2"/>
            <a:r>
              <a:rPr lang="en-US" altLang="en-US" dirty="0"/>
              <a:t>What is large?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Banking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</a:t>
            </a:r>
            <a:r>
              <a:rPr lang="en-US" sz="1700" dirty="0">
                <a:ea typeface="ＭＳ Ｐゴシック" pitchFamily="34" charset="-128"/>
              </a:rPr>
              <a:t>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r>
              <a:rPr lang="en-US" dirty="0">
                <a:ea typeface="ＭＳ Ｐゴシック" pitchFamily="34" charset="-128"/>
              </a:rPr>
              <a:t>Finance: 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Sales and purchases of financial instruments (e.g., stocks and bonds;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Storing real-time market data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9" y="1182261"/>
            <a:ext cx="6129490" cy="3988640"/>
          </a:xfrm>
        </p:spPr>
        <p:txBody>
          <a:bodyPr/>
          <a:lstStyle/>
          <a:p>
            <a:r>
              <a:rPr lang="en-US" altLang="en-US" sz="1700" dirty="0"/>
              <a:t>Why not build the DB </a:t>
            </a:r>
            <a:r>
              <a:rPr kumimoji="1" lang="en-US" altLang="en-US" sz="1700" dirty="0">
                <a:latin typeface="+mn-lt"/>
                <a:cs typeface="ＭＳ Ｐゴシック" charset="0"/>
              </a:rPr>
              <a:t>directly on top of file systems.</a:t>
            </a:r>
          </a:p>
          <a:p>
            <a:r>
              <a:rPr lang="en-US" altLang="en-US" dirty="0"/>
              <a:t>Use the OS file system</a:t>
            </a:r>
          </a:p>
          <a:p>
            <a:r>
              <a:rPr kumimoji="1" lang="en-US" altLang="en-US" dirty="0">
                <a:latin typeface="+mn-lt"/>
                <a:cs typeface="ＭＳ Ｐゴシック" charset="0"/>
              </a:rPr>
              <a:t>Write the programs accessing the data using a regular PL 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C,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Java,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Python </a:t>
            </a:r>
          </a:p>
          <a:p>
            <a:pPr marL="457200" lvl="1" indent="0">
              <a:buNone/>
            </a:pPr>
            <a:r>
              <a:rPr lang="en-US" altLang="en-US" dirty="0">
                <a:cs typeface="ＭＳ Ｐゴシック" charset="0"/>
              </a:rPr>
              <a:t> ……</a:t>
            </a:r>
            <a:endParaRPr kumimoji="1" lang="en-US" altLang="en-US" dirty="0">
              <a:latin typeface="+mn-lt"/>
              <a:cs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8BF9-B872-26F4-AA58-CE0B076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specialized DB</a:t>
            </a:r>
          </a:p>
        </p:txBody>
      </p:sp>
    </p:spTree>
    <p:extLst>
      <p:ext uri="{BB962C8B-B14F-4D97-AF65-F5344CB8AC3E}">
        <p14:creationId xmlns:p14="http://schemas.microsoft.com/office/powerpoint/2010/main" val="10799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Early </a:t>
            </a:r>
            <a:r>
              <a:rPr lang="en-US" altLang="en-US" sz="2800" dirty="0">
                <a:effectLst/>
              </a:rPr>
              <a:t>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6798563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100990</TotalTime>
  <Words>2256</Words>
  <Application>Microsoft Office PowerPoint</Application>
  <PresentationFormat>On-screen Show (4:3)</PresentationFormat>
  <Paragraphs>313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1: Introduction</vt:lpstr>
      <vt:lpstr>Syllabus</vt:lpstr>
      <vt:lpstr>Scores</vt:lpstr>
      <vt:lpstr>Outline</vt:lpstr>
      <vt:lpstr>Database Management System</vt:lpstr>
      <vt:lpstr>Database Applications Examples</vt:lpstr>
      <vt:lpstr>Database Applications Examples (Cont.)</vt:lpstr>
      <vt:lpstr>Why do we need a specialized DB</vt:lpstr>
      <vt:lpstr>Early Database Systems</vt:lpstr>
      <vt:lpstr>Early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Schemas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 Components</vt:lpstr>
      <vt:lpstr>Query Processing</vt:lpstr>
      <vt:lpstr>Transaction Management </vt:lpstr>
      <vt:lpstr>Database Architecture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Helia Taromi</cp:lastModifiedBy>
  <cp:revision>486</cp:revision>
  <cp:lastPrinted>1999-06-28T19:27:31Z</cp:lastPrinted>
  <dcterms:created xsi:type="dcterms:W3CDTF">2009-12-21T15:40:22Z</dcterms:created>
  <dcterms:modified xsi:type="dcterms:W3CDTF">2025-05-05T12:27:05Z</dcterms:modified>
</cp:coreProperties>
</file>