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9"/>
  </p:notesMasterIdLst>
  <p:handoutMasterIdLst>
    <p:handoutMasterId r:id="rId70"/>
  </p:handoutMasterIdLst>
  <p:sldIdLst>
    <p:sldId id="445" r:id="rId2"/>
    <p:sldId id="446" r:id="rId3"/>
    <p:sldId id="338" r:id="rId4"/>
    <p:sldId id="339" r:id="rId5"/>
    <p:sldId id="341" r:id="rId6"/>
    <p:sldId id="342" r:id="rId7"/>
    <p:sldId id="343" r:id="rId8"/>
    <p:sldId id="479" r:id="rId9"/>
    <p:sldId id="340" r:id="rId10"/>
    <p:sldId id="471" r:id="rId11"/>
    <p:sldId id="447" r:id="rId12"/>
    <p:sldId id="448" r:id="rId13"/>
    <p:sldId id="347" r:id="rId14"/>
    <p:sldId id="450" r:id="rId15"/>
    <p:sldId id="453" r:id="rId16"/>
    <p:sldId id="454" r:id="rId17"/>
    <p:sldId id="455" r:id="rId18"/>
    <p:sldId id="356" r:id="rId19"/>
    <p:sldId id="357" r:id="rId20"/>
    <p:sldId id="358" r:id="rId21"/>
    <p:sldId id="359" r:id="rId22"/>
    <p:sldId id="360" r:id="rId23"/>
    <p:sldId id="470" r:id="rId24"/>
    <p:sldId id="362" r:id="rId25"/>
    <p:sldId id="364" r:id="rId26"/>
    <p:sldId id="365" r:id="rId27"/>
    <p:sldId id="366" r:id="rId28"/>
    <p:sldId id="367" r:id="rId29"/>
    <p:sldId id="363" r:id="rId30"/>
    <p:sldId id="461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475" r:id="rId40"/>
    <p:sldId id="377" r:id="rId41"/>
    <p:sldId id="378" r:id="rId42"/>
    <p:sldId id="379" r:id="rId43"/>
    <p:sldId id="380" r:id="rId44"/>
    <p:sldId id="382" r:id="rId45"/>
    <p:sldId id="383" r:id="rId46"/>
    <p:sldId id="477" r:id="rId47"/>
    <p:sldId id="384" r:id="rId48"/>
    <p:sldId id="385" r:id="rId49"/>
    <p:sldId id="462" r:id="rId50"/>
    <p:sldId id="464" r:id="rId51"/>
    <p:sldId id="476" r:id="rId52"/>
    <p:sldId id="466" r:id="rId53"/>
    <p:sldId id="467" r:id="rId54"/>
    <p:sldId id="468" r:id="rId55"/>
    <p:sldId id="469" r:id="rId56"/>
    <p:sldId id="393" r:id="rId57"/>
    <p:sldId id="394" r:id="rId58"/>
    <p:sldId id="421" r:id="rId59"/>
    <p:sldId id="395" r:id="rId60"/>
    <p:sldId id="478" r:id="rId61"/>
    <p:sldId id="460" r:id="rId62"/>
    <p:sldId id="473" r:id="rId63"/>
    <p:sldId id="472" r:id="rId64"/>
    <p:sldId id="474" r:id="rId65"/>
    <p:sldId id="352" r:id="rId66"/>
    <p:sldId id="457" r:id="rId67"/>
    <p:sldId id="458" r:id="rId68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4762" autoAdjust="0"/>
  </p:normalViewPr>
  <p:slideViewPr>
    <p:cSldViewPr snapToGrid="0">
      <p:cViewPr varScale="1">
        <p:scale>
          <a:sx n="80" d="100"/>
          <a:sy n="80" d="100"/>
        </p:scale>
        <p:origin x="1459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120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4968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4186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1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39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62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93065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63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034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47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56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4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7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8556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079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7428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03862" y="796725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1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420609" cy="4901359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sz="1700" dirty="0"/>
              <a:t>Example -- List the names of students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3"/>
            <a:ext cx="7742825" cy="522680"/>
          </a:xfrm>
        </p:spPr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252243" cy="2996625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2"/>
            <a:ext cx="7742825" cy="544195"/>
          </a:xfrm>
        </p:spPr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8085193" cy="4833674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example:</a:t>
            </a:r>
          </a:p>
          <a:p>
            <a:pPr lvl="1" indent="-365760"/>
            <a:r>
              <a:rPr lang="en-US" dirty="0"/>
              <a:t>Query</a:t>
            </a:r>
          </a:p>
          <a:p>
            <a:pPr lvl="1">
              <a:buNone/>
              <a:defRPr/>
            </a:pPr>
            <a:r>
              <a:rPr lang="en-US" b="1" dirty="0"/>
              <a:t>          select *</a:t>
            </a:r>
            <a:br>
              <a:rPr lang="en-US" i="1" dirty="0"/>
            </a:br>
            <a:r>
              <a:rPr lang="en-US" i="1" dirty="0"/>
              <a:t>     </a:t>
            </a:r>
            <a:r>
              <a:rPr lang="en-US" b="1" dirty="0"/>
              <a:t>from  </a:t>
            </a:r>
            <a:r>
              <a:rPr lang="en-US" i="1" dirty="0"/>
              <a:t>student </a:t>
            </a:r>
            <a:r>
              <a:rPr lang="en-US" b="1" dirty="0"/>
              <a:t>join </a:t>
            </a:r>
            <a:r>
              <a:rPr lang="en-US" i="1" dirty="0"/>
              <a:t>takes</a:t>
            </a:r>
            <a:r>
              <a:rPr lang="en-US" dirty="0"/>
              <a:t> </a:t>
            </a:r>
            <a:r>
              <a:rPr lang="en-US" b="1" dirty="0"/>
              <a:t>on </a:t>
            </a:r>
            <a:r>
              <a:rPr lang="en-US" i="1" dirty="0" err="1"/>
              <a:t>student_ID</a:t>
            </a:r>
            <a:r>
              <a:rPr lang="en-US" b="1" dirty="0"/>
              <a:t> 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i="1" dirty="0" err="1"/>
              <a:t>takes_ID</a:t>
            </a:r>
            <a:endParaRPr lang="en-US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742825" cy="57646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0533"/>
            <a:ext cx="7227570" cy="3919627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3"/>
            <a:ext cx="7742825" cy="50116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 Tables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dirty="0"/>
              <a:t>relation 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i="1" dirty="0"/>
              <a:t>prereq </a:t>
            </a:r>
            <a:r>
              <a:rPr lang="en-US" altLang="en-US" sz="1700" dirty="0"/>
              <a:t>relation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prereq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pPr marL="0" indent="0">
              <a:buNone/>
            </a:pP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0569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General structure</a:t>
            </a:r>
          </a:p>
          <a:p>
            <a:pPr lvl="1"/>
            <a:r>
              <a:rPr lang="en-US" altLang="en-US" i="1" dirty="0"/>
              <a:t>&lt;table 1&gt; 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i="1" dirty="0"/>
              <a:t>&lt;table 2&gt;</a:t>
            </a:r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i="1" dirty="0"/>
              <a:t>course</a:t>
            </a:r>
            <a:r>
              <a:rPr lang="en-US" altLang="en-US" dirty="0"/>
              <a:t> </a:t>
            </a:r>
            <a:r>
              <a:rPr lang="en-US" altLang="en-US" b="1" dirty="0"/>
              <a:t>natural left outer join</a:t>
            </a:r>
            <a:r>
              <a:rPr lang="en-US" altLang="en-US" dirty="0"/>
              <a:t> </a:t>
            </a:r>
            <a:r>
              <a:rPr lang="en-US" altLang="en-US" i="1" dirty="0"/>
              <a:t>prereq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Add to the </a:t>
            </a:r>
            <a:r>
              <a:rPr lang="en-US" altLang="en-US" i="1" dirty="0"/>
              <a:t>course</a:t>
            </a:r>
            <a:r>
              <a:rPr lang="en-US" altLang="en-US" dirty="0"/>
              <a:t> relation (on the left) the relevant info from </a:t>
            </a:r>
            <a:r>
              <a:rPr lang="en-US" altLang="en-US" i="1" dirty="0"/>
              <a:t>prereq</a:t>
            </a:r>
          </a:p>
          <a:p>
            <a:pPr lvl="2"/>
            <a:r>
              <a:rPr lang="en-US" altLang="en-US" dirty="0"/>
              <a:t>Since CS-315 does not appear in </a:t>
            </a:r>
            <a:r>
              <a:rPr lang="en-US" altLang="en-US" i="1" dirty="0"/>
              <a:t>prereq </a:t>
            </a:r>
            <a:r>
              <a:rPr lang="en-US" altLang="en-US" dirty="0"/>
              <a:t>we use</a:t>
            </a:r>
            <a:r>
              <a:rPr lang="en-US" altLang="en-US" i="1" dirty="0"/>
              <a:t> null </a:t>
            </a:r>
            <a:r>
              <a:rPr lang="en-US" altLang="en-US" dirty="0"/>
              <a:t>for </a:t>
            </a:r>
            <a:r>
              <a:rPr lang="en-US" altLang="en-US" i="1" dirty="0"/>
              <a:t> prereq_id</a:t>
            </a:r>
          </a:p>
          <a:p>
            <a:pPr marL="685800" lvl="2" indent="-342900">
              <a:buClr>
                <a:srgbClr val="002060"/>
              </a:buClr>
            </a:pPr>
            <a:r>
              <a:rPr lang="en-US" altLang="en-US" dirty="0"/>
              <a:t>In relational algebra syntax:   </a:t>
            </a:r>
          </a:p>
          <a:p>
            <a:pPr marL="342900" lvl="2" indent="0">
              <a:buClr>
                <a:srgbClr val="002060"/>
              </a:buClr>
              <a:buNone/>
            </a:pPr>
            <a:r>
              <a:rPr lang="en-US" altLang="en-US" i="1" dirty="0"/>
              <a:t>             course </a:t>
            </a:r>
            <a:r>
              <a:rPr lang="en-US" altLang="en-US" b="1" dirty="0"/>
              <a:t>⟕</a:t>
            </a:r>
            <a:r>
              <a:rPr lang="en-US" altLang="en-US" dirty="0"/>
              <a:t> </a:t>
            </a:r>
            <a:r>
              <a:rPr lang="en-US" altLang="en-US" i="1" dirty="0"/>
              <a:t>prereq</a:t>
            </a:r>
            <a:endParaRPr lang="en-US" altLang="en-US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69" y="2677083"/>
            <a:ext cx="4949538" cy="11056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299"/>
            <a:ext cx="7742825" cy="55495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dirty="0"/>
          </a:p>
          <a:p>
            <a:r>
              <a:rPr lang="en-US" altLang="en-US" dirty="0"/>
              <a:t>Add to the </a:t>
            </a:r>
            <a:r>
              <a:rPr lang="en-US" altLang="en-US" i="1" dirty="0"/>
              <a:t>prereq</a:t>
            </a:r>
            <a:r>
              <a:rPr lang="en-US" altLang="en-US" dirty="0"/>
              <a:t> relation (on the right) the relevant info from </a:t>
            </a:r>
            <a:r>
              <a:rPr lang="en-US" altLang="en-US" i="1" dirty="0"/>
              <a:t>course</a:t>
            </a:r>
            <a:endParaRPr lang="en-US" altLang="en-US" sz="1700" i="1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</a:p>
          <a:p>
            <a:pPr marL="0" lvl="1" indent="0">
              <a:buClr>
                <a:srgbClr val="002060"/>
              </a:buClr>
              <a:buNone/>
            </a:pPr>
            <a:r>
              <a:rPr lang="en-US" altLang="en-US" i="1" dirty="0"/>
              <a:t>               </a:t>
            </a:r>
            <a:r>
              <a:rPr lang="en-US" altLang="en-US" sz="1700" i="1" dirty="0"/>
              <a:t>course </a:t>
            </a:r>
            <a:r>
              <a:rPr lang="en-IN" b="1" dirty="0">
                <a:cs typeface="Times New Roman" panose="02020603050405020304" pitchFamily="18" charset="0"/>
              </a:rPr>
              <a:t>⟖</a:t>
            </a:r>
            <a:r>
              <a:rPr lang="en-IN" dirty="0"/>
              <a:t> </a:t>
            </a:r>
            <a:r>
              <a:rPr lang="en-US" altLang="en-US" sz="1700" i="1" dirty="0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1"/>
            <a:ext cx="7742825" cy="501164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prereq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</a:t>
            </a:r>
          </a:p>
          <a:p>
            <a:pPr marL="0" indent="0">
              <a:buNone/>
            </a:pPr>
            <a:r>
              <a:rPr lang="en-US" altLang="en-US" dirty="0"/>
              <a:t>             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/>
              <a:t>prereq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0116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082426" cy="5046118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instructor's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part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9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6329"/>
            <a:ext cx="7742825" cy="609600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8"/>
            <a:ext cx="7742825" cy="511921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the names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dirty="0">
                <a:solidFill>
                  <a:srgbClr val="002060"/>
                </a:solidFill>
              </a:rPr>
              <a:t>(</a:t>
            </a:r>
            <a:r>
              <a:rPr lang="en-US" altLang="en-US" sz="1700" i="1" dirty="0">
                <a:solidFill>
                  <a:srgbClr val="002060"/>
                </a:solidFill>
              </a:rPr>
              <a:t>dept_name</a:t>
            </a:r>
            <a:r>
              <a:rPr lang="en-US" altLang="en-US" sz="1700" b="1" i="1" dirty="0">
                <a:solidFill>
                  <a:srgbClr val="002060"/>
                </a:solidFill>
              </a:rPr>
              <a:t>, </a:t>
            </a:r>
            <a:r>
              <a:rPr lang="en-US" altLang="en-US" sz="1700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i="1" dirty="0" err="1">
                <a:solidFill>
                  <a:srgbClr val="002060"/>
                </a:solidFill>
              </a:rPr>
              <a:t>total_salary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765844" y="5455921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57"/>
            <a:ext cx="7742825" cy="54419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6780529" cy="3648392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37293" y="86057"/>
            <a:ext cx="7742825" cy="54419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 Example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b="1" i="1" dirty="0">
                <a:solidFill>
                  <a:srgbClr val="002060"/>
                </a:solidFill>
              </a:rPr>
              <a:t>watson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1363"/>
            <a:ext cx="7742825" cy="47964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299"/>
            <a:ext cx="7742825" cy="55495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47311" cy="4091397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3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the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of the tuple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value for salary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576147" y="107575"/>
            <a:ext cx="8552691" cy="511921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</a:t>
            </a:r>
            <a:r>
              <a:rPr lang="en-US" dirty="0">
                <a:ea typeface="+mj-ea"/>
              </a:rPr>
              <a:t>Cannot be Done</a:t>
            </a:r>
            <a:r>
              <a:rPr lang="en-US" sz="2800" dirty="0">
                <a:ea typeface="+mj-ea"/>
              </a:rPr>
              <a:t>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0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6"/>
            <a:ext cx="7291433" cy="3172908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91"/>
            <a:ext cx="7742825" cy="4904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  <p:extLst>
      <p:ext uri="{BB962C8B-B14F-4D97-AF65-F5344CB8AC3E}">
        <p14:creationId xmlns:p14="http://schemas.microsoft.com/office/powerpoint/2010/main" val="360328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8"/>
            <a:ext cx="7742825" cy="54419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066803" cy="4348553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dirty="0"/>
              <a:t>E</a:t>
            </a:r>
            <a:r>
              <a:rPr lang="en-US" altLang="en-US" sz="1700" dirty="0"/>
              <a:t>ither fully executed or rolled back as if it never occurred</a:t>
            </a:r>
          </a:p>
          <a:p>
            <a:r>
              <a:rPr lang="en-US" altLang="en-US" sz="1700" dirty="0"/>
              <a:t>Isolation from concurrent 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1"/>
            <a:ext cx="7742825" cy="56571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$11.00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3028"/>
            <a:ext cx="8077200" cy="590045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53784"/>
            <a:ext cx="8077200" cy="569871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dirty="0"/>
              <a:t>An attribute tagged with </a:t>
            </a:r>
            <a:r>
              <a:rPr kumimoji="0" lang="en-US" altLang="en-US" sz="1700" b="1" dirty="0"/>
              <a:t>not null </a:t>
            </a:r>
            <a:r>
              <a:rPr kumimoji="0" lang="en-US" altLang="en-US" dirty="0"/>
              <a:t>cannot have a null value</a:t>
            </a:r>
            <a:endParaRPr kumimoji="0" lang="en-US" altLang="en-US" sz="1700" b="1" dirty="0"/>
          </a:p>
          <a:p>
            <a:r>
              <a:rPr kumimoji="0" lang="en-US" altLang="en-US" dirty="0"/>
              <a:t>Declare </a:t>
            </a:r>
            <a:r>
              <a:rPr kumimoji="0" lang="en-US" altLang="en-US" i="1" dirty="0"/>
              <a:t>name</a:t>
            </a:r>
            <a:r>
              <a:rPr kumimoji="0" lang="en-US" altLang="en-US" dirty="0"/>
              <a:t> and </a:t>
            </a:r>
            <a:r>
              <a:rPr kumimoji="0" lang="en-US" altLang="en-US" i="1" dirty="0"/>
              <a:t>budget</a:t>
            </a:r>
            <a:r>
              <a:rPr kumimoji="0" lang="en-US" altLang="en-US" dirty="0"/>
              <a:t> to be </a:t>
            </a:r>
            <a:r>
              <a:rPr lang="en-US" altLang="en-US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43027"/>
            <a:ext cx="8077200" cy="5780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86061"/>
            <a:ext cx="8077200" cy="53632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th</a:t>
            </a:r>
            <a:r>
              <a:rPr lang="en-US" altLang="en-US" dirty="0"/>
              <a:t>e value of </a:t>
            </a:r>
            <a:r>
              <a:rPr lang="en-US" altLang="en-US" sz="1700" dirty="0"/>
              <a:t>semester is one of {fall, winter, spring or summer}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1"/>
            <a:ext cx="7742825" cy="511922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4"/>
            <a:ext cx="6797862" cy="4638208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  <a:endParaRPr lang="en-US" altLang="en-US" dirty="0"/>
          </a:p>
          <a:p>
            <a:pPr lvl="1"/>
            <a:r>
              <a:rPr lang="en-US" altLang="en-US" dirty="0"/>
              <a:t>S is the referencing relation</a:t>
            </a:r>
          </a:p>
          <a:p>
            <a:pPr lvl="1"/>
            <a:r>
              <a:rPr lang="en-US" altLang="en-US" dirty="0"/>
              <a:t>R is the referenced relation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1361"/>
            <a:ext cx="7742825" cy="468891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</a:t>
            </a:r>
            <a:r>
              <a:rPr lang="en-US" dirty="0">
                <a:ea typeface="+mj-ea"/>
              </a:rPr>
              <a:t>in SQL</a:t>
            </a:r>
            <a:endParaRPr lang="en-US" sz="2800" dirty="0">
              <a:ea typeface="+mj-ea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80" y="195107"/>
            <a:ext cx="7759438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60" y="1123279"/>
            <a:ext cx="6958476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 lvl="1">
              <a:tabLst>
                <a:tab pos="2173288" algn="l"/>
              </a:tabLst>
            </a:pPr>
            <a:r>
              <a:rPr lang="en-US" altLang="en-US" dirty="0"/>
              <a:t>The transaction performing the update action is rolled back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For foreign keys, </a:t>
            </a:r>
            <a:r>
              <a:rPr lang="en-US" altLang="en-US" dirty="0"/>
              <a:t>in the case of </a:t>
            </a:r>
            <a:r>
              <a:rPr lang="en-US" altLang="en-US" sz="1700" dirty="0"/>
              <a:t>a delete or update, instead of rejecting the action, the system can take steps to change the tuple in the referencing relation to restore the constraint.</a:t>
            </a:r>
          </a:p>
          <a:p>
            <a:pPr>
              <a:tabLst>
                <a:tab pos="2173288" algn="l"/>
              </a:tabLst>
            </a:pPr>
            <a:r>
              <a:rPr lang="en-US" altLang="en-US" dirty="0"/>
              <a:t>In the declaration of a foreign key, we can use: </a:t>
            </a:r>
          </a:p>
          <a:p>
            <a:pPr lvl="1">
              <a:tabLst>
                <a:tab pos="2173288" algn="l"/>
              </a:tabLst>
            </a:pPr>
            <a:r>
              <a:rPr lang="en-US" altLang="en-US" i="1" dirty="0"/>
              <a:t> </a:t>
            </a:r>
            <a:r>
              <a:rPr lang="en-US" altLang="en-US" b="1" dirty="0"/>
              <a:t>on delete cascade</a:t>
            </a:r>
          </a:p>
          <a:p>
            <a:pPr lvl="1">
              <a:tabLst>
                <a:tab pos="2173288" algn="l"/>
              </a:tabLst>
            </a:pPr>
            <a:r>
              <a:rPr lang="en-US" altLang="en-US" b="1" dirty="0"/>
              <a:t> on update cascade</a:t>
            </a:r>
            <a:r>
              <a:rPr lang="en-US" altLang="en-US" dirty="0"/>
              <a:t>,               </a:t>
            </a:r>
          </a:p>
          <a:p>
            <a:pPr>
              <a:tabLst>
                <a:tab pos="2173288" algn="l"/>
              </a:tabLst>
            </a:pPr>
            <a:r>
              <a:rPr lang="en-US" altLang="en-US" dirty="0"/>
              <a:t>For delete, If a delete of a tuple results in a referential-integrity constraint being violated, the system does not reject the delete.  Instead, the delete cascades to the referencing relation, deleting the appropriate tuples</a:t>
            </a:r>
          </a:p>
          <a:p>
            <a:pPr>
              <a:tabLst>
                <a:tab pos="2173288" algn="l"/>
              </a:tabLst>
            </a:pPr>
            <a:r>
              <a:rPr lang="en-US" altLang="en-US" dirty="0"/>
              <a:t>Similarly for updates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80" y="195107"/>
            <a:ext cx="7759438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Example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60" y="1123279"/>
            <a:ext cx="7170370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dirty="0"/>
              <a:t>Consider the declaration of </a:t>
            </a:r>
            <a:r>
              <a:rPr lang="en-US" altLang="en-US" i="1" dirty="0"/>
              <a:t>course</a:t>
            </a:r>
            <a:endParaRPr lang="en-US" altLang="en-US" sz="1700" i="1" dirty="0"/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If we delete department Physics, then we also delete all courses offered in the Physics department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31610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1" y="1078992"/>
                <a:ext cx="6105785" cy="5020594"/>
              </a:xfrm>
            </p:spPr>
            <p:txBody>
              <a:bodyPr/>
              <a:lstStyle/>
              <a:p>
                <a:r>
                  <a:rPr lang="en-US" altLang="en-US" sz="1700" dirty="0">
                    <a:ea typeface="ＭＳ Ｐゴシック" pitchFamily="34" charset="-128"/>
                  </a:rPr>
                  <a:t>Natural join is the cartesian product of two relations that  matches tuples with the same values for all common attributes </a:t>
                </a:r>
              </a:p>
              <a:p>
                <a:r>
                  <a:rPr lang="en-US" altLang="en-US" dirty="0">
                    <a:ea typeface="ＭＳ Ｐゴシック" pitchFamily="34" charset="-128"/>
                  </a:rPr>
                  <a:t>It </a:t>
                </a:r>
                <a:r>
                  <a:rPr lang="en-US" altLang="en-US" sz="1700" dirty="0">
                    <a:ea typeface="ＭＳ Ｐゴシック" pitchFamily="34" charset="-128"/>
                  </a:rPr>
                  <a:t>retains only one copy of each common column.</a:t>
                </a:r>
              </a:p>
              <a:p>
                <a:r>
                  <a:rPr lang="en-US" altLang="en-US" dirty="0">
                    <a:ea typeface="ＭＳ Ｐゴシック" pitchFamily="34" charset="-128"/>
                  </a:rPr>
                  <a:t>Example: </a:t>
                </a:r>
              </a:p>
              <a:p>
                <a:pPr lvl="1"/>
                <a:r>
                  <a:rPr lang="en-US" altLang="en-US" i="1" dirty="0">
                    <a:ea typeface="ＭＳ Ｐゴシック" pitchFamily="34" charset="-128"/>
                  </a:rPr>
                  <a:t>student </a:t>
                </a:r>
                <a:r>
                  <a:rPr lang="en-US" altLang="en-US" b="1" dirty="0">
                    <a:ea typeface="ＭＳ Ｐゴシック" pitchFamily="34" charset="-128"/>
                  </a:rPr>
                  <a:t>natural join </a:t>
                </a:r>
                <a:r>
                  <a:rPr lang="en-US" altLang="en-US" i="1" dirty="0">
                    <a:ea typeface="ＭＳ Ｐゴシック" pitchFamily="34" charset="-128"/>
                  </a:rPr>
                  <a:t>takes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>
                    <a:ea typeface="ＭＳ Ｐゴシック" pitchFamily="34" charset="-128"/>
                  </a:rPr>
                  <a:t>In relational algebra</a:t>
                </a:r>
                <a:r>
                  <a:rPr lang="en-US" altLang="en-US" sz="1700" dirty="0"/>
                  <a:t> </a:t>
                </a:r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ＭＳ Ｐゴシック" pitchFamily="34" charset="-128"/>
                      </a:rPr>
                      <m:t>                     </m:t>
                    </m:r>
                    <m:r>
                      <m:rPr>
                        <m:nor/>
                      </m:rPr>
                      <a:rPr lang="en-US" altLang="en-US" b="0" i="1" dirty="0" smtClean="0">
                        <a:ea typeface="ＭＳ Ｐゴシック" pitchFamily="34" charset="-128"/>
                      </a:rPr>
                      <m:t>student</m:t>
                    </m:r>
                    <m:r>
                      <a:rPr lang="en-US">
                        <a:latin typeface="Cambria Math" panose="02040503050406030204" pitchFamily="18" charset="0"/>
                        <a:ea typeface="ＭＳ Ｐゴシック" pitchFamily="34" charset="-128"/>
                      </a:rPr>
                      <m:t>⋈</m:t>
                    </m:r>
                  </m:oMath>
                </a14:m>
                <a:r>
                  <a:rPr lang="en-US" altLang="en-US" dirty="0">
                    <a:ea typeface="ＭＳ Ｐゴシック" pitchFamily="34" charset="-128"/>
                  </a:rPr>
                  <a:t> </a:t>
                </a:r>
                <a:r>
                  <a:rPr lang="en-US" altLang="en-US" i="1" dirty="0">
                    <a:ea typeface="ＭＳ Ｐゴシック" pitchFamily="34" charset="-128"/>
                  </a:rPr>
                  <a:t>takes</a:t>
                </a:r>
                <a:endParaRPr lang="en-US" altLang="en-US" sz="1700" dirty="0">
                  <a:ea typeface="ＭＳ Ｐゴシック" pitchFamily="34" charset="-128"/>
                </a:endParaRPr>
              </a:p>
              <a:p>
                <a:r>
                  <a:rPr lang="en-US" altLang="en-US" dirty="0">
                    <a:ea typeface="ＭＳ Ｐゴシック" pitchFamily="34" charset="-128"/>
                  </a:rPr>
                  <a:t>Example in the next 3 slides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1" y="1078992"/>
                <a:ext cx="6105785" cy="5020594"/>
              </a:xfrm>
              <a:blipFill>
                <a:blip r:embed="rId3"/>
                <a:stretch>
                  <a:fillRect l="-699" t="-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1698" y="75304"/>
            <a:ext cx="8077200" cy="54303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389" y="1151880"/>
            <a:ext cx="7543304" cy="4786341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127763" cy="4059124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1" y="129089"/>
            <a:ext cx="7742825" cy="502496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084731" cy="419755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pPr lvl="1"/>
            <a:r>
              <a:rPr lang="en-US" altLang="en-US" dirty="0"/>
              <a:t>For each tuple in the </a:t>
            </a:r>
            <a:r>
              <a:rPr lang="en-US" altLang="en-US" i="1" dirty="0"/>
              <a:t>student</a:t>
            </a:r>
            <a:r>
              <a:rPr lang="en-US" altLang="en-US" dirty="0"/>
              <a:t> relation, the value of the attribute </a:t>
            </a:r>
            <a:r>
              <a:rPr lang="en-US" altLang="en-US" i="1" dirty="0"/>
              <a:t>tot_cred</a:t>
            </a:r>
            <a:r>
              <a:rPr lang="en-US" altLang="en-US" dirty="0"/>
              <a:t> must equal the sum of credits of courses that the student has completed successfully.</a:t>
            </a:r>
          </a:p>
          <a:p>
            <a:pPr lvl="1"/>
            <a:r>
              <a:rPr lang="en-US" altLang="en-US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77449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</a:t>
            </a:r>
            <a:r>
              <a:rPr lang="en-US" altLang="en-US" dirty="0"/>
              <a:t>y</a:t>
            </a:r>
            <a:endParaRPr lang="en-US" altLang="en-US" sz="1700" dirty="0"/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</a:t>
            </a:r>
            <a:r>
              <a:rPr lang="en-US" altLang="en-US" sz="1700" b="1" dirty="0"/>
              <a:t>: 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4419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07572"/>
            <a:ext cx="7725201" cy="514189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6407001" cy="502026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1"/>
            <a:ext cx="7742825" cy="55495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8"/>
            <a:ext cx="7418219" cy="4575491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system).</a:t>
            </a:r>
          </a:p>
          <a:p>
            <a:pPr lvl="2"/>
            <a:r>
              <a:rPr lang="en-US" altLang="en-US" dirty="0"/>
              <a:t>Photo of  a student</a:t>
            </a:r>
          </a:p>
          <a:p>
            <a:pPr lvl="2"/>
            <a:r>
              <a:rPr lang="en-US" altLang="en-US" dirty="0"/>
              <a:t>Video of a lecture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pPr lvl="2"/>
            <a:r>
              <a:rPr lang="en-US" altLang="en-US" dirty="0"/>
              <a:t>Essay of a student</a:t>
            </a:r>
          </a:p>
          <a:p>
            <a:r>
              <a:rPr lang="en-US" altLang="en-US" dirty="0"/>
              <a:t>Large objects are usually not stored in the tables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  <a:p>
            <a:r>
              <a:rPr lang="en-US" altLang="en-US" dirty="0"/>
              <a:t>What can you do with large objects?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704919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6"/>
            <a:ext cx="7742825" cy="533437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0"/>
            <a:ext cx="7742825" cy="533437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 err="1"/>
              <a:t>tot_cred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0"/>
            <a:ext cx="7742825" cy="522680"/>
          </a:xfrm>
        </p:spPr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102662" cy="467948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</a:t>
            </a:r>
          </a:p>
          <a:p>
            <a:r>
              <a:rPr lang="en-US" altLang="en-US" sz="1700" dirty="0"/>
              <a:t>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2"/>
            <a:ext cx="7742825" cy="544194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20623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6"/>
            <a:ext cx="7742825" cy="511921"/>
          </a:xfrm>
        </p:spPr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3656" y="161361"/>
            <a:ext cx="7751706" cy="479649"/>
          </a:xfrm>
        </p:spPr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&lt;privilege &gt; is:</a:t>
            </a:r>
          </a:p>
          <a:p>
            <a:pPr lvl="1"/>
            <a:r>
              <a:rPr lang="en-US" altLang="en-US" b="1" dirty="0"/>
              <a:t>select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, </a:t>
            </a:r>
            <a:r>
              <a:rPr lang="en-US" altLang="en-US" b="1" dirty="0"/>
              <a:t>all</a:t>
            </a:r>
            <a:endParaRPr lang="en-US" altLang="en-US" dirty="0"/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Amit, </a:t>
            </a:r>
            <a:r>
              <a:rPr lang="en-US" altLang="en-US" sz="1700" dirty="0" err="1"/>
              <a:t>Satosh</a:t>
            </a:r>
            <a:endParaRPr lang="en-US" altLang="en-US" sz="1700" dirty="0"/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  <p:extLst>
      <p:ext uri="{BB962C8B-B14F-4D97-AF65-F5344CB8AC3E}">
        <p14:creationId xmlns:p14="http://schemas.microsoft.com/office/powerpoint/2010/main" val="1260650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6815"/>
            <a:ext cx="7742825" cy="522680"/>
          </a:xfrm>
        </p:spPr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6901851" cy="49304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 allows read access to relation, or the ability to query using the view</a:t>
            </a:r>
          </a:p>
          <a:p>
            <a:pPr lvl="1"/>
            <a:r>
              <a:rPr lang="en-US" altLang="en-US" sz="1700" dirty="0"/>
              <a:t>Example: To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 the 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2119"/>
            <a:ext cx="7742825" cy="479649"/>
          </a:xfrm>
        </p:spPr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7"/>
            <a:ext cx="7418218" cy="4784908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revokee may hold.</a:t>
            </a:r>
          </a:p>
          <a:p>
            <a:r>
              <a:rPr lang="en-US" altLang="en-US" sz="1700" dirty="0"/>
              <a:t>If &lt;revokee-list&gt;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pPr lvl="1"/>
            <a:r>
              <a:rPr lang="en-US" altLang="en-US" dirty="0"/>
              <a:t>How do you implement this?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11922"/>
          </a:xfrm>
        </p:spPr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8172"/>
            <a:ext cx="7371602" cy="4744746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role, we use:</a:t>
            </a:r>
          </a:p>
          <a:p>
            <a:pPr>
              <a:buNone/>
            </a:pPr>
            <a:r>
              <a:rPr lang="en-US" altLang="en-US" sz="1700" b="1" dirty="0"/>
              <a:t>   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endParaRPr lang="en-US" altLang="en-US" sz="1700" i="1" dirty="0"/>
          </a:p>
          <a:p>
            <a:r>
              <a:rPr lang="en-US" altLang="en-US" sz="1700" dirty="0"/>
              <a:t>Once a role is created, we can assign “users” </a:t>
            </a:r>
            <a:r>
              <a:rPr lang="en-US" altLang="en-US" dirty="0"/>
              <a:t>t</a:t>
            </a:r>
            <a:r>
              <a:rPr lang="en-US" altLang="en-US" sz="1700" dirty="0"/>
              <a:t>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r>
              <a:rPr lang="en-US" altLang="en-US" dirty="0"/>
              <a:t>Example:</a:t>
            </a:r>
          </a:p>
          <a:p>
            <a:pPr lvl="1"/>
            <a:r>
              <a:rPr lang="en-US" altLang="en-US" b="1" dirty="0"/>
              <a:t>create role</a:t>
            </a:r>
            <a:r>
              <a:rPr lang="en-US" altLang="en-US" dirty="0"/>
              <a:t> teacher;</a:t>
            </a:r>
          </a:p>
          <a:p>
            <a:pPr lvl="1"/>
            <a:r>
              <a:rPr lang="en-US" altLang="en-US" b="1" dirty="0"/>
              <a:t>grant</a:t>
            </a:r>
            <a:r>
              <a:rPr lang="en-US" altLang="en-US" dirty="0"/>
              <a:t> </a:t>
            </a:r>
            <a:r>
              <a:rPr lang="en-US" altLang="en-US" i="1" dirty="0"/>
              <a:t>teacher </a:t>
            </a:r>
            <a:r>
              <a:rPr lang="en-US" altLang="en-US" b="1" dirty="0"/>
              <a:t> to </a:t>
            </a:r>
            <a:r>
              <a:rPr lang="en-US" altLang="en-US" dirty="0"/>
              <a:t>Amit</a:t>
            </a:r>
            <a:r>
              <a:rPr lang="en-US" altLang="en-US" b="1" dirty="0"/>
              <a:t>;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61362"/>
            <a:ext cx="7742825" cy="490406"/>
          </a:xfrm>
        </p:spPr>
        <p:txBody>
          <a:bodyPr/>
          <a:lstStyle/>
          <a:p>
            <a:r>
              <a:rPr lang="en-US" altLang="en-US" sz="2800" dirty="0">
                <a:effectLst/>
              </a:rPr>
              <a:t>Roles </a:t>
            </a:r>
            <a:r>
              <a:rPr lang="en-US" altLang="en-US" dirty="0">
                <a:effectLst/>
              </a:rPr>
              <a:t>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 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endParaRPr lang="en-US" altLang="en-US" sz="1700" dirty="0"/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i="1" dirty="0"/>
              <a:t>Teacher </a:t>
            </a:r>
            <a:r>
              <a:rPr lang="en-US" altLang="en-US" sz="1700" dirty="0"/>
              <a:t>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i="1" dirty="0"/>
              <a:t>teacher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8336"/>
            <a:ext cx="7742825" cy="53343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1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dirty="0"/>
              <a:t>Tr</a:t>
            </a:r>
            <a:r>
              <a:rPr lang="en-US" altLang="en-US" sz="1700" dirty="0"/>
              <a:t>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 </a:t>
            </a:r>
            <a:r>
              <a:rPr lang="en-US" altLang="en-US" sz="1700" dirty="0"/>
              <a:t>Amit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4943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dirty="0"/>
              <a:t>Food for Thought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256855" cy="487476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Are there queries that cannot be expressed in SQL?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985386851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7"/>
            <a:ext cx="7742825" cy="59798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86061"/>
            <a:ext cx="7742825" cy="5334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is the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dirty="0"/>
              <a:t>Tr</a:t>
            </a:r>
            <a:r>
              <a:rPr lang="en-US" altLang="en-US" sz="1700" dirty="0"/>
              <a:t>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 </a:t>
            </a:r>
            <a:r>
              <a:rPr lang="en-US" altLang="en-US" sz="1700" b="1" dirty="0"/>
              <a:t>to  </a:t>
            </a:r>
            <a:r>
              <a:rPr lang="en-US" altLang="en-US" sz="1700" dirty="0"/>
              <a:t>Amit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 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Amit, Satoshi 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060650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/>
              <a:t>prereq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37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8992"/>
            <a:ext cx="7237730" cy="5047488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2578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Versus Cartesian Product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8992"/>
            <a:ext cx="7237730" cy="5047488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dirty="0">
                <a:solidFill>
                  <a:srgbClr val="FF0000"/>
                </a:solidFill>
                <a:ea typeface="ＭＳ Ｐゴシック" pitchFamily="34" charset="-128"/>
              </a:rPr>
              <a:t>Are the above two queries giving us the same result?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0973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are treated in each relation that do not match any tuple in the other relation (based on the join condition).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96230"/>
            <a:ext cx="4840315" cy="1427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4377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9089"/>
            <a:ext cx="7742825" cy="52268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58443"/>
            <a:ext cx="7398903" cy="1085993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are treated in each relation that do not match any tuple in the other relation (based on the join condition).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pPr marL="0" indent="0">
              <a:buNone/>
            </a:pPr>
            <a:endParaRPr lang="en-US" altLang="en-US" sz="1700" dirty="0"/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2509088"/>
            <a:ext cx="4840315" cy="1427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7779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 natural right outer join </a:t>
            </a:r>
            <a:r>
              <a:rPr lang="en-US" altLang="en-US" sz="1700" i="1" dirty="0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 full outer join </a:t>
            </a:r>
            <a:r>
              <a:rPr lang="en-US" altLang="en-US" sz="1700" i="1" dirty="0"/>
              <a:t>prereq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18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/>
              <a:t>prereq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prereq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653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42825" cy="609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Use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8992"/>
            <a:ext cx="6105785" cy="5020594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i="1" dirty="0">
                <a:ea typeface="ＭＳ Ｐゴシック" pitchFamily="34" charset="-128"/>
              </a:rPr>
              <a:t>takes</a:t>
            </a:r>
          </a:p>
          <a:p>
            <a:r>
              <a:rPr lang="en-US" altLang="en-US" dirty="0">
                <a:ea typeface="ＭＳ Ｐゴシック" pitchFamily="34" charset="-128"/>
              </a:rPr>
              <a:t>The same query without the use of natural join</a:t>
            </a:r>
          </a:p>
          <a:p>
            <a:pPr lvl="1"/>
            <a:r>
              <a:rPr lang="en-US" altLang="en-US" b="1" dirty="0"/>
              <a:t>select </a:t>
            </a:r>
            <a:r>
              <a:rPr lang="en-US" altLang="en-US" i="1" dirty="0"/>
              <a:t>name, course_id</a:t>
            </a:r>
            <a:br>
              <a:rPr lang="en-US" altLang="en-US" i="1" dirty="0"/>
            </a:br>
            <a:r>
              <a:rPr lang="en-US" altLang="en-US" b="1" dirty="0"/>
              <a:t>from </a:t>
            </a:r>
            <a:r>
              <a:rPr lang="en-US" altLang="en-US" i="1" dirty="0"/>
              <a:t>instructor , takes</a:t>
            </a:r>
            <a:br>
              <a:rPr lang="en-US" altLang="en-US" i="1" dirty="0"/>
            </a:br>
            <a:r>
              <a:rPr lang="en-US" altLang="en-US" b="1" dirty="0"/>
              <a:t>where </a:t>
            </a:r>
            <a:r>
              <a:rPr lang="en-US" altLang="en-US" i="1" dirty="0"/>
              <a:t>instructor.ID = takes.ID</a:t>
            </a:r>
          </a:p>
          <a:p>
            <a:pPr marL="0" indent="0">
              <a:buNone/>
              <a:tabLst>
                <a:tab pos="3149600" algn="ctr"/>
              </a:tabLst>
            </a:pPr>
            <a:endParaRPr lang="en-US" altLang="en-US" sz="600" dirty="0"/>
          </a:p>
          <a:p>
            <a:pPr marL="0" indent="0">
              <a:spcBef>
                <a:spcPts val="0"/>
              </a:spcBef>
              <a:buNone/>
              <a:tabLst>
                <a:tab pos="3149600" algn="ctr"/>
              </a:tabLst>
            </a:pPr>
            <a:r>
              <a:rPr lang="en-US" altLang="en-US" sz="600" dirty="0"/>
              <a:t>      	</a:t>
            </a:r>
            <a:endParaRPr lang="en-US" altLang="en-US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585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3787"/>
            <a:ext cx="7742825" cy="576466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Natural Join Structure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6"/>
            <a:ext cx="6805033" cy="3583371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6433669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108405</TotalTime>
  <Words>4736</Words>
  <Application>Microsoft Office PowerPoint</Application>
  <PresentationFormat>On-screen Show (4:3)</PresentationFormat>
  <Paragraphs>533</Paragraphs>
  <Slides>67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  <vt:variant>
        <vt:lpstr>Custom Shows</vt:lpstr>
      </vt:variant>
      <vt:variant>
        <vt:i4>1</vt:i4>
      </vt:variant>
    </vt:vector>
  </HeadingPairs>
  <TitlesOfParts>
    <vt:vector size="76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Student Relation</vt:lpstr>
      <vt:lpstr>Takes Relation</vt:lpstr>
      <vt:lpstr>student natural join takes</vt:lpstr>
      <vt:lpstr>Natural Join Use Example</vt:lpstr>
      <vt:lpstr>Natural Join Structure in SQL</vt:lpstr>
      <vt:lpstr>Dangerous in Natural Join</vt:lpstr>
      <vt:lpstr>Natural Join with Using Clause</vt:lpstr>
      <vt:lpstr>Join Condition</vt:lpstr>
      <vt:lpstr>Outer Join</vt:lpstr>
      <vt:lpstr>Outer Join Example Tables</vt:lpstr>
      <vt:lpstr>Left Outer Join</vt:lpstr>
      <vt:lpstr>Right Outer Join</vt:lpstr>
      <vt:lpstr>Full Outer Join</vt:lpstr>
      <vt:lpstr>Views</vt:lpstr>
      <vt:lpstr>View Definition</vt:lpstr>
      <vt:lpstr>View Definition and Use</vt:lpstr>
      <vt:lpstr>Views Defined Using Other Views</vt:lpstr>
      <vt:lpstr>Views Defined Using Other Views Example</vt:lpstr>
      <vt:lpstr>View Expansion</vt:lpstr>
      <vt:lpstr>View Expansion (Cont.)</vt:lpstr>
      <vt:lpstr>Update of a View</vt:lpstr>
      <vt:lpstr>Some Updates Cannot be Translated Uniquely</vt:lpstr>
      <vt:lpstr>And Some Cannot be Done at All</vt:lpstr>
      <vt:lpstr>View Updates in SQL </vt:lpstr>
      <vt:lpstr>Materialized Views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in SQL</vt:lpstr>
      <vt:lpstr>Cascading Actions in Referential Integrity</vt:lpstr>
      <vt:lpstr>Cascading Actions Example</vt:lpstr>
      <vt:lpstr>Integrity Constraint Violation During Transactions</vt:lpstr>
      <vt:lpstr>Complex Check Conditions</vt:lpstr>
      <vt:lpstr>Assertions</vt:lpstr>
      <vt:lpstr>Built-in Data Types in SQL </vt:lpstr>
      <vt:lpstr>User-Defined Types</vt:lpstr>
      <vt:lpstr>Domains</vt:lpstr>
      <vt:lpstr>Large-Object Types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(Cont.)</vt:lpstr>
      <vt:lpstr>Authorization on Views</vt:lpstr>
      <vt:lpstr>Other Authorization Features</vt:lpstr>
      <vt:lpstr>Food for Thought</vt:lpstr>
      <vt:lpstr>End of Chapter 4</vt:lpstr>
      <vt:lpstr>Other Authorization Features</vt:lpstr>
      <vt:lpstr>Joined Relations – Examples</vt:lpstr>
      <vt:lpstr>Natural Join in SQL</vt:lpstr>
      <vt:lpstr>Natural Join Versus Cartesian Product</vt:lpstr>
      <vt:lpstr>Joined Types and Conditions</vt:lpstr>
      <vt:lpstr>Joined Types and Conditions</vt:lpstr>
      <vt:lpstr>Joined Relations – Examples</vt:lpstr>
      <vt:lpstr>Joined Relations – Examples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Helia Taromi</cp:lastModifiedBy>
  <cp:revision>569</cp:revision>
  <cp:lastPrinted>1999-06-28T19:27:31Z</cp:lastPrinted>
  <dcterms:created xsi:type="dcterms:W3CDTF">2009-12-21T15:40:22Z</dcterms:created>
  <dcterms:modified xsi:type="dcterms:W3CDTF">2025-05-05T14:37:29Z</dcterms:modified>
</cp:coreProperties>
</file>