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handoutMasterIdLst>
    <p:handoutMasterId r:id="rId31"/>
  </p:handoutMasterIdLst>
  <p:sldIdLst>
    <p:sldId id="420" r:id="rId2"/>
    <p:sldId id="337" r:id="rId3"/>
    <p:sldId id="478" r:id="rId4"/>
    <p:sldId id="480" r:id="rId5"/>
    <p:sldId id="481" r:id="rId6"/>
    <p:sldId id="474" r:id="rId7"/>
    <p:sldId id="505" r:id="rId8"/>
    <p:sldId id="475" r:id="rId9"/>
    <p:sldId id="366" r:id="rId10"/>
    <p:sldId id="500" r:id="rId11"/>
    <p:sldId id="491" r:id="rId12"/>
    <p:sldId id="492" r:id="rId13"/>
    <p:sldId id="395" r:id="rId14"/>
    <p:sldId id="397" r:id="rId15"/>
    <p:sldId id="493" r:id="rId16"/>
    <p:sldId id="372" r:id="rId17"/>
    <p:sldId id="399" r:id="rId18"/>
    <p:sldId id="476" r:id="rId19"/>
    <p:sldId id="379" r:id="rId20"/>
    <p:sldId id="490" r:id="rId21"/>
    <p:sldId id="381" r:id="rId22"/>
    <p:sldId id="382" r:id="rId23"/>
    <p:sldId id="383" r:id="rId24"/>
    <p:sldId id="469" r:id="rId25"/>
    <p:sldId id="482" r:id="rId26"/>
    <p:sldId id="483" r:id="rId27"/>
    <p:sldId id="488" r:id="rId28"/>
    <p:sldId id="489" r:id="rId29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 autoAdjust="0"/>
    <p:restoredTop sz="94762" autoAdjust="0"/>
  </p:normalViewPr>
  <p:slideViewPr>
    <p:cSldViewPr snapToGrid="0">
      <p:cViewPr varScale="1">
        <p:scale>
          <a:sx n="77" d="100"/>
          <a:sy n="77" d="100"/>
        </p:scale>
        <p:origin x="1488" y="5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837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76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040340-971D-4A83-83E8-822FA67F93DB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925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D3EC4A-6F15-43AE-AA3C-5A809172836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49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D3EC4A-6F15-43AE-AA3C-5A809172836D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52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68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0A2931-304C-4865-B2DC-2F6371DEAF73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6227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FD31E9-BE10-4267-BC2D-73ADA680375F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350AA7-056F-4860-8F4F-423CF851BA6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406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04CF4B-324E-46D0-BA47-9EB6AD9CA672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967849-B9F5-4791-B1A9-03C13B822321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1D77FF02-3555-47C0-A739-7773DB249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950C1B-400B-4121-9FED-A7A42814D2A9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DF4FB788-3F7E-4D41-B04A-400256640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AA17D98E-B593-469A-9179-1066E959B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376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6672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C2FE0B-747E-4E51-8338-9337A712521F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49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3671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4314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660626-6ED4-4019-A597-4C6DFE264C5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953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C2FE0B-747E-4E51-8338-9337A712521F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04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C2FE0B-747E-4E51-8338-9337A712521F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06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829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BA436F-0A43-4014-B8D3-1B023E7936D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458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063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EA8CD4-BE8A-459D-9D31-26FCFAB06D25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13859" y="1"/>
            <a:ext cx="736829" cy="94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43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90" y="-411163"/>
            <a:ext cx="807424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778084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5.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76898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5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D5DF75-4149-482D-A830-7958F8F75780}"/>
              </a:ext>
            </a:extLst>
          </p:cNvPr>
          <p:cNvCxnSpPr/>
          <p:nvPr userDrawn="1"/>
        </p:nvCxnSpPr>
        <p:spPr bwMode="auto">
          <a:xfrm>
            <a:off x="812732" y="801209"/>
            <a:ext cx="7707313" cy="0"/>
          </a:xfrm>
          <a:prstGeom prst="line">
            <a:avLst/>
          </a:prstGeom>
          <a:ln w="19050">
            <a:solidFill>
              <a:schemeClr val="bg1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5: Advanced SQL</a:t>
            </a:r>
          </a:p>
        </p:txBody>
      </p:sp>
    </p:spTree>
    <p:extLst>
      <p:ext uri="{BB962C8B-B14F-4D97-AF65-F5344CB8AC3E}">
        <p14:creationId xmlns:p14="http://schemas.microsoft.com/office/powerpoint/2010/main" val="1924016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2123"/>
            <a:ext cx="7689850" cy="458134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Declaring SQL Functions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49"/>
            <a:ext cx="7689850" cy="4929617"/>
          </a:xfrm>
        </p:spPr>
        <p:txBody>
          <a:bodyPr/>
          <a:lstStyle/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Using PostgreSQL, define a function that, given the name of a department, returns the count of the number of instructors in that department.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1600" b="1" dirty="0"/>
              <a:t>             </a:t>
            </a:r>
            <a:r>
              <a:rPr lang="en-US" altLang="en-US" b="1" dirty="0"/>
              <a:t>create function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 </a:t>
            </a:r>
            <a:r>
              <a:rPr lang="en-US" altLang="en-US" b="1" dirty="0"/>
              <a:t>varchar</a:t>
            </a:r>
            <a:r>
              <a:rPr lang="en-US" altLang="en-US" dirty="0"/>
              <a:t>(20))</a:t>
            </a:r>
            <a:br>
              <a:rPr lang="en-US" altLang="en-US" b="1" dirty="0"/>
            </a:br>
            <a:r>
              <a:rPr lang="en-US" altLang="en-US" sz="1600" b="1" dirty="0"/>
              <a:t>                </a:t>
            </a:r>
            <a:r>
              <a:rPr lang="en-US" altLang="en-US" b="1" dirty="0"/>
              <a:t>returns integer as $$</a:t>
            </a:r>
            <a:br>
              <a:rPr lang="en-US" altLang="en-US" b="1" dirty="0"/>
            </a:br>
            <a:r>
              <a:rPr lang="en-US" altLang="en-US" b="1" dirty="0"/>
              <a:t>               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 </a:t>
            </a:r>
            <a:r>
              <a:rPr lang="en-US" altLang="en-US" b="1" dirty="0"/>
              <a:t>integer;</a:t>
            </a:r>
            <a:br>
              <a:rPr lang="en-US" altLang="en-US" b="1" dirty="0"/>
            </a:br>
            <a:r>
              <a:rPr lang="en-US" altLang="en-US" b="1" dirty="0"/>
              <a:t>               begin</a:t>
            </a:r>
            <a:br>
              <a:rPr lang="en-US" altLang="en-US" b="1" dirty="0"/>
            </a:br>
            <a:r>
              <a:rPr lang="en-US" altLang="en-US" b="1" dirty="0"/>
              <a:t>                      select count </a:t>
            </a:r>
            <a:r>
              <a:rPr lang="en-US" altLang="en-US" dirty="0"/>
              <a:t>(</a:t>
            </a:r>
            <a:r>
              <a:rPr lang="en-US" altLang="en-US" i="1" dirty="0"/>
              <a:t>* 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dept_name</a:t>
            </a:r>
            <a:br>
              <a:rPr lang="en-US" altLang="en-US" i="1" dirty="0"/>
            </a:br>
            <a:r>
              <a:rPr lang="en-US" altLang="en-US" i="1" dirty="0"/>
              <a:t>               </a:t>
            </a:r>
            <a:r>
              <a:rPr lang="en-US" altLang="en-US" b="1" dirty="0"/>
              <a:t>return </a:t>
            </a:r>
            <a:r>
              <a:rPr lang="en-US" altLang="en-US" i="1" dirty="0" err="1"/>
              <a:t>d_count</a:t>
            </a:r>
            <a:r>
              <a:rPr lang="en-US" altLang="en-US" i="1" dirty="0"/>
              <a:t>;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end;</a:t>
            </a:r>
            <a:br>
              <a:rPr lang="en-US" altLang="en-US" b="1" dirty="0"/>
            </a:br>
            <a:r>
              <a:rPr lang="en-US" altLang="en-US" b="1" dirty="0"/>
              <a:t>	$$ language </a:t>
            </a:r>
            <a:r>
              <a:rPr lang="en-US" altLang="en-US" b="1" dirty="0" err="1"/>
              <a:t>plpgsql</a:t>
            </a:r>
            <a:r>
              <a:rPr lang="en-US" altLang="en-US" b="1" dirty="0"/>
              <a:t>;</a:t>
            </a:r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The function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can be used to find the department names and budget of all departments with more that 12 instructors.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budget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department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/>
              <a:t>) &gt; 12</a:t>
            </a: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371355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86057"/>
            <a:ext cx="7689850" cy="533437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Table Functions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0300"/>
            <a:ext cx="7402883" cy="541641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SQL standard supports functions that can return tables as results</a:t>
            </a:r>
          </a:p>
          <a:p>
            <a:pPr lvl="1">
              <a:defRPr/>
            </a:pPr>
            <a:r>
              <a:rPr lang="en-US" altLang="en-US" dirty="0"/>
              <a:t>Such functions are called </a:t>
            </a:r>
            <a:r>
              <a:rPr lang="en-US" altLang="en-US" b="1" dirty="0">
                <a:solidFill>
                  <a:srgbClr val="002060"/>
                </a:solidFill>
              </a:rPr>
              <a:t>table functions</a:t>
            </a:r>
          </a:p>
          <a:p>
            <a:pPr>
              <a:defRPr/>
            </a:pPr>
            <a:r>
              <a:rPr lang="en-US" altLang="en-US" dirty="0"/>
              <a:t>Syntax: </a:t>
            </a:r>
          </a:p>
          <a:p>
            <a:pPr marL="0" indent="0">
              <a:buNone/>
              <a:defRPr/>
            </a:pPr>
            <a:r>
              <a:rPr lang="en-US" altLang="en-US" dirty="0"/>
              <a:t>	</a:t>
            </a:r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function</a:t>
            </a:r>
            <a:r>
              <a:rPr lang="en-US" altLang="en-US" dirty="0"/>
              <a:t> &lt;name&gt; (…)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returns</a:t>
            </a:r>
            <a:r>
              <a:rPr lang="en-US" altLang="en-US" dirty="0"/>
              <a:t> </a:t>
            </a:r>
            <a:r>
              <a:rPr lang="en-US" altLang="en-US" b="1" dirty="0"/>
              <a:t>table </a:t>
            </a:r>
            <a:r>
              <a:rPr lang="en-US" altLang="en-US" dirty="0"/>
              <a:t>(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                         Attribute 1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                         Attribute 2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                         …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                         ) </a:t>
            </a:r>
            <a:r>
              <a:rPr lang="en-US" altLang="en-US" b="1" dirty="0"/>
              <a:t>as $$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         </a:t>
            </a:r>
            <a:r>
              <a:rPr lang="en-US" altLang="en-US" b="1" dirty="0"/>
              <a:t>return query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b="1" dirty="0"/>
              <a:t>                        </a:t>
            </a:r>
            <a:r>
              <a:rPr lang="en-US" altLang="en-US" dirty="0"/>
              <a:t>SQL query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end;</a:t>
            </a:r>
            <a:br>
              <a:rPr lang="en-US" altLang="en-US" b="1" dirty="0"/>
            </a:br>
            <a:r>
              <a:rPr lang="en-US" altLang="en-US" b="1" dirty="0"/>
              <a:t>	$$ language </a:t>
            </a:r>
            <a:r>
              <a:rPr lang="en-US" altLang="en-US" b="1" dirty="0" err="1"/>
              <a:t>plpgsql</a:t>
            </a:r>
            <a:r>
              <a:rPr lang="en-US" altLang="en-US" b="1" dirty="0"/>
              <a:t>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504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86057"/>
            <a:ext cx="7689850" cy="533437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Table Functions Example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0300"/>
            <a:ext cx="7513801" cy="541641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Return all instructors in a given department</a:t>
            </a:r>
          </a:p>
          <a:p>
            <a:pPr>
              <a:defRPr/>
            </a:pPr>
            <a:r>
              <a:rPr lang="en-US" altLang="en-US" dirty="0"/>
              <a:t>Function declaration: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    </a:t>
            </a:r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function</a:t>
            </a:r>
            <a:r>
              <a:rPr lang="en-US" altLang="en-US" dirty="0"/>
              <a:t> </a:t>
            </a:r>
            <a:r>
              <a:rPr lang="en-US" altLang="en-US" i="1" dirty="0" err="1"/>
              <a:t>instructor_of</a:t>
            </a:r>
            <a:r>
              <a:rPr lang="en-US" altLang="en-US" dirty="0"/>
              <a:t> (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/>
              <a:t>char</a:t>
            </a:r>
            <a:r>
              <a:rPr lang="en-US" altLang="en-US" dirty="0"/>
              <a:t>(20))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returns</a:t>
            </a:r>
            <a:r>
              <a:rPr lang="en-US" altLang="en-US" dirty="0"/>
              <a:t> </a:t>
            </a:r>
            <a:r>
              <a:rPr lang="en-US" altLang="en-US" b="1" dirty="0"/>
              <a:t>table  </a:t>
            </a:r>
            <a:r>
              <a:rPr lang="en-US" altLang="en-US" dirty="0"/>
              <a:t>(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                         </a:t>
            </a:r>
            <a:r>
              <a:rPr lang="en-US" altLang="en-US" i="1" dirty="0"/>
              <a:t>ID   </a:t>
            </a:r>
            <a:r>
              <a:rPr lang="en-US" altLang="en-US" b="1" dirty="0"/>
              <a:t>varchar</a:t>
            </a:r>
            <a:r>
              <a:rPr lang="en-US" altLang="en-US" dirty="0"/>
              <a:t>(5),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name</a:t>
            </a:r>
            <a:r>
              <a:rPr lang="en-US" altLang="en-US" dirty="0"/>
              <a:t>  </a:t>
            </a:r>
            <a:r>
              <a:rPr lang="en-US" altLang="en-US" b="1" dirty="0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</a:t>
            </a:r>
            <a:r>
              <a:rPr lang="en-US" altLang="en-US" i="1" dirty="0" err="1"/>
              <a:t>dept_name</a:t>
            </a:r>
            <a:r>
              <a:rPr lang="en-US" altLang="en-US" dirty="0"/>
              <a:t>  </a:t>
            </a:r>
            <a:r>
              <a:rPr lang="en-US" altLang="en-US" b="1" dirty="0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salary</a:t>
            </a:r>
            <a:r>
              <a:rPr lang="en-US" altLang="en-US" dirty="0"/>
              <a:t>  </a:t>
            </a:r>
            <a:r>
              <a:rPr lang="en-US" altLang="en-US" b="1" dirty="0"/>
              <a:t>numeric</a:t>
            </a:r>
            <a:r>
              <a:rPr lang="en-US" altLang="en-US" dirty="0"/>
              <a:t>(8,2)) </a:t>
            </a:r>
            <a:r>
              <a:rPr lang="en-US" altLang="en-US" b="1" dirty="0"/>
              <a:t>as $$</a:t>
            </a:r>
            <a:br>
              <a:rPr lang="en-US" altLang="en-US" b="1" dirty="0"/>
            </a:br>
            <a:r>
              <a:rPr lang="en-US" altLang="en-US" b="1" dirty="0"/>
              <a:t>	begin</a:t>
            </a:r>
            <a:br>
              <a:rPr lang="en-US" altLang="en-US" b="1" dirty="0"/>
            </a:br>
            <a:r>
              <a:rPr lang="en-US" altLang="en-US" b="1" dirty="0"/>
              <a:t>	return query</a:t>
            </a:r>
            <a:br>
              <a:rPr lang="en-US" altLang="en-US" b="1" dirty="0"/>
            </a:br>
            <a:r>
              <a:rPr lang="en-US" altLang="en-US" b="1" dirty="0"/>
              <a:t>		</a:t>
            </a:r>
            <a:r>
              <a:rPr lang="en-US" altLang="en-US" dirty="0"/>
              <a:t>(</a:t>
            </a:r>
            <a:r>
              <a:rPr lang="en-US" altLang="en-US" b="1" dirty="0"/>
              <a:t>select </a:t>
            </a:r>
            <a:r>
              <a:rPr lang="en-US" altLang="en-US" i="1" dirty="0"/>
              <a:t>ID, name,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salary</a:t>
            </a:r>
            <a:br>
              <a:rPr lang="en-US" altLang="en-US" dirty="0"/>
            </a:br>
            <a:r>
              <a:rPr lang="en-US" altLang="en-US" dirty="0"/>
              <a:t>		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dirty="0"/>
            </a:br>
            <a:r>
              <a:rPr lang="en-US" altLang="en-US" dirty="0"/>
              <a:t>		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instructor_of.dept_name</a:t>
            </a:r>
            <a:r>
              <a:rPr lang="en-US" altLang="en-US" i="1" dirty="0"/>
              <a:t>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i="1" dirty="0"/>
              <a:t>		</a:t>
            </a:r>
            <a:r>
              <a:rPr lang="en-US" altLang="en-US" b="1" dirty="0"/>
              <a:t>end;</a:t>
            </a:r>
            <a:br>
              <a:rPr lang="en-US" altLang="en-US" b="1" dirty="0"/>
            </a:br>
            <a:r>
              <a:rPr lang="en-US" altLang="en-US" b="1" dirty="0"/>
              <a:t>	$$ language </a:t>
            </a:r>
            <a:r>
              <a:rPr lang="en-US" altLang="en-US" b="1" dirty="0" err="1"/>
              <a:t>plpgsql</a:t>
            </a:r>
            <a:r>
              <a:rPr lang="en-US" altLang="en-US" b="1" dirty="0"/>
              <a:t>;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Function usage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select *</a:t>
            </a:r>
            <a:br>
              <a:rPr lang="en-US" altLang="en-US" b="1" dirty="0"/>
            </a:br>
            <a:r>
              <a:rPr lang="en-US" altLang="en-US" b="1" dirty="0"/>
              <a:t>	from </a:t>
            </a:r>
            <a:r>
              <a:rPr lang="en-US" altLang="en-US" i="1" dirty="0" err="1"/>
              <a:t>instructor_of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ja-JP" dirty="0"/>
              <a:t>'Music’);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093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39845"/>
            <a:ext cx="7689850" cy="479649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80845" cy="4903787"/>
          </a:xfrm>
        </p:spPr>
        <p:txBody>
          <a:bodyPr lIns="91440"/>
          <a:lstStyle/>
          <a:p>
            <a:r>
              <a:rPr lang="en-US" altLang="en-US" dirty="0"/>
              <a:t>The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 </a:t>
            </a:r>
            <a:r>
              <a:rPr lang="en-US" altLang="en-US" dirty="0"/>
              <a:t>function could instead be written as procedure: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create procedure </a:t>
            </a:r>
            <a:r>
              <a:rPr lang="en-US" altLang="en-US" i="1" dirty="0" err="1"/>
              <a:t>dept_count_proc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b="1" dirty="0"/>
              <a:t>in </a:t>
            </a:r>
            <a:r>
              <a:rPr lang="en-US" altLang="en-US" i="1" dirty="0"/>
              <a:t>dept_name </a:t>
            </a:r>
            <a:r>
              <a:rPr lang="en-US" altLang="en-US" b="1" dirty="0" err="1"/>
              <a:t>varchar</a:t>
            </a:r>
            <a:r>
              <a:rPr lang="en-US" altLang="en-US" dirty="0"/>
              <a:t>(20), 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integer)</a:t>
            </a:r>
            <a:br>
              <a:rPr lang="en-US" altLang="en-US" b="1" dirty="0"/>
            </a:br>
            <a:r>
              <a:rPr lang="en-US" altLang="en-US" b="1" dirty="0"/>
              <a:t>   begin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       select count</a:t>
            </a:r>
            <a:r>
              <a:rPr lang="en-US" altLang="en-US" dirty="0"/>
              <a:t>(</a:t>
            </a:r>
            <a:r>
              <a:rPr lang="en-US" altLang="en-US" i="1" dirty="0"/>
              <a:t>*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dept_count_proc.dept_name</a:t>
            </a:r>
            <a:endParaRPr lang="en-US" altLang="en-US" i="1" dirty="0"/>
          </a:p>
          <a:p>
            <a:pPr>
              <a:buFont typeface="Monotype Sorts" charset="2"/>
              <a:buNone/>
            </a:pPr>
            <a:r>
              <a:rPr lang="en-US" altLang="en-US" i="1" dirty="0"/>
              <a:t>        </a:t>
            </a:r>
            <a:r>
              <a:rPr lang="en-US" altLang="en-US" b="1" dirty="0"/>
              <a:t>end</a:t>
            </a:r>
            <a:endParaRPr lang="en-US" altLang="en-US" dirty="0"/>
          </a:p>
          <a:p>
            <a:r>
              <a:rPr lang="en-US" altLang="en-US" dirty="0"/>
              <a:t>The keywords </a:t>
            </a:r>
            <a:r>
              <a:rPr lang="en-US" altLang="en-US" b="1" dirty="0"/>
              <a:t>in</a:t>
            </a:r>
            <a:r>
              <a:rPr lang="en-US" altLang="en-US" dirty="0"/>
              <a:t> and  </a:t>
            </a:r>
            <a:r>
              <a:rPr lang="en-US" altLang="en-US" b="1" dirty="0"/>
              <a:t>out  </a:t>
            </a:r>
            <a:r>
              <a:rPr lang="en-US" altLang="en-US" dirty="0"/>
              <a:t>are parameters that are expected to have values assigned to them and parameters whose values are set in the procedure in order to return results.</a:t>
            </a:r>
          </a:p>
          <a:p>
            <a:r>
              <a:rPr lang="en-US" altLang="en-US" dirty="0"/>
              <a:t>Procedures can be invoked either from an SQL procedure or from embedded SQL, using the </a:t>
            </a:r>
            <a:r>
              <a:rPr lang="en-US" altLang="en-US" b="1" dirty="0"/>
              <a:t>call</a:t>
            </a:r>
            <a:r>
              <a:rPr lang="en-US" altLang="en-US" dirty="0"/>
              <a:t> statement.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call </a:t>
            </a:r>
            <a:r>
              <a:rPr lang="en-US" altLang="en-US" i="1" dirty="0" err="1"/>
              <a:t>dept_count_proc</a:t>
            </a:r>
            <a:r>
              <a:rPr lang="en-US" altLang="en-US" dirty="0"/>
              <a:t>( </a:t>
            </a:r>
            <a:r>
              <a:rPr lang="en-US" altLang="ja-JP" dirty="0"/>
              <a:t>'Physics', </a:t>
            </a:r>
            <a:r>
              <a:rPr lang="en-US" altLang="ja-JP" i="1" dirty="0" err="1"/>
              <a:t>d_count</a:t>
            </a:r>
            <a:r>
              <a:rPr lang="en-US" altLang="ja-JP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5020" y="150605"/>
            <a:ext cx="7689850" cy="501164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27580" cy="5074998"/>
          </a:xfrm>
        </p:spPr>
        <p:txBody>
          <a:bodyPr lIns="91440"/>
          <a:lstStyle/>
          <a:p>
            <a:pPr>
              <a:defRPr/>
            </a:pPr>
            <a:r>
              <a:rPr lang="en-US" altLang="en-US" dirty="0"/>
              <a:t>SQL supports constructs that gives it almost all the power of a general-purpose programming language.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Warning: most database systems implement their own variant of the standard syntax below.</a:t>
            </a:r>
          </a:p>
          <a:p>
            <a:pPr>
              <a:defRPr/>
            </a:pPr>
            <a:r>
              <a:rPr lang="en-US" altLang="en-US" dirty="0"/>
              <a:t>Compound statement </a:t>
            </a:r>
          </a:p>
          <a:p>
            <a:pPr lvl="1">
              <a:defRPr/>
            </a:pPr>
            <a:r>
              <a:rPr lang="en-US" altLang="en-US" b="1" dirty="0"/>
              <a:t>begin</a:t>
            </a:r>
            <a:r>
              <a:rPr lang="en-US" altLang="en-US" dirty="0"/>
              <a:t> … </a:t>
            </a:r>
            <a:r>
              <a:rPr lang="en-US" altLang="en-US" b="1" dirty="0"/>
              <a:t>end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While and repeat statements</a:t>
            </a:r>
          </a:p>
          <a:p>
            <a:pPr>
              <a:defRPr/>
            </a:pPr>
            <a:r>
              <a:rPr lang="en-US" altLang="en-US" dirty="0"/>
              <a:t>For loop</a:t>
            </a:r>
          </a:p>
          <a:p>
            <a:pPr>
              <a:defRPr/>
            </a:pPr>
            <a:r>
              <a:rPr lang="en-US" altLang="en-US" dirty="0"/>
              <a:t>Conditional statements:  </a:t>
            </a:r>
          </a:p>
          <a:p>
            <a:pPr lvl="1">
              <a:defRPr/>
            </a:pPr>
            <a:r>
              <a:rPr lang="en-US" altLang="en-US" b="1" dirty="0"/>
              <a:t>if-then-else</a:t>
            </a: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marL="457200" lvl="1" indent="0"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5020" y="150605"/>
            <a:ext cx="7689850" cy="501164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27580" cy="5074998"/>
          </a:xfrm>
        </p:spPr>
        <p:txBody>
          <a:bodyPr lIns="91440"/>
          <a:lstStyle/>
          <a:p>
            <a:pPr>
              <a:defRPr/>
            </a:pPr>
            <a:r>
              <a:rPr lang="en-US" altLang="en-US" dirty="0"/>
              <a:t>Compound statement: </a:t>
            </a:r>
            <a:r>
              <a:rPr lang="en-US" altLang="en-US" b="1" dirty="0"/>
              <a:t>begin</a:t>
            </a:r>
            <a:r>
              <a:rPr lang="en-US" altLang="en-US" dirty="0"/>
              <a:t> … </a:t>
            </a:r>
            <a:r>
              <a:rPr lang="en-US" altLang="en-US" b="1" dirty="0"/>
              <a:t>end,</a:t>
            </a:r>
            <a:r>
              <a:rPr lang="en-US" altLang="en-US" dirty="0"/>
              <a:t>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May contain multiple SQL statements between </a:t>
            </a:r>
            <a:r>
              <a:rPr lang="en-US" altLang="en-US" b="1" dirty="0">
                <a:ea typeface="ＭＳ Ｐゴシック" pitchFamily="34" charset="-128"/>
              </a:rPr>
              <a:t>begin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b="1" dirty="0">
                <a:ea typeface="ＭＳ Ｐゴシック" pitchFamily="34" charset="-128"/>
              </a:rPr>
              <a:t>end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Local variables can be declared within a compound statements</a:t>
            </a:r>
          </a:p>
          <a:p>
            <a:pPr>
              <a:defRPr/>
            </a:pPr>
            <a:r>
              <a:rPr lang="en-US" altLang="en-US" dirty="0"/>
              <a:t>While and repeat statements: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  </a:t>
            </a:r>
            <a:r>
              <a:rPr lang="en-US" altLang="en-US" b="1" dirty="0">
                <a:ea typeface="ＭＳ Ｐゴシック" pitchFamily="34" charset="-128"/>
              </a:rPr>
              <a:t>while</a:t>
            </a:r>
            <a:r>
              <a:rPr lang="en-US" altLang="en-US" dirty="0">
                <a:ea typeface="ＭＳ Ｐゴシック" pitchFamily="34" charset="-128"/>
              </a:rPr>
              <a:t> Boolean expression  </a:t>
            </a:r>
            <a:r>
              <a:rPr lang="en-US" altLang="en-US" b="1" dirty="0">
                <a:ea typeface="ＭＳ Ｐゴシック" pitchFamily="34" charset="-128"/>
              </a:rPr>
              <a:t>do</a:t>
            </a:r>
          </a:p>
          <a:p>
            <a:pPr lvl="2">
              <a:lnSpc>
                <a:spcPct val="70000"/>
              </a:lnSpc>
              <a:buFont typeface="Webdings" panose="05030102010509060703" pitchFamily="18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  sequence of statements ;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b="1" dirty="0">
                <a:ea typeface="ＭＳ Ｐゴシック" pitchFamily="34" charset="-128"/>
              </a:rPr>
              <a:t>end while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sz="800" dirty="0">
                <a:ea typeface="ＭＳ Ｐゴシック" pitchFamily="34" charset="-128"/>
              </a:rPr>
              <a:t>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b="1" dirty="0">
                <a:ea typeface="ＭＳ Ｐゴシック" pitchFamily="34" charset="-128"/>
              </a:rPr>
              <a:t>repeat</a:t>
            </a:r>
          </a:p>
          <a:p>
            <a:pPr lvl="2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sequence of statements ;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         until Boolean expression 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b="1" dirty="0">
                <a:ea typeface="ＭＳ Ｐゴシック" pitchFamily="34" charset="-128"/>
              </a:rPr>
              <a:t>end repeat</a:t>
            </a:r>
          </a:p>
          <a:p>
            <a:pPr indent="-36576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3057772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07574"/>
            <a:ext cx="7689850" cy="533437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Tahoma" panose="020B0604030504040204" pitchFamily="34" charset="0"/>
              </a:rPr>
              <a:t>For</a:t>
            </a:r>
            <a:r>
              <a:rPr lang="en-US" altLang="en-US" dirty="0">
                <a:latin typeface="Tahoma" panose="020B0604030504040204" pitchFamily="34" charset="0"/>
              </a:rPr>
              <a:t> loop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Permits iteration over all results of a query</a:t>
            </a:r>
          </a:p>
          <a:p>
            <a:pPr lvl="1">
              <a:lnSpc>
                <a:spcPct val="80000"/>
              </a:lnSpc>
            </a:pPr>
            <a:r>
              <a:rPr lang="en-US" altLang="en-US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record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placeholder data type for different sets of columns during loop iteration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Example:   Find the total budget of all departments</a:t>
            </a:r>
            <a:br>
              <a:rPr lang="en-US" altLang="en-US" dirty="0">
                <a:latin typeface="Tahoma" panose="020B0604030504040204" pitchFamily="34" charset="0"/>
              </a:rPr>
            </a:b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/>
              <a:t>declare 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i="1" dirty="0"/>
              <a:t>n  </a:t>
            </a:r>
            <a:r>
              <a:rPr lang="en-US" altLang="en-US" b="1" dirty="0"/>
              <a:t>integer default </a:t>
            </a:r>
            <a:r>
              <a:rPr lang="en-US" altLang="en-US" dirty="0"/>
              <a:t>0;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b="1" dirty="0"/>
              <a:t>record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b="1" dirty="0"/>
              <a:t>begin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b="1" dirty="0"/>
              <a:t>for </a:t>
            </a:r>
            <a:r>
              <a:rPr lang="en-US" altLang="en-US" i="1" dirty="0"/>
              <a:t>r  </a:t>
            </a:r>
            <a:r>
              <a:rPr lang="en-US" altLang="en-US" b="1" dirty="0"/>
              <a:t>in</a:t>
            </a:r>
            <a:br>
              <a:rPr lang="en-US" altLang="en-US" b="1" dirty="0"/>
            </a:br>
            <a:r>
              <a:rPr lang="en-US" altLang="en-US" b="1" dirty="0"/>
              <a:t>         select </a:t>
            </a:r>
            <a:r>
              <a:rPr lang="en-US" altLang="en-US" i="1" dirty="0"/>
              <a:t>budget  </a:t>
            </a:r>
            <a:r>
              <a:rPr lang="en-US" altLang="en-US" b="1" dirty="0"/>
              <a:t>from </a:t>
            </a:r>
            <a:r>
              <a:rPr lang="en-US" altLang="en-US" i="1" dirty="0"/>
              <a:t>department                                                     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 'Music'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loop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b="1" i="1" dirty="0"/>
              <a:t>       </a:t>
            </a:r>
            <a:r>
              <a:rPr lang="en-US" altLang="en-US" i="1" dirty="0"/>
              <a:t>n := n + </a:t>
            </a:r>
            <a:r>
              <a:rPr lang="en-US" altLang="en-US" i="1" dirty="0" err="1"/>
              <a:t>r.budget</a:t>
            </a:r>
            <a:br>
              <a:rPr lang="en-US" altLang="en-US" i="1" dirty="0"/>
            </a:br>
            <a:r>
              <a:rPr lang="en-US" altLang="en-US" i="1" dirty="0"/>
              <a:t>   </a:t>
            </a:r>
            <a:r>
              <a:rPr lang="en-US" altLang="en-US" b="1" dirty="0"/>
              <a:t>end loop;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54414" y="139847"/>
            <a:ext cx="7689850" cy="479648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8119618" cy="4903787"/>
          </a:xfrm>
        </p:spPr>
        <p:txBody>
          <a:bodyPr lIns="91440"/>
          <a:lstStyle/>
          <a:p>
            <a:r>
              <a:rPr lang="en-US" altLang="en-US" dirty="0"/>
              <a:t>Conditional statements  (</a:t>
            </a:r>
            <a:r>
              <a:rPr lang="en-US" altLang="en-US" b="1" dirty="0"/>
              <a:t>if-then-else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Boolean  expression </a:t>
            </a:r>
            <a:br>
              <a:rPr lang="en-US" altLang="en-US" b="1" dirty="0"/>
            </a:br>
            <a:r>
              <a:rPr lang="en-US" altLang="en-US" b="1" dirty="0"/>
              <a:t>	    then </a:t>
            </a:r>
            <a:r>
              <a:rPr lang="en-US" altLang="en-US" i="1" dirty="0"/>
              <a:t>statement or compound statement 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elseif </a:t>
            </a:r>
            <a:r>
              <a:rPr lang="en-US" altLang="en-US" i="1" dirty="0"/>
              <a:t>Boolean  expression 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    </a:t>
            </a:r>
            <a:r>
              <a:rPr lang="en-US" altLang="en-US" b="1" dirty="0"/>
              <a:t>then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Triggers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990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700"/>
            <a:ext cx="7373701" cy="4787900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trigger</a:t>
            </a:r>
            <a:r>
              <a:rPr lang="en-US" altLang="en-US" dirty="0"/>
              <a:t> is a statement that is executed automatically by the system as a side effect of a modification to the database.</a:t>
            </a:r>
          </a:p>
          <a:p>
            <a:r>
              <a:rPr lang="en-US" altLang="en-US" dirty="0"/>
              <a:t>To design a trigger mechanism, we must: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Specify the conditions under which the trigger is to be executed.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Specify the actions to be taken when the trigger executes.</a:t>
            </a:r>
          </a:p>
          <a:p>
            <a:r>
              <a:rPr lang="en-US" altLang="en-US" dirty="0"/>
              <a:t>Triggers introduced to SQL standard in SQL:1999 but supported even earlier using non-standard syntax by most databases.		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Syntax illustrated here may not work exactly on your database system; check the system manuals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07578"/>
            <a:ext cx="7689850" cy="533434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9351"/>
            <a:ext cx="7205218" cy="3995674"/>
          </a:xfrm>
        </p:spPr>
        <p:txBody>
          <a:bodyPr/>
          <a:lstStyle/>
          <a:p>
            <a:r>
              <a:rPr lang="en-US" altLang="en-US" sz="1700" dirty="0"/>
              <a:t>Accessing SQL From a Programming Language</a:t>
            </a:r>
          </a:p>
          <a:p>
            <a:r>
              <a:rPr lang="en-US" altLang="en-US" sz="1700" dirty="0"/>
              <a:t>Functions and Procedures</a:t>
            </a:r>
          </a:p>
          <a:p>
            <a:r>
              <a:rPr lang="en-US" altLang="en-US" sz="1700" dirty="0"/>
              <a:t>Triggers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61989" y="129090"/>
            <a:ext cx="7689850" cy="501164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Triggering Events and Actions in SQL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191085" cy="4903787"/>
          </a:xfrm>
        </p:spPr>
        <p:txBody>
          <a:bodyPr lIns="91440"/>
          <a:lstStyle/>
          <a:p>
            <a:pPr>
              <a:lnSpc>
                <a:spcPct val="90000"/>
              </a:lnSpc>
            </a:pPr>
            <a:r>
              <a:rPr lang="en-US" altLang="en-US" dirty="0"/>
              <a:t>Triggering event can be </a:t>
            </a:r>
            <a:r>
              <a:rPr lang="en-US" altLang="en-US" b="1" dirty="0"/>
              <a:t>insert</a:t>
            </a:r>
            <a:r>
              <a:rPr lang="en-US" altLang="en-US" dirty="0"/>
              <a:t>, </a:t>
            </a:r>
            <a:r>
              <a:rPr lang="en-US" altLang="en-US" b="1" dirty="0"/>
              <a:t>delete</a:t>
            </a:r>
            <a:r>
              <a:rPr lang="en-US" altLang="en-US" dirty="0"/>
              <a:t> or </a:t>
            </a:r>
            <a:r>
              <a:rPr lang="en-US" altLang="en-US" b="1" dirty="0"/>
              <a:t>update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Triggers on update can be restricted to specific attributes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example, </a:t>
            </a:r>
            <a:r>
              <a:rPr lang="en-US" altLang="en-US" b="1" dirty="0">
                <a:ea typeface="ＭＳ Ｐゴシック" panose="020B0600070205080204" pitchFamily="34" charset="-128"/>
              </a:rPr>
              <a:t> after update of </a:t>
            </a:r>
            <a:r>
              <a:rPr lang="en-US" altLang="en-US" i="1" dirty="0">
                <a:ea typeface="ＭＳ Ｐゴシック" panose="020B0600070205080204" pitchFamily="34" charset="-128"/>
              </a:rPr>
              <a:t>takes </a:t>
            </a:r>
            <a:r>
              <a:rPr lang="en-US" altLang="en-US" b="1" dirty="0">
                <a:ea typeface="ＭＳ Ｐゴシック" panose="020B0600070205080204" pitchFamily="34" charset="-128"/>
              </a:rPr>
              <a:t>on</a:t>
            </a:r>
            <a:r>
              <a:rPr lang="en-US" altLang="en-US" i="1" dirty="0">
                <a:ea typeface="ＭＳ Ｐゴシック" panose="020B0600070205080204" pitchFamily="34" charset="-128"/>
              </a:rPr>
              <a:t> grade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Values of attributes before and after an update can be referenced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old row as</a:t>
            </a: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>
                <a:ea typeface="ＭＳ Ｐゴシック" panose="020B0600070205080204" pitchFamily="34" charset="-128"/>
              </a:rPr>
              <a:t> for deletes and updates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new row as  : </a:t>
            </a:r>
            <a:r>
              <a:rPr lang="en-US" altLang="en-US" dirty="0">
                <a:ea typeface="ＭＳ Ｐゴシック" panose="020B0600070205080204" pitchFamily="34" charset="-128"/>
              </a:rPr>
              <a:t>for inserts and updates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Triggers can be activated before an event, which can serve as extra constraints</a:t>
            </a:r>
          </a:p>
        </p:txBody>
      </p:sp>
    </p:spTree>
    <p:extLst>
      <p:ext uri="{BB962C8B-B14F-4D97-AF65-F5344CB8AC3E}">
        <p14:creationId xmlns:p14="http://schemas.microsoft.com/office/powerpoint/2010/main" val="1623418611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39847"/>
            <a:ext cx="8077200" cy="522680"/>
          </a:xfrm>
        </p:spPr>
        <p:txBody>
          <a:bodyPr/>
          <a:lstStyle/>
          <a:p>
            <a:r>
              <a:rPr lang="en-US" altLang="en-US" dirty="0">
                <a:effectLst/>
              </a:rPr>
              <a:t>Trigger to Maintain </a:t>
            </a:r>
            <a:r>
              <a:rPr lang="en-US" altLang="en-US" dirty="0" err="1">
                <a:effectLst/>
              </a:rPr>
              <a:t>credits_earned</a:t>
            </a:r>
            <a:r>
              <a:rPr lang="en-US" altLang="en-US" dirty="0">
                <a:effectLst/>
              </a:rPr>
              <a:t> value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989704" cy="4903787"/>
          </a:xfrm>
        </p:spPr>
        <p:txBody>
          <a:bodyPr/>
          <a:lstStyle/>
          <a:p>
            <a:r>
              <a:rPr lang="en-US" altLang="en-US" b="1" dirty="0"/>
              <a:t>create trigger </a:t>
            </a:r>
            <a:r>
              <a:rPr lang="en-US" altLang="en-US" i="1" dirty="0" err="1"/>
              <a:t>credits_earned</a:t>
            </a:r>
            <a:r>
              <a:rPr lang="en-US" altLang="en-US" i="1" dirty="0"/>
              <a:t> </a:t>
            </a:r>
            <a:r>
              <a:rPr lang="en-US" altLang="en-US" b="1" dirty="0"/>
              <a:t>after update of </a:t>
            </a:r>
            <a:r>
              <a:rPr lang="en-US" altLang="en-US" i="1" dirty="0"/>
              <a:t>takes </a:t>
            </a:r>
            <a:r>
              <a:rPr lang="en-US" altLang="en-US" b="1" dirty="0"/>
              <a:t>on </a:t>
            </a:r>
            <a:r>
              <a:rPr lang="en-US" altLang="en-US" dirty="0"/>
              <a:t>(</a:t>
            </a:r>
            <a:r>
              <a:rPr lang="en-US" altLang="en-US" i="1" dirty="0"/>
              <a:t>grade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b="1" dirty="0"/>
              <a:t>referencing old row as </a:t>
            </a:r>
            <a:r>
              <a:rPr lang="en-US" altLang="en-US" i="1" dirty="0" err="1"/>
              <a:t>orow</a:t>
            </a:r>
            <a:br>
              <a:rPr lang="en-US" altLang="en-US" i="1" dirty="0"/>
            </a:br>
            <a:r>
              <a:rPr lang="en-US" altLang="en-US" b="1" dirty="0"/>
              <a:t>for each row</a:t>
            </a:r>
            <a:br>
              <a:rPr lang="en-US" altLang="en-US" b="1" dirty="0"/>
            </a:br>
            <a:r>
              <a:rPr lang="en-US" altLang="en-US" b="1" dirty="0"/>
              <a:t>when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dirty="0"/>
              <a:t>&lt;&gt; 'F' </a:t>
            </a:r>
            <a:r>
              <a:rPr lang="en-US" altLang="en-US" b="1" dirty="0"/>
              <a:t>and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b="1" dirty="0"/>
              <a:t>is not null</a:t>
            </a:r>
            <a:br>
              <a:rPr lang="en-US" altLang="en-US" b="1" dirty="0"/>
            </a:br>
            <a:r>
              <a:rPr lang="en-US" altLang="en-US" b="1" dirty="0"/>
              <a:t>    and </a:t>
            </a:r>
            <a:r>
              <a:rPr lang="en-US" altLang="en-US" dirty="0"/>
              <a:t>(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dirty="0"/>
              <a:t>= 'F' </a:t>
            </a:r>
            <a:r>
              <a:rPr lang="en-US" altLang="en-US" b="1" dirty="0"/>
              <a:t>or 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b="1" dirty="0"/>
              <a:t>is null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begin atomic</a:t>
            </a:r>
            <a:br>
              <a:rPr lang="en-US" altLang="en-US" b="1" dirty="0"/>
            </a:br>
            <a:r>
              <a:rPr lang="en-US" altLang="en-US" b="1" dirty="0"/>
              <a:t>     update </a:t>
            </a:r>
            <a:r>
              <a:rPr lang="en-US" altLang="en-US" i="1" dirty="0"/>
              <a:t>student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set </a:t>
            </a:r>
            <a:r>
              <a:rPr lang="en-US" altLang="en-US" i="1" dirty="0" err="1"/>
              <a:t>tot_cred</a:t>
            </a:r>
            <a:r>
              <a:rPr lang="en-US" altLang="en-US" i="1" dirty="0"/>
              <a:t> </a:t>
            </a:r>
            <a:r>
              <a:rPr lang="en-US" altLang="en-US" dirty="0"/>
              <a:t>= </a:t>
            </a:r>
            <a:r>
              <a:rPr lang="en-US" altLang="en-US" i="1" dirty="0" err="1"/>
              <a:t>tot_cred</a:t>
            </a:r>
            <a:r>
              <a:rPr lang="en-US" altLang="en-US" i="1" dirty="0"/>
              <a:t> </a:t>
            </a:r>
            <a:r>
              <a:rPr lang="en-US" altLang="en-US" dirty="0"/>
              <a:t>+ </a:t>
            </a:r>
            <a:br>
              <a:rPr lang="en-US" altLang="en-US" dirty="0"/>
            </a:br>
            <a:r>
              <a:rPr lang="en-US" altLang="en-US" dirty="0"/>
              <a:t>           (</a:t>
            </a:r>
            <a:r>
              <a:rPr lang="en-US" altLang="en-US" b="1" dirty="0"/>
              <a:t>select </a:t>
            </a:r>
            <a:r>
              <a:rPr lang="en-US" altLang="en-US" i="1" dirty="0"/>
              <a:t>credits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from </a:t>
            </a:r>
            <a:r>
              <a:rPr lang="en-US" altLang="en-US" i="1" dirty="0"/>
              <a:t>course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course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dirty="0"/>
              <a:t>= </a:t>
            </a:r>
            <a:r>
              <a:rPr lang="en-US" altLang="en-US" i="1" dirty="0" err="1"/>
              <a:t>nrow.course_id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where </a:t>
            </a:r>
            <a:r>
              <a:rPr lang="en-US" altLang="en-US" i="1" dirty="0"/>
              <a:t>student.id </a:t>
            </a:r>
            <a:r>
              <a:rPr lang="en-US" altLang="en-US" dirty="0"/>
              <a:t>= </a:t>
            </a:r>
            <a:r>
              <a:rPr lang="en-US" altLang="en-US" i="1" dirty="0"/>
              <a:t>nrow.id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end</a:t>
            </a:r>
            <a:r>
              <a:rPr lang="en-US" altLang="en-US" dirty="0"/>
              <a:t>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0605"/>
            <a:ext cx="7689850" cy="501164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Statement Level Triggers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93800"/>
            <a:ext cx="7024832" cy="4774738"/>
          </a:xfrm>
        </p:spPr>
        <p:txBody>
          <a:bodyPr/>
          <a:lstStyle/>
          <a:p>
            <a:r>
              <a:rPr lang="en-US" altLang="en-US" dirty="0"/>
              <a:t>Instead of executing a separate action for each affected row, a single action can be executed for all rows affected by a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statement     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instead of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row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old table</a:t>
            </a:r>
            <a:r>
              <a:rPr lang="en-US" altLang="en-US" dirty="0">
                <a:ea typeface="ＭＳ Ｐゴシック" panose="020B0600070205080204" pitchFamily="34" charset="-128"/>
              </a:rPr>
              <a:t> or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new table</a:t>
            </a: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more efficient when dealing with SQL statements that update a large number of rows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8331"/>
            <a:ext cx="7689850" cy="52268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6416"/>
            <a:ext cx="7638802" cy="4570803"/>
          </a:xfrm>
        </p:spPr>
        <p:txBody>
          <a:bodyPr/>
          <a:lstStyle/>
          <a:p>
            <a:r>
              <a:rPr lang="en-US" altLang="en-US" dirty="0"/>
              <a:t>Triggers were used earlier for tasks such as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Maintaining summary data (e.g., total salary of each department)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Replicating databases by recording changes to special relations (called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change</a:t>
            </a:r>
            <a:r>
              <a:rPr lang="en-US" altLang="en-US" dirty="0">
                <a:ea typeface="ＭＳ Ｐゴシック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delta</a:t>
            </a:r>
            <a:r>
              <a:rPr lang="en-US" altLang="en-US" dirty="0">
                <a:ea typeface="ＭＳ Ｐゴシック" panose="020B0600070205080204" pitchFamily="34" charset="-128"/>
              </a:rPr>
              <a:t> relations) and having a separate process that applies the changes over to a replica </a:t>
            </a:r>
          </a:p>
          <a:p>
            <a:r>
              <a:rPr lang="en-US" altLang="en-US" dirty="0"/>
              <a:t>There are better ways of doing these now: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Databases today provide built in materialized view facilities to maintain summary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Databases provide built-in support for replication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id="{D4F88ED0-9ED9-4BC3-8A98-213849EED2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End of Chapter 5</a:t>
            </a:r>
          </a:p>
        </p:txBody>
      </p:sp>
    </p:spTree>
    <p:extLst>
      <p:ext uri="{BB962C8B-B14F-4D97-AF65-F5344CB8AC3E}">
        <p14:creationId xmlns:p14="http://schemas.microsoft.com/office/powerpoint/2010/main" val="2942945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9463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3149"/>
            <a:ext cx="7281956" cy="480769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JDBC</a:t>
            </a:r>
            <a:r>
              <a:rPr lang="en-US" altLang="en-US" sz="1700" dirty="0"/>
              <a:t> is a Java API for communicating with database systems supporting SQL.</a:t>
            </a:r>
          </a:p>
          <a:p>
            <a:r>
              <a:rPr lang="en-US" altLang="en-US" sz="1700" dirty="0"/>
              <a:t>JDBC supports a variety of features for querying and updating data, and for retrieving query results.</a:t>
            </a:r>
          </a:p>
          <a:p>
            <a:r>
              <a:rPr lang="en-US" altLang="en-US" sz="1700" dirty="0"/>
              <a:t>JDBC also supports metadata retrieval, such as querying about relations present in the database and the names and types of relation attributes.</a:t>
            </a:r>
          </a:p>
          <a:p>
            <a:r>
              <a:rPr lang="en-US" altLang="en-US" sz="1700" dirty="0"/>
              <a:t>Model for communicating with the database: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Open a connection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Create a </a:t>
            </a:r>
            <a:r>
              <a:rPr lang="ja-JP" altLang="en-US" sz="1700" dirty="0">
                <a:ea typeface="ＭＳ Ｐゴシック" panose="020B0600070205080204" pitchFamily="34" charset="-128"/>
              </a:rPr>
              <a:t>“</a:t>
            </a:r>
            <a:r>
              <a:rPr lang="en-US" altLang="ja-JP" sz="1700" dirty="0">
                <a:ea typeface="ＭＳ Ｐゴシック" panose="020B0600070205080204" pitchFamily="34" charset="-128"/>
              </a:rPr>
              <a:t>statement</a:t>
            </a:r>
            <a:r>
              <a:rPr lang="ja-JP" altLang="en-US" sz="1700" dirty="0">
                <a:ea typeface="ＭＳ Ｐゴシック" panose="020B0600070205080204" pitchFamily="34" charset="-128"/>
              </a:rPr>
              <a:t>”</a:t>
            </a:r>
            <a:r>
              <a:rPr lang="en-US" altLang="ja-JP" sz="1700" dirty="0">
                <a:ea typeface="ＭＳ Ｐゴシック" panose="020B0600070205080204" pitchFamily="34" charset="-128"/>
              </a:rPr>
              <a:t> object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Execute queries using the statement object to send queries and fetch results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Exception mechanism to handle errors</a:t>
            </a:r>
          </a:p>
        </p:txBody>
      </p:sp>
    </p:spTree>
    <p:extLst>
      <p:ext uri="{BB962C8B-B14F-4D97-AF65-F5344CB8AC3E}">
        <p14:creationId xmlns:p14="http://schemas.microsoft.com/office/powerpoint/2010/main" val="1214424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ODBC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0529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709"/>
            <a:ext cx="7287837" cy="4635454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O</a:t>
            </a:r>
            <a:r>
              <a:rPr lang="en-US" altLang="en-US" dirty="0"/>
              <a:t>pen </a:t>
            </a:r>
            <a:r>
              <a:rPr lang="en-US" altLang="en-US" dirty="0" err="1"/>
              <a:t>DataBase</a:t>
            </a:r>
            <a:r>
              <a:rPr lang="en-US" altLang="en-US" dirty="0"/>
              <a:t> Connectivity (ODBC) standard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Standard for application program to communicate with a database server.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Application program interface (API) to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Open a connection with a database,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Send queries and updates,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Get back results.</a:t>
            </a:r>
          </a:p>
          <a:p>
            <a:r>
              <a:rPr lang="en-US" altLang="en-US" dirty="0"/>
              <a:t>Applications such as GUI, spreadsheets, etc. can use ODBC</a:t>
            </a: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912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89866" y="161362"/>
            <a:ext cx="8189219" cy="489418"/>
          </a:xfrm>
        </p:spPr>
        <p:txBody>
          <a:bodyPr/>
          <a:lstStyle/>
          <a:p>
            <a:pPr>
              <a:defRPr/>
            </a:pPr>
            <a:r>
              <a:rPr lang="en-US" altLang="en-US" sz="27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3" y="1210624"/>
            <a:ext cx="7014196" cy="2715917"/>
          </a:xfrm>
        </p:spPr>
        <p:txBody>
          <a:bodyPr/>
          <a:lstStyle/>
          <a:p>
            <a:r>
              <a:rPr lang="en-US" altLang="en-US" sz="1700" dirty="0"/>
              <a:t>A database programmer must have access to a general-purpose programming language for at least two reasons</a:t>
            </a:r>
          </a:p>
          <a:p>
            <a:pPr lvl="1"/>
            <a:r>
              <a:rPr lang="en-US" altLang="en-US" dirty="0"/>
              <a:t>Not all queries can be expressed in SQL, since SQL does not provide the full expressive power of a general-purpose language.</a:t>
            </a:r>
          </a:p>
          <a:p>
            <a:pPr lvl="1"/>
            <a:r>
              <a:rPr lang="en-US" altLang="en-US" dirty="0"/>
              <a:t>Non-declarative actions -- such as printing a report, interacting with a user, or sending the results of a query to a graphical user interface -- cannot be done from within SQL.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84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11382" y="10755"/>
            <a:ext cx="7837768" cy="641014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SQL from a Programming Language (Cont.)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3149"/>
            <a:ext cx="7310641" cy="5123256"/>
          </a:xfrm>
        </p:spPr>
        <p:txBody>
          <a:bodyPr/>
          <a:lstStyle/>
          <a:p>
            <a:r>
              <a:rPr lang="en-US" altLang="en-US" sz="1700" dirty="0"/>
              <a:t>There are two approaches to accessing SQL from a general-purpose programming language</a:t>
            </a:r>
          </a:p>
          <a:p>
            <a:pPr lvl="1"/>
            <a:r>
              <a:rPr lang="en-US" altLang="en-US" dirty="0"/>
              <a:t>A general-purpose program  -- can connect to and communicate with a database server using a collection of functions</a:t>
            </a:r>
          </a:p>
          <a:p>
            <a:pPr lvl="1"/>
            <a:r>
              <a:rPr lang="en-US" altLang="en-US" dirty="0"/>
              <a:t>Embedded SQL -- provides a means by which a program can interact with a database server.  </a:t>
            </a:r>
          </a:p>
          <a:p>
            <a:pPr lvl="2"/>
            <a:r>
              <a:rPr lang="en-US" altLang="en-US" dirty="0"/>
              <a:t>The  SQL statements are translated at compile time  into function calls.  </a:t>
            </a:r>
          </a:p>
          <a:p>
            <a:pPr lvl="2"/>
            <a:r>
              <a:rPr lang="en-US" altLang="en-US" dirty="0"/>
              <a:t>At runtime,  these function calls connect to the database  using an API  that provides dynamic  SQL facilities.</a:t>
            </a:r>
          </a:p>
          <a:p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35231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11382" y="10755"/>
            <a:ext cx="7837768" cy="641014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General Purpose Programs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3149"/>
            <a:ext cx="7310641" cy="5123256"/>
          </a:xfrm>
        </p:spPr>
        <p:txBody>
          <a:bodyPr/>
          <a:lstStyle/>
          <a:p>
            <a:r>
              <a:rPr lang="en-US" altLang="en-US" dirty="0"/>
              <a:t>There are two standards for connecting to an SQL database and performing queries and updates.  </a:t>
            </a:r>
          </a:p>
          <a:p>
            <a:pPr lvl="1"/>
            <a:r>
              <a:rPr lang="en-US" altLang="en-US" dirty="0"/>
              <a:t>JDBC is an application program interface for the Java language</a:t>
            </a:r>
          </a:p>
          <a:p>
            <a:pPr lvl="1"/>
            <a:r>
              <a:rPr lang="en-US" altLang="en-US" dirty="0"/>
              <a:t>ODBC is an application program interface originally developed for the C language, and subsequently extended to other languages such as C++, C#, Ruby, Go, PHP, and Visual Basic.</a:t>
            </a:r>
          </a:p>
        </p:txBody>
      </p:sp>
    </p:spTree>
    <p:extLst>
      <p:ext uri="{BB962C8B-B14F-4D97-AF65-F5344CB8AC3E}">
        <p14:creationId xmlns:p14="http://schemas.microsoft.com/office/powerpoint/2010/main" val="241224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Embedded SQL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070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81710" y="64541"/>
            <a:ext cx="7689850" cy="533437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Basic Language Structures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0730"/>
            <a:ext cx="7425391" cy="4664258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dirty="0"/>
              <a:t>The statement </a:t>
            </a:r>
            <a:r>
              <a:rPr lang="en-US" altLang="en-US" b="1" dirty="0">
                <a:solidFill>
                  <a:srgbClr val="002060"/>
                </a:solidFill>
              </a:rPr>
              <a:t> EXEC SQL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used in the host language to identify the embedded SQL request to the preprocessor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 EXEC SQL &lt;embedded statement&gt;;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Note:  this varies by language: 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In some languages, like COBOL,  the semicolon is replaced with END-EXEC 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In Java embedding uses    # SQL { …. };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Before executing any SQL statements, the program must first connect to the database.  This is done using: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EXEC-SQL </a:t>
            </a:r>
            <a:r>
              <a:rPr lang="en-US" altLang="en-US" b="1" dirty="0"/>
              <a:t>connect to  </a:t>
            </a:r>
            <a:r>
              <a:rPr lang="en-US" altLang="en-US" i="1" dirty="0"/>
              <a:t>server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r>
              <a:rPr lang="en-US" altLang="en-US" b="1" dirty="0"/>
              <a:t>user</a:t>
            </a:r>
            <a:r>
              <a:rPr lang="en-US" altLang="en-US" dirty="0"/>
              <a:t> </a:t>
            </a:r>
            <a:r>
              <a:rPr lang="en-US" altLang="en-US" i="1" dirty="0"/>
              <a:t>user-name  </a:t>
            </a:r>
            <a:r>
              <a:rPr lang="en-US" altLang="en-US" b="1" dirty="0"/>
              <a:t>using</a:t>
            </a:r>
            <a:r>
              <a:rPr lang="en-US" altLang="en-US" dirty="0"/>
              <a:t> </a:t>
            </a:r>
            <a:r>
              <a:rPr lang="en-US" altLang="en-US" i="1" dirty="0"/>
              <a:t>password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The, </a:t>
            </a:r>
            <a:r>
              <a:rPr lang="en-US" altLang="en-US" i="1" dirty="0"/>
              <a:t>server</a:t>
            </a:r>
            <a:r>
              <a:rPr lang="en-US" altLang="en-US" dirty="0"/>
              <a:t> identifies the database server to which a connection is to be established.</a:t>
            </a:r>
          </a:p>
          <a:p>
            <a:pPr>
              <a:tabLst>
                <a:tab pos="744538" algn="l"/>
              </a:tabLst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640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Functions and Procedures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984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29088"/>
            <a:ext cx="7689850" cy="490407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Functions and Procedures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2"/>
            <a:ext cx="7264026" cy="4889219"/>
          </a:xfrm>
        </p:spPr>
        <p:txBody>
          <a:bodyPr/>
          <a:lstStyle/>
          <a:p>
            <a:r>
              <a:rPr lang="en-US" altLang="en-US" dirty="0"/>
              <a:t>Functions and procedures allow  “business logic”  to be stored in the database and executed from SQL statements.</a:t>
            </a:r>
          </a:p>
          <a:p>
            <a:r>
              <a:rPr lang="en-US" altLang="en-US" dirty="0"/>
              <a:t>These can be defined either by the procedural component of SQL or  by an external programming language such as Java, C, or C++.</a:t>
            </a:r>
          </a:p>
          <a:p>
            <a:r>
              <a:rPr lang="en-US" altLang="en-US" dirty="0"/>
              <a:t>The syntax we present here is defined by the SQL standard.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Most databases implement nonstandard versions of this syntax.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105779</TotalTime>
  <Words>1801</Words>
  <Application>Microsoft Office PowerPoint</Application>
  <PresentationFormat>On-screen Show (4:3)</PresentationFormat>
  <Paragraphs>179</Paragraphs>
  <Slides>28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  <vt:variant>
        <vt:lpstr>Custom Shows</vt:lpstr>
      </vt:variant>
      <vt:variant>
        <vt:i4>1</vt:i4>
      </vt:variant>
    </vt:vector>
  </HeadingPairs>
  <TitlesOfParts>
    <vt:vector size="38" baseType="lpstr">
      <vt:lpstr>ＭＳ Ｐゴシック</vt:lpstr>
      <vt:lpstr>Arial</vt:lpstr>
      <vt:lpstr>Helvetica</vt:lpstr>
      <vt:lpstr>Monotype Sorts</vt:lpstr>
      <vt:lpstr>Tahoma</vt:lpstr>
      <vt:lpstr>Times New Roman</vt:lpstr>
      <vt:lpstr>Webdings</vt:lpstr>
      <vt:lpstr>Wingdings</vt:lpstr>
      <vt:lpstr>2_db-5-grey</vt:lpstr>
      <vt:lpstr>Chapter 5: Advanced SQL</vt:lpstr>
      <vt:lpstr>Outline</vt:lpstr>
      <vt:lpstr>Accessing SQL from a Programming Language</vt:lpstr>
      <vt:lpstr>   SQL from a Programming Language (Cont.)</vt:lpstr>
      <vt:lpstr>   General Purpose Programs</vt:lpstr>
      <vt:lpstr>Embedded SQL</vt:lpstr>
      <vt:lpstr>Embedded SQL Basic Language Structures</vt:lpstr>
      <vt:lpstr>Functions and Procedures</vt:lpstr>
      <vt:lpstr>Functions and Procedures</vt:lpstr>
      <vt:lpstr>Declaring SQL Functions</vt:lpstr>
      <vt:lpstr>Table Functions</vt:lpstr>
      <vt:lpstr>Table Functions Example</vt:lpstr>
      <vt:lpstr>SQL Procedures</vt:lpstr>
      <vt:lpstr>Language Constructs</vt:lpstr>
      <vt:lpstr>Language Constructs (Cont.)</vt:lpstr>
      <vt:lpstr>Language Constructs (Cont.)</vt:lpstr>
      <vt:lpstr>Language Constructs (Cont.)</vt:lpstr>
      <vt:lpstr>Triggers</vt:lpstr>
      <vt:lpstr>Triggers</vt:lpstr>
      <vt:lpstr>Triggering Events and Actions in SQL</vt:lpstr>
      <vt:lpstr>Trigger to Maintain credits_earned value</vt:lpstr>
      <vt:lpstr>Statement Level Triggers</vt:lpstr>
      <vt:lpstr>When Not To Use Triggers</vt:lpstr>
      <vt:lpstr>End of Chapter 5</vt:lpstr>
      <vt:lpstr>JDBC</vt:lpstr>
      <vt:lpstr>JDBC</vt:lpstr>
      <vt:lpstr>ODBC</vt:lpstr>
      <vt:lpstr>ODBC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mohammad hossein hamian</cp:lastModifiedBy>
  <cp:revision>575</cp:revision>
  <cp:lastPrinted>1999-06-28T19:27:31Z</cp:lastPrinted>
  <dcterms:created xsi:type="dcterms:W3CDTF">2009-12-21T15:40:22Z</dcterms:created>
  <dcterms:modified xsi:type="dcterms:W3CDTF">2025-05-10T21:52:33Z</dcterms:modified>
</cp:coreProperties>
</file>