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6"/>
  </p:notesMasterIdLst>
  <p:handoutMasterIdLst>
    <p:handoutMasterId r:id="rId87"/>
  </p:handoutMasterIdLst>
  <p:sldIdLst>
    <p:sldId id="420" r:id="rId2"/>
    <p:sldId id="337" r:id="rId3"/>
    <p:sldId id="458" r:id="rId4"/>
    <p:sldId id="462" r:id="rId5"/>
    <p:sldId id="437" r:id="rId6"/>
    <p:sldId id="439" r:id="rId7"/>
    <p:sldId id="425" r:id="rId8"/>
    <p:sldId id="341" r:id="rId9"/>
    <p:sldId id="438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426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8" r:id="rId34"/>
    <p:sldId id="369" r:id="rId35"/>
    <p:sldId id="427" r:id="rId36"/>
    <p:sldId id="443" r:id="rId37"/>
    <p:sldId id="424" r:id="rId38"/>
    <p:sldId id="375" r:id="rId39"/>
    <p:sldId id="376" r:id="rId40"/>
    <p:sldId id="456" r:id="rId41"/>
    <p:sldId id="378" r:id="rId42"/>
    <p:sldId id="440" r:id="rId43"/>
    <p:sldId id="380" r:id="rId44"/>
    <p:sldId id="445" r:id="rId45"/>
    <p:sldId id="381" r:id="rId46"/>
    <p:sldId id="457" r:id="rId47"/>
    <p:sldId id="383" r:id="rId48"/>
    <p:sldId id="384" r:id="rId49"/>
    <p:sldId id="449" r:id="rId50"/>
    <p:sldId id="386" r:id="rId51"/>
    <p:sldId id="387" r:id="rId52"/>
    <p:sldId id="441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398" r:id="rId63"/>
    <p:sldId id="399" r:id="rId64"/>
    <p:sldId id="442" r:id="rId65"/>
    <p:sldId id="403" r:id="rId66"/>
    <p:sldId id="404" r:id="rId67"/>
    <p:sldId id="453" r:id="rId68"/>
    <p:sldId id="454" r:id="rId69"/>
    <p:sldId id="455" r:id="rId70"/>
    <p:sldId id="408" r:id="rId71"/>
    <p:sldId id="409" r:id="rId72"/>
    <p:sldId id="410" r:id="rId73"/>
    <p:sldId id="411" r:id="rId74"/>
    <p:sldId id="412" r:id="rId75"/>
    <p:sldId id="413" r:id="rId76"/>
    <p:sldId id="414" r:id="rId77"/>
    <p:sldId id="415" r:id="rId78"/>
    <p:sldId id="416" r:id="rId79"/>
    <p:sldId id="417" r:id="rId80"/>
    <p:sldId id="418" r:id="rId81"/>
    <p:sldId id="423" r:id="rId82"/>
    <p:sldId id="459" r:id="rId83"/>
    <p:sldId id="460" r:id="rId84"/>
    <p:sldId id="367" r:id="rId8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80" d="100"/>
          <a:sy n="80" d="100"/>
        </p:scale>
        <p:origin x="1368" y="53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76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20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06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588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99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412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925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634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46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669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5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188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50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52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55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330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64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65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66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67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69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093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7444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420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83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8175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9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9" y="1"/>
            <a:ext cx="736829" cy="94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43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90" y="-411163"/>
            <a:ext cx="807424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778084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7689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D5DF75-4149-482D-A830-7958F8F75780}"/>
              </a:ext>
            </a:extLst>
          </p:cNvPr>
          <p:cNvCxnSpPr/>
          <p:nvPr userDrawn="1"/>
        </p:nvCxnSpPr>
        <p:spPr bwMode="auto">
          <a:xfrm>
            <a:off x="812732" y="801209"/>
            <a:ext cx="7707313" cy="0"/>
          </a:xfrm>
          <a:prstGeom prst="line">
            <a:avLst/>
          </a:prstGeom>
          <a:ln w="19050">
            <a:solidFill>
              <a:schemeClr val="bg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192401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ER model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381240" cy="3761105"/>
          </a:xfrm>
        </p:spPr>
        <p:txBody>
          <a:bodyPr/>
          <a:lstStyle/>
          <a:p>
            <a:r>
              <a:rPr lang="en-US" altLang="en-US" sz="1700" dirty="0"/>
              <a:t>The ER </a:t>
            </a:r>
            <a:r>
              <a:rPr lang="en-US" altLang="en-US" sz="1700"/>
              <a:t>data model </a:t>
            </a:r>
            <a:r>
              <a:rPr lang="en-US" altLang="en-US" sz="1700" dirty="0"/>
              <a:t>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2"/>
            <a:r>
              <a:rPr lang="en-US" altLang="en-US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2"/>
            <a:r>
              <a:rPr lang="en-US" altLang="en-US" i="1" dirty="0">
                <a:ea typeface="ＭＳ Ｐゴシック" panose="020B0600070205080204" pitchFamily="34" charset="-128"/>
              </a:rPr>
              <a:t>course=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course_id, title, credits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altLang="en-US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5771"/>
            <a:ext cx="7621506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9765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118" y="37369"/>
            <a:ext cx="8108492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Rectangles represent entity sets.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Attributes listed inside entity rectangle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797" y="2559334"/>
            <a:ext cx="4124516" cy="148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169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342916" cy="4865736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endParaRPr lang="en-US" altLang="en-US" sz="1700" dirty="0"/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6038"/>
            <a:ext cx="8070785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40665" y="32270"/>
            <a:ext cx="8045156" cy="624126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07" y="2012264"/>
            <a:ext cx="4804855" cy="98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653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745" y="2511552"/>
            <a:ext cx="5298478" cy="251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169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82" y="1369585"/>
            <a:ext cx="5797158" cy="168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169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129780" cy="372967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nvolve two entity sets (or degree two).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1700" dirty="0">
                <a:ea typeface="ＭＳ Ｐゴシック" panose="020B0600070205080204" pitchFamily="34" charset="-128"/>
              </a:rPr>
              <a:t>ost relationship sets in a database system are binary.</a:t>
            </a:r>
          </a:p>
          <a:p>
            <a:r>
              <a:rPr lang="en-US" altLang="en-US" sz="1700" dirty="0"/>
              <a:t>Non-binary relationship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934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695622" cy="4480710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2270"/>
            <a:ext cx="7902411" cy="63141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32" y="193243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9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169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dirty="0"/>
              <a:t>llow us to divided attributes  into subparts (other attributes).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phone_numbers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 -- can be derived from given date_of_birth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169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03334" y="32273"/>
            <a:ext cx="8158578" cy="648242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2269"/>
            <a:ext cx="7780846" cy="608741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3"/>
            <a:ext cx="7689850" cy="576468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3475"/>
            <a:ext cx="7449819" cy="229552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32274"/>
            <a:ext cx="7749815" cy="64707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dirty="0"/>
              <a:t>O</a:t>
            </a:r>
            <a:r>
              <a:rPr lang="en-US" altLang="en-US" sz="1700" dirty="0"/>
              <a:t>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dirty="0">
                <a:ea typeface="ＭＳ Ｐゴシック" panose="020B0600070205080204" pitchFamily="34" charset="-128"/>
              </a:rPr>
              <a:t>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dirty="0">
                <a:ea typeface="ＭＳ Ｐゴシック" panose="020B0600070205080204" pitchFamily="34" charset="-128"/>
              </a:rPr>
              <a:t>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42789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131379"/>
            <a:ext cx="7645337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dirty="0"/>
              <a:t>M</a:t>
            </a:r>
            <a:r>
              <a:rPr lang="en-US" altLang="en-US" sz="1700" dirty="0"/>
              <a:t>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dirty="0">
                <a:ea typeface="ＭＳ Ｐゴシック" panose="020B0600070205080204" pitchFamily="34" charset="-128"/>
              </a:rPr>
              <a:t>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dirty="0">
                <a:ea typeface="ＭＳ Ｐゴシック" panose="020B0600070205080204" pitchFamily="34" charset="-128"/>
              </a:rPr>
              <a:t>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pic>
        <p:nvPicPr>
          <p:cNvPr id="32772" name="Picture 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4" b="6378"/>
          <a:stretch>
            <a:fillRect/>
          </a:stretch>
        </p:blipFill>
        <p:spPr bwMode="auto">
          <a:xfrm>
            <a:off x="1999869" y="2560164"/>
            <a:ext cx="5876163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Line 6"/>
          <p:cNvSpPr>
            <a:spLocks noChangeShapeType="1"/>
          </p:cNvSpPr>
          <p:nvPr/>
        </p:nvSpPr>
        <p:spPr bwMode="auto">
          <a:xfrm>
            <a:off x="6342213" y="3487729"/>
            <a:ext cx="2286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859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6507594" cy="3764153"/>
          </a:xfrm>
        </p:spPr>
        <p:txBody>
          <a:bodyPr/>
          <a:lstStyle/>
          <a:p>
            <a:r>
              <a:rPr lang="en-US" altLang="en-US" sz="1700" dirty="0"/>
              <a:t>Initial phase -- Characterize fully the data needs of the prospective database users. </a:t>
            </a:r>
          </a:p>
          <a:p>
            <a:r>
              <a:rPr lang="en-US" altLang="en-US" sz="1700" dirty="0"/>
              <a:t>Second phase  -- Choosing  a data model</a:t>
            </a:r>
            <a:endParaRPr lang="en-US" altLang="en-US" dirty="0"/>
          </a:p>
          <a:p>
            <a:r>
              <a:rPr lang="en-US" altLang="en-US" sz="1700" dirty="0"/>
              <a:t>Final Phase -- Moving from an abstract data model to the implementation of the database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0217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72358" y="107572"/>
            <a:ext cx="7655206" cy="488684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525823" cy="457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3482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31" y="2000875"/>
            <a:ext cx="5513387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3558" y="-18352"/>
            <a:ext cx="7760027" cy="6826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2269"/>
            <a:ext cx="7689850" cy="608741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Keys in ER model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7925"/>
            <a:ext cx="7369810" cy="3908425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3030"/>
            <a:ext cx="7689850" cy="651771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5"/>
            <a:ext cx="7689850" cy="4868911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700" dirty="0">
                <a:ea typeface="ＭＳ Ｐゴシック" panose="020B0600070205080204" pitchFamily="34" charset="-128"/>
              </a:rPr>
              <a:t>, E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1700" dirty="0">
                <a:ea typeface="ＭＳ Ｐゴシック" panose="020B0600070205080204" pitchFamily="34" charset="-128"/>
              </a:rPr>
              <a:t>, .. E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sz="1700" dirty="0">
                <a:ea typeface="ＭＳ Ｐゴシック" panose="020B0600070205080204" pitchFamily="34" charset="-128"/>
              </a:rPr>
              <a:t> 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consists of the  union of the primary keys of entity sets E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700" dirty="0">
                <a:ea typeface="ＭＳ Ｐゴシック" panose="020B0600070205080204" pitchFamily="34" charset="-128"/>
              </a:rPr>
              <a:t>, E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1700" dirty="0">
                <a:ea typeface="ＭＳ Ｐゴシック" panose="020B0600070205080204" pitchFamily="34" charset="-128"/>
              </a:rPr>
              <a:t>, ..E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sz="1700" dirty="0">
                <a:ea typeface="ＭＳ Ｐゴシック" panose="020B0600070205080204" pitchFamily="34" charset="-128"/>
              </a:rPr>
              <a:t> 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1700" dirty="0">
                <a:ea typeface="ＭＳ Ｐゴシック" panose="020B0600070205080204" pitchFamily="34" charset="-128"/>
              </a:rPr>
              <a:t>, .., a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m</a:t>
            </a:r>
            <a:r>
              <a:rPr lang="en-US" altLang="en-US" sz="1700" dirty="0">
                <a:ea typeface="ＭＳ Ｐゴシック" panose="020B0600070205080204" pitchFamily="34" charset="-128"/>
              </a:rPr>
              <a:t>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1700" dirty="0">
                <a:ea typeface="ＭＳ Ｐゴシック" panose="020B0600070205080204" pitchFamily="34" charset="-128"/>
              </a:rPr>
              <a:t>, .., a</a:t>
            </a:r>
            <a:r>
              <a:rPr lang="en-US" altLang="en-US" sz="1700" baseline="-25000" dirty="0">
                <a:ea typeface="ＭＳ Ｐゴシック" panose="020B0600070205080204" pitchFamily="34" charset="-128"/>
              </a:rPr>
              <a:t>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the mapping cardinality of the relationship set.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3785"/>
            <a:ext cx="7689850" cy="5872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299883" cy="4609001"/>
          </a:xfrm>
        </p:spPr>
        <p:txBody>
          <a:bodyPr/>
          <a:lstStyle/>
          <a:p>
            <a:r>
              <a:rPr lang="en-US" altLang="en-US" sz="1700" dirty="0"/>
              <a:t>There are some entities that are totally dependent on other entities.</a:t>
            </a:r>
          </a:p>
          <a:p>
            <a:r>
              <a:rPr lang="en-US" altLang="en-US" dirty="0"/>
              <a:t>For example, consider the entity sets </a:t>
            </a:r>
          </a:p>
          <a:p>
            <a:pPr lvl="1"/>
            <a:r>
              <a:rPr lang="en-US" altLang="en-US" i="1" dirty="0"/>
              <a:t>employee</a:t>
            </a:r>
            <a:r>
              <a:rPr lang="en-US" altLang="en-US" dirty="0"/>
              <a:t> (ID, name)</a:t>
            </a:r>
          </a:p>
          <a:p>
            <a:pPr lvl="1"/>
            <a:r>
              <a:rPr lang="en-US" altLang="en-US" i="1" dirty="0"/>
              <a:t>children</a:t>
            </a:r>
            <a:r>
              <a:rPr lang="en-US" altLang="en-US" dirty="0"/>
              <a:t> (name, age)</a:t>
            </a:r>
          </a:p>
          <a:p>
            <a:r>
              <a:rPr lang="en-US" altLang="en-US" dirty="0"/>
              <a:t>The  entity set </a:t>
            </a:r>
            <a:r>
              <a:rPr lang="en-US" altLang="en-US" i="1" dirty="0"/>
              <a:t>children</a:t>
            </a:r>
            <a:r>
              <a:rPr lang="en-US" altLang="en-US" dirty="0"/>
              <a:t> is related to the entity set </a:t>
            </a:r>
            <a:r>
              <a:rPr lang="en-US" altLang="en-US" i="1" dirty="0"/>
              <a:t>employee.  </a:t>
            </a:r>
            <a:r>
              <a:rPr lang="en-US" altLang="en-US" dirty="0"/>
              <a:t>Clearly, without</a:t>
            </a:r>
            <a:r>
              <a:rPr lang="en-US" altLang="en-US" i="1" dirty="0"/>
              <a:t> an employee </a:t>
            </a:r>
            <a:r>
              <a:rPr lang="en-US" altLang="en-US" dirty="0"/>
              <a:t>entity there will not be a </a:t>
            </a:r>
            <a:r>
              <a:rPr lang="en-US" altLang="en-US" i="1" dirty="0"/>
              <a:t>children </a:t>
            </a:r>
            <a:r>
              <a:rPr lang="en-US" altLang="en-US" dirty="0"/>
              <a:t>entity.</a:t>
            </a:r>
          </a:p>
          <a:p>
            <a:r>
              <a:rPr lang="en-US" altLang="en-US" dirty="0"/>
              <a:t>The primary key of the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entity set is ID</a:t>
            </a:r>
            <a:r>
              <a:rPr lang="en-US" altLang="en-US" i="1" dirty="0"/>
              <a:t>.</a:t>
            </a:r>
          </a:p>
          <a:p>
            <a:r>
              <a:rPr lang="en-US" altLang="en-US" sz="1700" i="1" dirty="0"/>
              <a:t>A children </a:t>
            </a:r>
            <a:r>
              <a:rPr lang="en-US" altLang="en-US" sz="1700" dirty="0"/>
              <a:t>entity set does not have a primary key. The attribute name does not uniquely identify a particular child.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 set.</a:t>
            </a:r>
            <a:endParaRPr lang="en-US" altLang="en-US" dirty="0"/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932312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3"/>
            <a:ext cx="7689850" cy="5872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University Example of 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451089" cy="4144629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/>
              <a:t>section</a:t>
            </a:r>
            <a:r>
              <a:rPr lang="en-US" altLang="en-US" dirty="0"/>
              <a:t> entities are related to </a:t>
            </a:r>
            <a:r>
              <a:rPr lang="en-US" altLang="en-US" i="1" dirty="0"/>
              <a:t>course</a:t>
            </a:r>
            <a:r>
              <a:rPr lang="en-US" altLang="en-US" dirty="0"/>
              <a:t> entities and without </a:t>
            </a:r>
            <a:r>
              <a:rPr lang="en-US" altLang="en-US" i="1" dirty="0"/>
              <a:t>course</a:t>
            </a:r>
            <a:r>
              <a:rPr lang="en-US" altLang="en-US" dirty="0"/>
              <a:t> there will not be </a:t>
            </a:r>
            <a:r>
              <a:rPr lang="en-US" altLang="en-US" i="1" dirty="0"/>
              <a:t>sections.</a:t>
            </a:r>
          </a:p>
          <a:p>
            <a:r>
              <a:rPr lang="en-US" altLang="en-US" sz="1700" dirty="0"/>
              <a:t>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dirty="0"/>
              <a:t>The </a:t>
            </a:r>
            <a:r>
              <a:rPr lang="en-US" altLang="en-US" sz="1700" dirty="0"/>
              <a:t>section entities are related to course entities via a relationship set </a:t>
            </a:r>
            <a:r>
              <a:rPr lang="en-US" altLang="en-US" sz="1700" i="1" dirty="0" err="1"/>
              <a:t>sec_course</a:t>
            </a:r>
            <a:endParaRPr lang="en-US" altLang="en-US" sz="1700" dirty="0"/>
          </a:p>
          <a:p>
            <a:r>
              <a:rPr lang="en-US" altLang="en-US" dirty="0"/>
              <a:t>T</a:t>
            </a:r>
            <a:r>
              <a:rPr lang="en-US" altLang="en-US" sz="1700" dirty="0"/>
              <a:t>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</p:txBody>
      </p:sp>
    </p:spTree>
    <p:extLst>
      <p:ext uri="{BB962C8B-B14F-4D97-AF65-F5344CB8AC3E}">
        <p14:creationId xmlns:p14="http://schemas.microsoft.com/office/powerpoint/2010/main" val="2937361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6740487" cy="4811321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4542"/>
            <a:ext cx="8077200" cy="59185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64" y="3591736"/>
            <a:ext cx="5279394" cy="112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42174"/>
            <a:ext cx="775169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Logical versus Physical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4"/>
            <a:ext cx="6477318" cy="46871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Logical Design –  Deciding on the database schema. Database design requires that we find a “good” collection of relation schemas.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178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2269"/>
            <a:ext cx="7751695" cy="60608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482765" cy="4970653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salary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instructor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sz="1700" i="1" dirty="0" err="1"/>
              <a:t>inst_dept</a:t>
            </a:r>
            <a:endParaRPr lang="en-US" altLang="en-US" sz="1700" i="1" dirty="0"/>
          </a:p>
          <a:p>
            <a:endParaRPr lang="en-US" altLang="en-US" i="1" dirty="0"/>
          </a:p>
          <a:p>
            <a:endParaRPr lang="en-US" altLang="en-US" sz="1700" i="1" dirty="0"/>
          </a:p>
          <a:p>
            <a:endParaRPr lang="en-US" altLang="en-US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replicates information present in the relationship and is therefore redundant</a:t>
            </a:r>
            <a:r>
              <a:rPr lang="en-US" altLang="en-US" dirty="0"/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9639E8-F29F-455C-AD98-2E7F02BEB2A1}"/>
              </a:ext>
            </a:extLst>
          </p:cNvPr>
          <p:cNvGrpSpPr/>
          <p:nvPr/>
        </p:nvGrpSpPr>
        <p:grpSpPr>
          <a:xfrm>
            <a:off x="2211959" y="2982176"/>
            <a:ext cx="4014980" cy="1186244"/>
            <a:chOff x="2743454" y="2902166"/>
            <a:chExt cx="4014980" cy="11862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454" y="2902166"/>
              <a:ext cx="4014980" cy="1186244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D5F510C-2FAA-4EAF-910B-0B3D47CDF395}"/>
                </a:ext>
              </a:extLst>
            </p:cNvPr>
            <p:cNvCxnSpPr/>
            <p:nvPr/>
          </p:nvCxnSpPr>
          <p:spPr bwMode="auto">
            <a:xfrm>
              <a:off x="6758434" y="2902166"/>
              <a:ext cx="0" cy="9680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35C2D2-3F08-410F-8FD5-587A2EDE828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454" y="4088410"/>
              <a:ext cx="99034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430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53787"/>
            <a:ext cx="7760027" cy="587641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927100"/>
            <a:ext cx="565785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8236"/>
            <a:ext cx="763600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4"/>
            <a:ext cx="7156953" cy="3969955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Strong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89850" cy="3817862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set of attributes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Example</a:t>
            </a:r>
            <a:endParaRPr lang="en-US" altLang="en-US" sz="1700" dirty="0"/>
          </a:p>
          <a:p>
            <a:pPr>
              <a:buNone/>
            </a:pPr>
            <a:r>
              <a:rPr lang="en-US" altLang="en-US" dirty="0"/>
              <a:t>       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salary</a:t>
            </a:r>
            <a:r>
              <a:rPr lang="en-US" altLang="en-US" sz="1700" dirty="0"/>
              <a:t>)</a:t>
            </a:r>
          </a:p>
          <a:p>
            <a:pPr>
              <a:buNone/>
            </a:pPr>
            <a:r>
              <a:rPr lang="en-US" altLang="en-US" dirty="0"/>
              <a:t>       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)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E52B90A-AF01-4464-8917-B212D51F4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43" y="1775001"/>
            <a:ext cx="2988870" cy="107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384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Weak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870041" cy="3279980"/>
          </a:xfrm>
        </p:spPr>
        <p:txBody>
          <a:bodyPr/>
          <a:lstStyle/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endParaRPr lang="en-US" altLang="en-US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dirty="0"/>
          </a:p>
          <a:p>
            <a:r>
              <a:rPr lang="en-US" altLang="en-US" sz="1700" dirty="0"/>
              <a:t>Example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5120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91" y="1924202"/>
            <a:ext cx="5059924" cy="109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1875" y="129089"/>
            <a:ext cx="8370887" cy="526071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83243" y="1377423"/>
            <a:ext cx="6009519" cy="47544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the extended instructor schema is</a:t>
            </a:r>
          </a:p>
          <a:p>
            <a:pPr lvl="1">
              <a:spcBef>
                <a:spcPts val="50"/>
              </a:spcBef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marL="457200" lvl="1" indent="0">
              <a:spcBef>
                <a:spcPts val="50"/>
              </a:spcBef>
              <a:buSzPct val="110000"/>
              <a:buNone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</a:p>
          <a:p>
            <a:pPr marL="457200" lvl="1" indent="0">
              <a:spcBef>
                <a:spcPts val="50"/>
              </a:spcBef>
              <a:buSzPct val="110000"/>
              <a:buNone/>
            </a:pPr>
            <a:r>
              <a:rPr lang="en-US" altLang="en-US" i="1" dirty="0">
                <a:ea typeface="ＭＳ Ｐゴシック" panose="020B0600070205080204" pitchFamily="34" charset="-128"/>
              </a:rPr>
              <a:t>        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</a:p>
          <a:p>
            <a:pPr marL="457200" lvl="1" indent="0">
              <a:spcBef>
                <a:spcPts val="50"/>
              </a:spcBef>
              <a:buSzPct val="110000"/>
              <a:buNone/>
            </a:pPr>
            <a:r>
              <a:rPr lang="en-US" altLang="en-US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</a:p>
          <a:p>
            <a:pPr marL="457200" lvl="1" indent="0">
              <a:spcBef>
                <a:spcPts val="50"/>
              </a:spcBef>
              <a:buSzPct val="110000"/>
              <a:buNone/>
            </a:pPr>
            <a:r>
              <a:rPr lang="en-US" altLang="en-US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city, </a:t>
            </a:r>
          </a:p>
          <a:p>
            <a:pPr marL="457200" lvl="1" indent="0">
              <a:spcBef>
                <a:spcPts val="50"/>
              </a:spcBef>
              <a:buSzPct val="110000"/>
              <a:buNone/>
            </a:pPr>
            <a:r>
              <a:rPr lang="en-US" altLang="en-US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state, </a:t>
            </a:r>
          </a:p>
          <a:p>
            <a:pPr marL="457200" lvl="1" indent="0">
              <a:spcBef>
                <a:spcPts val="50"/>
              </a:spcBef>
              <a:buSzPct val="110000"/>
              <a:buNone/>
            </a:pPr>
            <a:r>
              <a:rPr lang="en-US" altLang="en-US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date_of_birth)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37028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2312" y="118333"/>
            <a:ext cx="8537575" cy="506729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205115"/>
            <a:ext cx="7005422" cy="48729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set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sz="1700" dirty="0"/>
              <a:t>         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  </a:t>
            </a:r>
          </a:p>
          <a:p>
            <a:pPr marL="0" indent="0">
              <a:buNone/>
            </a:pPr>
            <a:r>
              <a:rPr lang="en-US" altLang="en-US" dirty="0"/>
              <a:t>       </a:t>
            </a:r>
            <a:r>
              <a:rPr lang="en-US" altLang="en-US" sz="1700" dirty="0"/>
              <a:t>by a schema:</a:t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i="1" u="sng" dirty="0"/>
              <a:t> 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</a:t>
            </a:r>
          </a:p>
          <a:p>
            <a:pPr lvl="2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 (22222, 456-7890) </a:t>
            </a:r>
          </a:p>
          <a:p>
            <a:pPr lvl="2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 (22222, 123-4567)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43027"/>
            <a:ext cx="7826801" cy="58852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4" y="1189037"/>
            <a:ext cx="7119994" cy="3974633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relationship set </a:t>
            </a:r>
            <a:r>
              <a:rPr lang="en-US" altLang="en-US" sz="1700" i="1" dirty="0"/>
              <a:t>advisor</a:t>
            </a:r>
          </a:p>
          <a:p>
            <a:endParaRPr lang="en-US" altLang="en-US" i="1" dirty="0"/>
          </a:p>
          <a:p>
            <a:endParaRPr lang="en-US" altLang="en-US" sz="1700" i="1" dirty="0"/>
          </a:p>
          <a:p>
            <a:endParaRPr lang="en-US" altLang="en-US" i="1" dirty="0"/>
          </a:p>
          <a:p>
            <a:endParaRPr lang="en-US" altLang="en-US" sz="1700" i="1" dirty="0"/>
          </a:p>
          <a:p>
            <a:r>
              <a:rPr lang="en-US" altLang="en-US" dirty="0"/>
              <a:t>Corresponding schema: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r>
              <a:rPr lang="en-US" altLang="en-US" i="1" dirty="0"/>
              <a:t> 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  <a:endParaRPr lang="en-US" altLang="en-US" i="1" dirty="0"/>
          </a:p>
          <a:p>
            <a:pPr>
              <a:buFont typeface="Monotype Sorts" charset="2"/>
              <a:buNone/>
            </a:pPr>
            <a:endParaRPr lang="en-US" altLang="en-US" sz="1700" i="1" dirty="0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05" y="2604374"/>
            <a:ext cx="4801398" cy="98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2"/>
            <a:ext cx="7780846" cy="49040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 (Cont.)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49" y="1237997"/>
            <a:ext cx="7780845" cy="471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side. No schema is created for the relationship set. 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marL="0" indent="0"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</a:pPr>
            <a:endParaRPr kumimoji="1" lang="en-US" altLang="en-US" sz="1700" dirty="0"/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94560" y="2571076"/>
            <a:ext cx="5575999" cy="2106367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1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42174"/>
            <a:ext cx="775169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Logical Design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4"/>
            <a:ext cx="6477318" cy="46871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400050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</a:t>
            </a: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7097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118330"/>
            <a:ext cx="7689850" cy="49040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6709410" cy="3063494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96815"/>
            <a:ext cx="7689850" cy="53343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558069" cy="1563856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 and</a:t>
            </a:r>
            <a:r>
              <a:rPr lang="en-US" altLang="en-US" dirty="0"/>
              <a:t> can be eliminated</a:t>
            </a:r>
            <a:endParaRPr lang="en-US" altLang="en-US" sz="17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5734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32" y="2945575"/>
            <a:ext cx="5707063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9089"/>
            <a:ext cx="7689850" cy="51192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8"/>
            <a:ext cx="6993890" cy="4105591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5"/>
            <a:ext cx="7689850" cy="54419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6042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04" y="2251539"/>
            <a:ext cx="3225546" cy="33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139847"/>
            <a:ext cx="7751500" cy="508318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6478" y="1179100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full information about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8431" y="96814"/>
            <a:ext cx="7758352" cy="530387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9"/>
            <a:ext cx="7689850" cy="501164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041703" cy="272586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95556"/>
            <a:ext cx="7581327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4" y="1187451"/>
            <a:ext cx="7118472" cy="3244700"/>
          </a:xfrm>
        </p:spPr>
        <p:txBody>
          <a:bodyPr/>
          <a:lstStyle/>
          <a:p>
            <a:r>
              <a:rPr lang="en-US" altLang="en-US" dirty="0"/>
              <a:t>S</a:t>
            </a:r>
            <a:r>
              <a:rPr lang="en-US" altLang="en-US" sz="1700" dirty="0"/>
              <a:t>pecifies whether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9101" y="53855"/>
            <a:ext cx="7685022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231332" cy="3940433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42174"/>
            <a:ext cx="775169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Logical Design Alternatives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4"/>
            <a:ext cx="6477318" cy="46871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Consider the information about the instructors.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Schema one:</a:t>
            </a:r>
          </a:p>
          <a:p>
            <a:pPr lvl="2"/>
            <a:r>
              <a:rPr lang="en-US" altLang="en-US" dirty="0"/>
              <a:t>Instructor = (ID, name, dept_name, salary)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Schema two:</a:t>
            </a:r>
          </a:p>
          <a:p>
            <a:pPr lvl="2"/>
            <a:r>
              <a:rPr lang="en-US" altLang="en-US" dirty="0"/>
              <a:t>In1 = (ID, name)</a:t>
            </a:r>
          </a:p>
          <a:p>
            <a:pPr lvl="2"/>
            <a:r>
              <a:rPr lang="en-US" altLang="en-US" dirty="0"/>
              <a:t>In2 = (ID, dept_name)</a:t>
            </a:r>
          </a:p>
          <a:p>
            <a:pPr lvl="2"/>
            <a:r>
              <a:rPr lang="en-US" altLang="en-US" dirty="0"/>
              <a:t>In3 = (ID, salary)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Schema three:</a:t>
            </a:r>
          </a:p>
          <a:p>
            <a:pPr lvl="2"/>
            <a:r>
              <a:rPr lang="en-US" altLang="en-US" dirty="0"/>
              <a:t>In1 = (ID, name)</a:t>
            </a:r>
          </a:p>
          <a:p>
            <a:pPr lvl="2"/>
            <a:r>
              <a:rPr lang="en-US" altLang="en-US" dirty="0"/>
              <a:t>In2 = (name, dept_name, salary)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They contain the same set of attributes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What are the differences?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692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43028"/>
            <a:ext cx="6726238" cy="541604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59"/>
            <a:ext cx="7689850" cy="52268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31411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05" y="2799242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556" y="118331"/>
            <a:ext cx="7534050" cy="496009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-- 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  <a:endParaRPr lang="en-US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86056"/>
            <a:ext cx="7688197" cy="532911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br>
              <a:rPr lang="en-US" altLang="en-US" sz="1700" b="1" dirty="0">
                <a:solidFill>
                  <a:schemeClr val="tx2"/>
                </a:solidFill>
              </a:rPr>
            </a:br>
            <a:br>
              <a:rPr lang="en-US" altLang="en-US" sz="1700" dirty="0"/>
            </a:b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64543"/>
            <a:ext cx="7689850" cy="5872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20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45802" y="5011052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64543"/>
            <a:ext cx="7689850" cy="5872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7"/>
            <a:ext cx="6944883" cy="5027313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proj_guide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dirty="0">
              <a:solidFill>
                <a:srgbClr val="002060"/>
              </a:solidFill>
            </a:endParaRPr>
          </a:p>
          <a:p>
            <a:pPr marL="0" indent="0">
              <a:buSzPct val="110000"/>
              <a:buNone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20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6839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014" y="139843"/>
            <a:ext cx="7945345" cy="480213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6940"/>
            <a:ext cx="7428977" cy="45130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 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 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Resulting ER diagram</a:t>
            </a:r>
          </a:p>
        </p:txBody>
      </p:sp>
      <p:pic>
        <p:nvPicPr>
          <p:cNvPr id="4" name="Picture 5" descr="C:\Users\as668\Desktop\Oasis-9-12\6_25.jpg">
            <a:extLst>
              <a:ext uri="{FF2B5EF4-FFF2-40B4-BE49-F238E27FC236}">
                <a16:creationId xmlns:a16="http://schemas.microsoft.com/office/drawing/2014/main" id="{A1E6ADF4-00F0-4004-ACE6-1E45C1D6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94" y="4503155"/>
            <a:ext cx="4333875" cy="154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5038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4262" y="42169"/>
            <a:ext cx="7945344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0"/>
            <a:ext cx="6729730" cy="4339779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192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42169"/>
            <a:ext cx="775169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Design P</a:t>
            </a:r>
            <a:r>
              <a:rPr lang="en-US" altLang="en-US" sz="2800" dirty="0"/>
              <a:t>itfalls</a:t>
            </a:r>
            <a:endParaRPr lang="en-US" altLang="en-US" dirty="0">
              <a:effectLst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482032" cy="44455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</a:t>
            </a:r>
          </a:p>
          <a:p>
            <a:pPr lvl="2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Example:  </a:t>
            </a:r>
          </a:p>
          <a:p>
            <a:pPr marL="857250" lvl="2" indent="0">
              <a:buSzPct val="11000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Instructor = (name, ID, dept_name, </a:t>
            </a:r>
            <a:r>
              <a:rPr lang="en-US" altLang="en-US" dirty="0" err="1">
                <a:ea typeface="ＭＳ Ｐゴシック" panose="020B0600070205080204" pitchFamily="34" charset="-128"/>
              </a:rPr>
              <a:t>number_of_instructors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3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Where is the redundancy in this scheme?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 More later!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Avoiding bad designs is not enough.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There may be a  large number  of  good designs from which we must choose.</a:t>
            </a:r>
          </a:p>
        </p:txBody>
      </p:sp>
    </p:spTree>
    <p:extLst>
      <p:ext uri="{BB962C8B-B14F-4D97-AF65-F5344CB8AC3E}">
        <p14:creationId xmlns:p14="http://schemas.microsoft.com/office/powerpoint/2010/main" val="29323486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0"/>
            <a:ext cx="6729730" cy="4339779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31803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1513"/>
            <a:ext cx="7689850" cy="63025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 (Cont.)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051" y="52927"/>
            <a:ext cx="7751706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Unified Modeling Language (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UML)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065010" cy="2607945"/>
          </a:xfrm>
        </p:spPr>
        <p:txBody>
          <a:bodyPr/>
          <a:lstStyle/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984" y="59081"/>
            <a:ext cx="7634713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77777" y="32270"/>
            <a:ext cx="7751695" cy="6289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3685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6760209" cy="3613785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88067" name="Picture 2" descr="C:\Users\as668\Desktop\Judi\6_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1052513"/>
            <a:ext cx="4306888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31411"/>
            <a:ext cx="775169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6)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2927"/>
            <a:ext cx="768985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73279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859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 – </a:t>
            </a:r>
            <a:r>
              <a:rPr lang="en-US" altLang="en-US" sz="2800" dirty="0"/>
              <a:t>choosing  a data model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56433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42174"/>
            <a:ext cx="775169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4"/>
            <a:ext cx="6477318" cy="46871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Database design requires that we find a “good” collection of relation schemas.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2342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65" y="-64549"/>
            <a:ext cx="7926293" cy="692260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274363" cy="5044589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confusion, we outlaw more than one arrow</a:t>
            </a:r>
          </a:p>
        </p:txBody>
      </p:sp>
    </p:spTree>
    <p:extLst>
      <p:ext uri="{BB962C8B-B14F-4D97-AF65-F5344CB8AC3E}">
        <p14:creationId xmlns:p14="http://schemas.microsoft.com/office/powerpoint/2010/main" val="216624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105298</TotalTime>
  <Words>4614</Words>
  <Application>Microsoft Office PowerPoint</Application>
  <PresentationFormat>On-screen Show (4:3)</PresentationFormat>
  <Paragraphs>585</Paragraphs>
  <Slides>84</Slides>
  <Notes>84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  <vt:variant>
        <vt:lpstr>Custom Shows</vt:lpstr>
      </vt:variant>
      <vt:variant>
        <vt:i4>1</vt:i4>
      </vt:variant>
    </vt:vector>
  </HeadingPairs>
  <TitlesOfParts>
    <vt:vector size="92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6: Database Design Using the E-R Model</vt:lpstr>
      <vt:lpstr>Outline</vt:lpstr>
      <vt:lpstr>Design Phases</vt:lpstr>
      <vt:lpstr>Logical versus Physical</vt:lpstr>
      <vt:lpstr>Logical Design</vt:lpstr>
      <vt:lpstr>Logical Design Alternatives</vt:lpstr>
      <vt:lpstr>Design Pitfalls</vt:lpstr>
      <vt:lpstr>Design Approaches</vt:lpstr>
      <vt:lpstr>Outline of the ER Model</vt:lpstr>
      <vt:lpstr>The ER model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Sets via ER Diagrams </vt:lpstr>
      <vt:lpstr>Relationship Sets (Cont.)</vt:lpstr>
      <vt:lpstr>Relationship Sets with Attributes</vt:lpstr>
      <vt:lpstr>Degree of a Relationship Set</vt:lpstr>
      <vt:lpstr>Non-binary Relationship Sets</vt:lpstr>
      <vt:lpstr>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Expressing More Complex Constraints</vt:lpstr>
      <vt:lpstr>Primary Keys in ER model</vt:lpstr>
      <vt:lpstr>Primary key for Entity Sets</vt:lpstr>
      <vt:lpstr>Primary Key for Relationship Sets</vt:lpstr>
      <vt:lpstr>Weak Entity Sets</vt:lpstr>
      <vt:lpstr>University Example of Weak Entity Sets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Strong Entity Sets</vt:lpstr>
      <vt:lpstr>Representing Weak Entity Sets</vt:lpstr>
      <vt:lpstr>Representation of Composite Attributes</vt:lpstr>
      <vt:lpstr>Multivalued Attributes</vt:lpstr>
      <vt:lpstr>Representing Relationship Sets</vt:lpstr>
      <vt:lpstr>Representing Relationship Sets (Cont.)</vt:lpstr>
      <vt:lpstr>Representing Relationship Sets (cont.)</vt:lpstr>
      <vt:lpstr>Redundancy of Schemas 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Aggregation -- Reduction to Relational Schemas</vt:lpstr>
      <vt:lpstr>Design Issues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 (Cont.)</vt:lpstr>
      <vt:lpstr>Unified Modeling Language (UML)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Design Phases – choosing  a data model</vt:lpstr>
      <vt:lpstr>Design Phases (Cont.)</vt:lpstr>
      <vt:lpstr>Cardinality Constraints on Ternary Relationship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Helia Taromi</cp:lastModifiedBy>
  <cp:revision>569</cp:revision>
  <cp:lastPrinted>1999-06-28T19:27:31Z</cp:lastPrinted>
  <dcterms:created xsi:type="dcterms:W3CDTF">2009-12-21T15:40:22Z</dcterms:created>
  <dcterms:modified xsi:type="dcterms:W3CDTF">2025-08-23T12:41:12Z</dcterms:modified>
</cp:coreProperties>
</file>