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 id="2147483714" r:id="rId3"/>
  </p:sldMasterIdLst>
  <p:notesMasterIdLst>
    <p:notesMasterId r:id="rId37"/>
  </p:notesMasterIdLst>
  <p:sldIdLst>
    <p:sldId id="256" r:id="rId4"/>
    <p:sldId id="257" r:id="rId5"/>
    <p:sldId id="265" r:id="rId6"/>
    <p:sldId id="266" r:id="rId7"/>
    <p:sldId id="267" r:id="rId8"/>
    <p:sldId id="268" r:id="rId9"/>
    <p:sldId id="262" r:id="rId10"/>
    <p:sldId id="271" r:id="rId11"/>
    <p:sldId id="269" r:id="rId12"/>
    <p:sldId id="270" r:id="rId13"/>
    <p:sldId id="272" r:id="rId14"/>
    <p:sldId id="273" r:id="rId15"/>
    <p:sldId id="263" r:id="rId16"/>
    <p:sldId id="274" r:id="rId17"/>
    <p:sldId id="275" r:id="rId18"/>
    <p:sldId id="264" r:id="rId19"/>
    <p:sldId id="276" r:id="rId20"/>
    <p:sldId id="277" r:id="rId21"/>
    <p:sldId id="258" r:id="rId22"/>
    <p:sldId id="283" r:id="rId23"/>
    <p:sldId id="278" r:id="rId24"/>
    <p:sldId id="279" r:id="rId25"/>
    <p:sldId id="280" r:id="rId26"/>
    <p:sldId id="281" r:id="rId27"/>
    <p:sldId id="261" r:id="rId28"/>
    <p:sldId id="284" r:id="rId29"/>
    <p:sldId id="286" r:id="rId30"/>
    <p:sldId id="287" r:id="rId31"/>
    <p:sldId id="288" r:id="rId32"/>
    <p:sldId id="289" r:id="rId33"/>
    <p:sldId id="291" r:id="rId34"/>
    <p:sldId id="285"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9E32ED-8CD7-4C60-BC35-7D5CB26C7061}">
          <p14:sldIdLst>
            <p14:sldId id="256"/>
          </p14:sldIdLst>
        </p14:section>
        <p14:section name="Functional Programming" id="{2511B7BC-02E2-4A8C-835B-A1C74E706029}">
          <p14:sldIdLst>
            <p14:sldId id="257"/>
            <p14:sldId id="265"/>
            <p14:sldId id="266"/>
            <p14:sldId id="267"/>
            <p14:sldId id="268"/>
            <p14:sldId id="262"/>
            <p14:sldId id="271"/>
            <p14:sldId id="269"/>
            <p14:sldId id="270"/>
            <p14:sldId id="272"/>
            <p14:sldId id="273"/>
            <p14:sldId id="263"/>
            <p14:sldId id="274"/>
            <p14:sldId id="275"/>
            <p14:sldId id="264"/>
            <p14:sldId id="276"/>
            <p14:sldId id="277"/>
          </p14:sldIdLst>
        </p14:section>
        <p14:section name="List comprehension" id="{714372C8-3D13-4785-B260-0E4D50F7C897}">
          <p14:sldIdLst>
            <p14:sldId id="258"/>
            <p14:sldId id="283"/>
            <p14:sldId id="278"/>
            <p14:sldId id="279"/>
            <p14:sldId id="280"/>
            <p14:sldId id="281"/>
          </p14:sldIdLst>
        </p14:section>
        <p14:section name="Exception Handling" id="{AAD363BA-8580-4796-BDA6-FF5CBEE9C574}">
          <p14:sldIdLst>
            <p14:sldId id="261"/>
            <p14:sldId id="284"/>
            <p14:sldId id="286"/>
            <p14:sldId id="287"/>
            <p14:sldId id="288"/>
            <p14:sldId id="289"/>
            <p14:sldId id="291"/>
            <p14:sldId id="285"/>
            <p14:sldId id="290"/>
          </p14:sldIdLst>
        </p14:section>
        <p14:section name="Untitled Section" id="{B2B61577-1D70-4E7B-ADB0-97D3E2768D0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FF0F9-F82C-4CC3-91DA-B94F99BAB853}"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8F08F-B8E7-4852-9018-14FC9AD41FA2}" type="slidenum">
              <a:rPr lang="en-US" smtClean="0"/>
              <a:t>‹#›</a:t>
            </a:fld>
            <a:endParaRPr lang="en-US"/>
          </a:p>
        </p:txBody>
      </p:sp>
    </p:spTree>
    <p:extLst>
      <p:ext uri="{BB962C8B-B14F-4D97-AF65-F5344CB8AC3E}">
        <p14:creationId xmlns:p14="http://schemas.microsoft.com/office/powerpoint/2010/main" val="152575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MT = [ ]</a:t>
            </a:r>
          </a:p>
          <a:p>
            <a:pPr marL="0" indent="0">
              <a:buNone/>
            </a:pPr>
            <a:r>
              <a:rPr lang="en-US" sz="1200" dirty="0"/>
              <a:t>for </a:t>
            </a:r>
            <a:r>
              <a:rPr lang="en-US" sz="1200" dirty="0" err="1"/>
              <a:t>i</a:t>
            </a:r>
            <a:r>
              <a:rPr lang="en-US" sz="1200" dirty="0"/>
              <a:t> in range(3):</a:t>
            </a:r>
          </a:p>
          <a:p>
            <a:pPr marL="0" indent="0">
              <a:buNone/>
            </a:pPr>
            <a:r>
              <a:rPr lang="en-US" sz="1200" dirty="0"/>
              <a:t>    </a:t>
            </a:r>
            <a:r>
              <a:rPr lang="en-US" sz="1200" dirty="0" err="1"/>
              <a:t>MT.append</a:t>
            </a:r>
            <a:r>
              <a:rPr lang="en-US" sz="1200" dirty="0"/>
              <a:t>([row[</a:t>
            </a:r>
            <a:r>
              <a:rPr lang="en-US" sz="1200" dirty="0" err="1"/>
              <a:t>i</a:t>
            </a:r>
            <a:r>
              <a:rPr lang="en-US" sz="1200" dirty="0"/>
              <a:t>] for row in 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MT = [[row[</a:t>
            </a:r>
            <a:r>
              <a:rPr lang="en-US" sz="1200" dirty="0" err="1"/>
              <a:t>i</a:t>
            </a:r>
            <a:r>
              <a:rPr lang="en-US" sz="1200" dirty="0"/>
              <a:t>] for row in M] for </a:t>
            </a:r>
            <a:r>
              <a:rPr lang="en-US" sz="1200" dirty="0" err="1"/>
              <a:t>i</a:t>
            </a:r>
            <a:r>
              <a:rPr lang="en-US" sz="1200" dirty="0"/>
              <a:t> in range(3)]</a:t>
            </a:r>
          </a:p>
          <a:p>
            <a:endParaRPr lang="en-US" dirty="0"/>
          </a:p>
        </p:txBody>
      </p:sp>
      <p:sp>
        <p:nvSpPr>
          <p:cNvPr id="4" name="Slide Number Placeholder 3"/>
          <p:cNvSpPr>
            <a:spLocks noGrp="1"/>
          </p:cNvSpPr>
          <p:nvPr>
            <p:ph type="sldNum" sz="quarter" idx="5"/>
          </p:nvPr>
        </p:nvSpPr>
        <p:spPr/>
        <p:txBody>
          <a:bodyPr/>
          <a:lstStyle/>
          <a:p>
            <a:fld id="{90A8F08F-B8E7-4852-9018-14FC9AD41FA2}" type="slidenum">
              <a:rPr lang="en-US" smtClean="0"/>
              <a:t>24</a:t>
            </a:fld>
            <a:endParaRPr lang="en-US"/>
          </a:p>
        </p:txBody>
      </p:sp>
    </p:spTree>
    <p:extLst>
      <p:ext uri="{BB962C8B-B14F-4D97-AF65-F5344CB8AC3E}">
        <p14:creationId xmlns:p14="http://schemas.microsoft.com/office/powerpoint/2010/main" val="717614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56234E6-7A24-4890-A05B-D630569750D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80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294361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339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71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2903478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722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390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127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925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56234E6-7A24-4890-A05B-D630569750D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177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234487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2649180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891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1561360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E96BD-0FF8-4D11-BA27-C0C7574521C0}"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6234E6-7A24-4890-A05B-D630569750D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4880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E96BD-0FF8-4D11-BA27-C0C7574521C0}"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6234E6-7A24-4890-A05B-D630569750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034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E96BD-0FF8-4D11-BA27-C0C7574521C0}"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18207685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515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1356858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23722139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13872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40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4395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22123274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3621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9575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787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934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56234E6-7A24-4890-A05B-D630569750D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93600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29671487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1236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9525299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E96BD-0FF8-4D11-BA27-C0C7574521C0}"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6234E6-7A24-4890-A05B-D630569750D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35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836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E96BD-0FF8-4D11-BA27-C0C7574521C0}"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6234E6-7A24-4890-A05B-D630569750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321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E96BD-0FF8-4D11-BA27-C0C7574521C0}"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25152474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0569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39218532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27737536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8701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6659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32089763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84698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03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E96BD-0FF8-4D11-BA27-C0C7574521C0}"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6234E6-7A24-4890-A05B-D630569750D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6754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7042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E96BD-0FF8-4D11-BA27-C0C7574521C0}"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34E6-7A24-4890-A05B-D630569750D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17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E96BD-0FF8-4D11-BA27-C0C7574521C0}"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6234E6-7A24-4890-A05B-D630569750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69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E96BD-0FF8-4D11-BA27-C0C7574521C0}"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85643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119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E96BD-0FF8-4D11-BA27-C0C7574521C0}"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34E6-7A24-4890-A05B-D630569750DF}" type="slidenum">
              <a:rPr lang="en-US" smtClean="0"/>
              <a:t>‹#›</a:t>
            </a:fld>
            <a:endParaRPr lang="en-US"/>
          </a:p>
        </p:txBody>
      </p:sp>
    </p:spTree>
    <p:extLst>
      <p:ext uri="{BB962C8B-B14F-4D97-AF65-F5344CB8AC3E}">
        <p14:creationId xmlns:p14="http://schemas.microsoft.com/office/powerpoint/2010/main" val="79208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3.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E96BD-0FF8-4D11-BA27-C0C7574521C0}" type="datetimeFigureOut">
              <a:rPr lang="en-US" smtClean="0"/>
              <a:t>5/16/2023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6234E6-7A24-4890-A05B-D630569750DF}" type="slidenum">
              <a:rPr lang="en-US" smtClean="0"/>
              <a:t>‹#›</a:t>
            </a:fld>
            <a:endParaRPr lang="en-US"/>
          </a:p>
        </p:txBody>
      </p:sp>
    </p:spTree>
    <p:extLst>
      <p:ext uri="{BB962C8B-B14F-4D97-AF65-F5344CB8AC3E}">
        <p14:creationId xmlns:p14="http://schemas.microsoft.com/office/powerpoint/2010/main" val="71052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E96BD-0FF8-4D11-BA27-C0C7574521C0}" type="datetimeFigureOut">
              <a:rPr lang="en-US" smtClean="0"/>
              <a:t>5/16/2023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6234E6-7A24-4890-A05B-D630569750DF}" type="slidenum">
              <a:rPr lang="en-US" smtClean="0"/>
              <a:t>‹#›</a:t>
            </a:fld>
            <a:endParaRPr lang="en-US"/>
          </a:p>
        </p:txBody>
      </p:sp>
    </p:spTree>
    <p:extLst>
      <p:ext uri="{BB962C8B-B14F-4D97-AF65-F5344CB8AC3E}">
        <p14:creationId xmlns:p14="http://schemas.microsoft.com/office/powerpoint/2010/main" val="25610900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E96BD-0FF8-4D11-BA27-C0C7574521C0}" type="datetimeFigureOut">
              <a:rPr lang="en-US" smtClean="0"/>
              <a:t>5/16/2023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6234E6-7A24-4890-A05B-D630569750DF}" type="slidenum">
              <a:rPr lang="en-US" smtClean="0"/>
              <a:t>‹#›</a:t>
            </a:fld>
            <a:endParaRPr lang="en-US"/>
          </a:p>
        </p:txBody>
      </p:sp>
    </p:spTree>
    <p:extLst>
      <p:ext uri="{BB962C8B-B14F-4D97-AF65-F5344CB8AC3E}">
        <p14:creationId xmlns:p14="http://schemas.microsoft.com/office/powerpoint/2010/main" val="22489870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1.xml"/><Relationship Id="rId6" Type="http://schemas.microsoft.com/office/2007/relationships/hdphoto" Target="../media/hdphoto3.wdp"/><Relationship Id="rId5" Type="http://schemas.openxmlformats.org/officeDocument/2006/relationships/image" Target="../media/image20.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jpeg"/><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592D-D963-C171-784A-F5B478B53D15}"/>
              </a:ext>
            </a:extLst>
          </p:cNvPr>
          <p:cNvSpPr>
            <a:spLocks noGrp="1"/>
          </p:cNvSpPr>
          <p:nvPr>
            <p:ph type="ctrTitle"/>
          </p:nvPr>
        </p:nvSpPr>
        <p:spPr/>
        <p:txBody>
          <a:bodyPr/>
          <a:lstStyle/>
          <a:p>
            <a:r>
              <a:rPr lang="en-US" dirty="0"/>
              <a:t>Advanced Programming – Part II</a:t>
            </a:r>
          </a:p>
        </p:txBody>
      </p:sp>
      <p:sp>
        <p:nvSpPr>
          <p:cNvPr id="3" name="Subtitle 2">
            <a:extLst>
              <a:ext uri="{FF2B5EF4-FFF2-40B4-BE49-F238E27FC236}">
                <a16:creationId xmlns:a16="http://schemas.microsoft.com/office/drawing/2014/main" id="{1353E0E2-9406-A1D8-47C7-477677634A74}"/>
              </a:ext>
            </a:extLst>
          </p:cNvPr>
          <p:cNvSpPr>
            <a:spLocks noGrp="1"/>
          </p:cNvSpPr>
          <p:nvPr>
            <p:ph type="subTitle" idx="1"/>
          </p:nvPr>
        </p:nvSpPr>
        <p:spPr/>
        <p:txBody>
          <a:bodyPr>
            <a:normAutofit lnSpcReduction="10000"/>
          </a:bodyPr>
          <a:lstStyle/>
          <a:p>
            <a:r>
              <a:rPr lang="en-US" dirty="0" err="1"/>
              <a:t>K.N.Toosi</a:t>
            </a:r>
            <a:endParaRPr lang="en-US" dirty="0"/>
          </a:p>
          <a:p>
            <a:r>
              <a:rPr lang="en-US" dirty="0"/>
              <a:t>Instructor: Maryam </a:t>
            </a:r>
            <a:r>
              <a:rPr lang="en-US" dirty="0" err="1"/>
              <a:t>Abdolali</a:t>
            </a:r>
            <a:endParaRPr lang="en-US" dirty="0"/>
          </a:p>
          <a:p>
            <a:r>
              <a:rPr lang="en-US" dirty="0"/>
              <a:t>Spring 2023</a:t>
            </a:r>
          </a:p>
        </p:txBody>
      </p:sp>
    </p:spTree>
    <p:extLst>
      <p:ext uri="{BB962C8B-B14F-4D97-AF65-F5344CB8AC3E}">
        <p14:creationId xmlns:p14="http://schemas.microsoft.com/office/powerpoint/2010/main" val="3632076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B9E9BA-07D6-FBB6-FBA1-40DA84CE5FF9}"/>
              </a:ext>
            </a:extLst>
          </p:cNvPr>
          <p:cNvSpPr>
            <a:spLocks noGrp="1"/>
          </p:cNvSpPr>
          <p:nvPr>
            <p:ph type="title"/>
          </p:nvPr>
        </p:nvSpPr>
        <p:spPr/>
        <p:txBody>
          <a:bodyPr/>
          <a:lstStyle/>
          <a:p>
            <a:r>
              <a:rPr lang="en-US" dirty="0"/>
              <a:t>Examples</a:t>
            </a:r>
          </a:p>
        </p:txBody>
      </p:sp>
      <p:sp>
        <p:nvSpPr>
          <p:cNvPr id="12" name="Text Placeholder 11">
            <a:extLst>
              <a:ext uri="{FF2B5EF4-FFF2-40B4-BE49-F238E27FC236}">
                <a16:creationId xmlns:a16="http://schemas.microsoft.com/office/drawing/2014/main" id="{3D97155B-1261-065D-7DC7-19BE429ED014}"/>
              </a:ext>
            </a:extLst>
          </p:cNvPr>
          <p:cNvSpPr>
            <a:spLocks noGrp="1"/>
          </p:cNvSpPr>
          <p:nvPr>
            <p:ph type="body" idx="1"/>
          </p:nvPr>
        </p:nvSpPr>
        <p:spPr>
          <a:xfrm>
            <a:off x="1295400" y="2555896"/>
            <a:ext cx="4718304" cy="576262"/>
          </a:xfrm>
        </p:spPr>
        <p:txBody>
          <a:bodyPr/>
          <a:lstStyle/>
          <a:p>
            <a:r>
              <a:rPr lang="en-US" sz="1800" dirty="0"/>
              <a:t>Convert all the items in a list from a string to an integer number. </a:t>
            </a:r>
          </a:p>
        </p:txBody>
      </p:sp>
      <p:sp>
        <p:nvSpPr>
          <p:cNvPr id="8" name="Content Placeholder 7">
            <a:extLst>
              <a:ext uri="{FF2B5EF4-FFF2-40B4-BE49-F238E27FC236}">
                <a16:creationId xmlns:a16="http://schemas.microsoft.com/office/drawing/2014/main" id="{3E523ABE-4294-4BC1-88A0-88ED703F5551}"/>
              </a:ext>
            </a:extLst>
          </p:cNvPr>
          <p:cNvSpPr>
            <a:spLocks noGrp="1"/>
          </p:cNvSpPr>
          <p:nvPr>
            <p:ph sz="half" idx="2"/>
          </p:nvPr>
        </p:nvSpPr>
        <p:spPr/>
        <p:txBody>
          <a:bodyPr/>
          <a:lstStyle/>
          <a:p>
            <a:pPr marL="0" indent="0">
              <a:buNone/>
            </a:pPr>
            <a:r>
              <a:rPr lang="en-US" sz="2000" dirty="0" err="1"/>
              <a:t>str_nums</a:t>
            </a:r>
            <a:r>
              <a:rPr lang="en-US" sz="2000" dirty="0"/>
              <a:t> = ["4", "8", "6", "5", "3", "2"]</a:t>
            </a:r>
          </a:p>
          <a:p>
            <a:pPr marL="0" indent="0">
              <a:buNone/>
            </a:pPr>
            <a:r>
              <a:rPr lang="en-US" sz="2000" dirty="0" err="1"/>
              <a:t>int_nums</a:t>
            </a:r>
            <a:r>
              <a:rPr lang="en-US" sz="2000" dirty="0"/>
              <a:t> = map(int, </a:t>
            </a:r>
            <a:r>
              <a:rPr lang="en-US" sz="2000" dirty="0" err="1"/>
              <a:t>str_nums</a:t>
            </a:r>
            <a:r>
              <a:rPr lang="en-US" sz="2000" dirty="0"/>
              <a:t>)</a:t>
            </a:r>
          </a:p>
        </p:txBody>
      </p:sp>
      <p:sp>
        <p:nvSpPr>
          <p:cNvPr id="13" name="Text Placeholder 12">
            <a:extLst>
              <a:ext uri="{FF2B5EF4-FFF2-40B4-BE49-F238E27FC236}">
                <a16:creationId xmlns:a16="http://schemas.microsoft.com/office/drawing/2014/main" id="{B683777B-7A0E-C8B1-38A6-405C9C7C425C}"/>
              </a:ext>
            </a:extLst>
          </p:cNvPr>
          <p:cNvSpPr>
            <a:spLocks noGrp="1"/>
          </p:cNvSpPr>
          <p:nvPr>
            <p:ph type="body" sz="quarter" idx="3"/>
          </p:nvPr>
        </p:nvSpPr>
        <p:spPr/>
        <p:txBody>
          <a:bodyPr/>
          <a:lstStyle/>
          <a:p>
            <a:r>
              <a:rPr lang="en-US" sz="1600" dirty="0"/>
              <a:t>Convert all the items in a string list to upper case</a:t>
            </a:r>
          </a:p>
          <a:p>
            <a:endParaRPr lang="en-US" sz="1600" dirty="0"/>
          </a:p>
        </p:txBody>
      </p:sp>
      <p:sp>
        <p:nvSpPr>
          <p:cNvPr id="14" name="Content Placeholder 13">
            <a:extLst>
              <a:ext uri="{FF2B5EF4-FFF2-40B4-BE49-F238E27FC236}">
                <a16:creationId xmlns:a16="http://schemas.microsoft.com/office/drawing/2014/main" id="{7C63E0C0-4FCF-322A-4830-08105B88D230}"/>
              </a:ext>
            </a:extLst>
          </p:cNvPr>
          <p:cNvSpPr>
            <a:spLocks noGrp="1"/>
          </p:cNvSpPr>
          <p:nvPr>
            <p:ph sz="quarter" idx="4"/>
          </p:nvPr>
        </p:nvSpPr>
        <p:spPr/>
        <p:txBody>
          <a:bodyPr>
            <a:normAutofit/>
          </a:bodyPr>
          <a:lstStyle/>
          <a:p>
            <a:pPr marL="0" indent="0">
              <a:buNone/>
            </a:pPr>
            <a:r>
              <a:rPr lang="en-US" sz="2000" dirty="0" err="1"/>
              <a:t>my_pets</a:t>
            </a:r>
            <a:r>
              <a:rPr lang="en-US" sz="2000" dirty="0"/>
              <a:t> = ['</a:t>
            </a:r>
            <a:r>
              <a:rPr lang="en-US" sz="2000" dirty="0" err="1"/>
              <a:t>alfred</a:t>
            </a:r>
            <a:r>
              <a:rPr lang="en-US" sz="2000" dirty="0"/>
              <a:t>', '</a:t>
            </a:r>
            <a:r>
              <a:rPr lang="en-US" sz="2000" dirty="0" err="1"/>
              <a:t>tabitha</a:t>
            </a:r>
            <a:r>
              <a:rPr lang="en-US" sz="2000" dirty="0"/>
              <a:t>', '</a:t>
            </a:r>
            <a:r>
              <a:rPr lang="en-US" sz="2000" dirty="0" err="1"/>
              <a:t>william</a:t>
            </a:r>
            <a:r>
              <a:rPr lang="en-US" sz="2000" dirty="0"/>
              <a:t>', '</a:t>
            </a:r>
            <a:r>
              <a:rPr lang="en-US" sz="2000" dirty="0" err="1"/>
              <a:t>arla</a:t>
            </a:r>
            <a:r>
              <a:rPr lang="en-US" sz="2000" dirty="0"/>
              <a:t>'] </a:t>
            </a:r>
          </a:p>
          <a:p>
            <a:pPr marL="0" indent="0">
              <a:buNone/>
            </a:pPr>
            <a:r>
              <a:rPr lang="en-US" sz="2000" dirty="0" err="1"/>
              <a:t>uppered_pets</a:t>
            </a:r>
            <a:r>
              <a:rPr lang="en-US" sz="2000" dirty="0"/>
              <a:t> = map(</a:t>
            </a:r>
            <a:r>
              <a:rPr lang="en-US" sz="2000" dirty="0" err="1"/>
              <a:t>str.upper</a:t>
            </a:r>
            <a:r>
              <a:rPr lang="en-US" sz="2000" dirty="0"/>
              <a:t>, </a:t>
            </a:r>
            <a:r>
              <a:rPr lang="en-US" sz="2000" dirty="0" err="1"/>
              <a:t>my_pets</a:t>
            </a:r>
            <a:r>
              <a:rPr lang="en-US" sz="2000" dirty="0"/>
              <a:t>)</a:t>
            </a:r>
          </a:p>
        </p:txBody>
      </p:sp>
    </p:spTree>
    <p:extLst>
      <p:ext uri="{BB962C8B-B14F-4D97-AF65-F5344CB8AC3E}">
        <p14:creationId xmlns:p14="http://schemas.microsoft.com/office/powerpoint/2010/main" val="187713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C8FB-4B94-5564-A337-017BF6D15D94}"/>
              </a:ext>
            </a:extLst>
          </p:cNvPr>
          <p:cNvSpPr>
            <a:spLocks noGrp="1"/>
          </p:cNvSpPr>
          <p:nvPr>
            <p:ph type="title"/>
          </p:nvPr>
        </p:nvSpPr>
        <p:spPr/>
        <p:txBody>
          <a:bodyPr/>
          <a:lstStyle/>
          <a:p>
            <a:r>
              <a:rPr lang="en-US" dirty="0"/>
              <a:t>Map with lambda</a:t>
            </a:r>
          </a:p>
        </p:txBody>
      </p:sp>
      <p:sp>
        <p:nvSpPr>
          <p:cNvPr id="3" name="Text Placeholder 2">
            <a:extLst>
              <a:ext uri="{FF2B5EF4-FFF2-40B4-BE49-F238E27FC236}">
                <a16:creationId xmlns:a16="http://schemas.microsoft.com/office/drawing/2014/main" id="{67F16F4C-A8C4-A6DF-5541-108ABEE0CFAB}"/>
              </a:ext>
            </a:extLst>
          </p:cNvPr>
          <p:cNvSpPr>
            <a:spLocks noGrp="1"/>
          </p:cNvSpPr>
          <p:nvPr>
            <p:ph type="body" idx="1"/>
          </p:nvPr>
        </p:nvSpPr>
        <p:spPr/>
        <p:txBody>
          <a:bodyPr/>
          <a:lstStyle/>
          <a:p>
            <a:r>
              <a:rPr lang="en-US" sz="2000" dirty="0"/>
              <a:t>Transform a list containing the square value of every number in the original list</a:t>
            </a:r>
          </a:p>
        </p:txBody>
      </p:sp>
      <p:sp>
        <p:nvSpPr>
          <p:cNvPr id="4" name="Content Placeholder 3">
            <a:extLst>
              <a:ext uri="{FF2B5EF4-FFF2-40B4-BE49-F238E27FC236}">
                <a16:creationId xmlns:a16="http://schemas.microsoft.com/office/drawing/2014/main" id="{3AED6E5D-B933-5173-8527-478928214AE1}"/>
              </a:ext>
            </a:extLst>
          </p:cNvPr>
          <p:cNvSpPr>
            <a:spLocks noGrp="1"/>
          </p:cNvSpPr>
          <p:nvPr>
            <p:ph sz="half" idx="2"/>
          </p:nvPr>
        </p:nvSpPr>
        <p:spPr>
          <a:xfrm>
            <a:off x="895739" y="3243262"/>
            <a:ext cx="5117965" cy="2632605"/>
          </a:xfrm>
        </p:spPr>
        <p:txBody>
          <a:bodyPr>
            <a:normAutofit/>
          </a:bodyPr>
          <a:lstStyle/>
          <a:p>
            <a:pPr marL="0" indent="0">
              <a:buNone/>
            </a:pPr>
            <a:r>
              <a:rPr lang="en-US" sz="2000" dirty="0"/>
              <a:t>numbers = [1, 2, 3, 4, 5]</a:t>
            </a:r>
          </a:p>
          <a:p>
            <a:pPr marL="0" indent="0">
              <a:buNone/>
            </a:pPr>
            <a:r>
              <a:rPr lang="en-US" sz="2000" dirty="0"/>
              <a:t>squared = map(lambda num: num ** 2, numbers)</a:t>
            </a:r>
          </a:p>
        </p:txBody>
      </p:sp>
      <p:sp>
        <p:nvSpPr>
          <p:cNvPr id="5" name="Text Placeholder 4">
            <a:extLst>
              <a:ext uri="{FF2B5EF4-FFF2-40B4-BE49-F238E27FC236}">
                <a16:creationId xmlns:a16="http://schemas.microsoft.com/office/drawing/2014/main" id="{59ADB3C5-D7EF-5C07-9418-85A016BA5771}"/>
              </a:ext>
            </a:extLst>
          </p:cNvPr>
          <p:cNvSpPr>
            <a:spLocks noGrp="1"/>
          </p:cNvSpPr>
          <p:nvPr>
            <p:ph type="body" sz="quarter" idx="3"/>
          </p:nvPr>
        </p:nvSpPr>
        <p:spPr>
          <a:xfrm>
            <a:off x="6178298" y="2370402"/>
            <a:ext cx="4718304" cy="576262"/>
          </a:xfrm>
        </p:spPr>
        <p:txBody>
          <a:bodyPr/>
          <a:lstStyle/>
          <a:p>
            <a:r>
              <a:rPr lang="en-US" sz="2000" dirty="0"/>
              <a:t> Remove dots from string items</a:t>
            </a:r>
          </a:p>
        </p:txBody>
      </p:sp>
      <p:sp>
        <p:nvSpPr>
          <p:cNvPr id="6" name="Content Placeholder 5">
            <a:extLst>
              <a:ext uri="{FF2B5EF4-FFF2-40B4-BE49-F238E27FC236}">
                <a16:creationId xmlns:a16="http://schemas.microsoft.com/office/drawing/2014/main" id="{898E16E3-808C-648A-06E2-9701D7D91A87}"/>
              </a:ext>
            </a:extLst>
          </p:cNvPr>
          <p:cNvSpPr>
            <a:spLocks noGrp="1"/>
          </p:cNvSpPr>
          <p:nvPr>
            <p:ph sz="quarter" idx="4"/>
          </p:nvPr>
        </p:nvSpPr>
        <p:spPr>
          <a:xfrm>
            <a:off x="6180671" y="3243262"/>
            <a:ext cx="5115590" cy="2632605"/>
          </a:xfrm>
        </p:spPr>
        <p:txBody>
          <a:bodyPr>
            <a:normAutofit/>
          </a:bodyPr>
          <a:lstStyle/>
          <a:p>
            <a:pPr marL="0" indent="0">
              <a:buNone/>
            </a:pPr>
            <a:r>
              <a:rPr lang="en-US" sz="2000" dirty="0" err="1"/>
              <a:t>with_dots</a:t>
            </a:r>
            <a:r>
              <a:rPr lang="en-US" sz="2000" dirty="0"/>
              <a:t> = ["processing..", "...strings", "with....", "..map.."]</a:t>
            </a:r>
          </a:p>
          <a:p>
            <a:pPr marL="0" indent="0">
              <a:buNone/>
            </a:pPr>
            <a:endParaRPr lang="en-US" sz="2000" dirty="0"/>
          </a:p>
          <a:p>
            <a:pPr marL="0" indent="0">
              <a:buNone/>
            </a:pPr>
            <a:r>
              <a:rPr lang="en-US" sz="2000" dirty="0"/>
              <a:t>list(map(lambda s: </a:t>
            </a:r>
            <a:r>
              <a:rPr lang="en-US" sz="2000" dirty="0" err="1"/>
              <a:t>s.strip</a:t>
            </a:r>
            <a:r>
              <a:rPr lang="en-US" sz="2000" dirty="0"/>
              <a:t>("."), </a:t>
            </a:r>
            <a:r>
              <a:rPr lang="en-US" sz="2000" dirty="0" err="1"/>
              <a:t>with_dots</a:t>
            </a:r>
            <a:r>
              <a:rPr lang="en-US" sz="2000" dirty="0"/>
              <a:t>))</a:t>
            </a:r>
          </a:p>
        </p:txBody>
      </p:sp>
    </p:spTree>
    <p:extLst>
      <p:ext uri="{BB962C8B-B14F-4D97-AF65-F5344CB8AC3E}">
        <p14:creationId xmlns:p14="http://schemas.microsoft.com/office/powerpoint/2010/main" val="85764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692B-CA60-C735-40AC-089634FA7805}"/>
              </a:ext>
            </a:extLst>
          </p:cNvPr>
          <p:cNvSpPr>
            <a:spLocks noGrp="1"/>
          </p:cNvSpPr>
          <p:nvPr>
            <p:ph type="title"/>
          </p:nvPr>
        </p:nvSpPr>
        <p:spPr/>
        <p:txBody>
          <a:bodyPr>
            <a:normAutofit/>
          </a:bodyPr>
          <a:lstStyle/>
          <a:p>
            <a:r>
              <a:rPr lang="en-US" dirty="0"/>
              <a:t>Map with </a:t>
            </a:r>
            <a:r>
              <a:rPr lang="en-US" b="1" dirty="0"/>
              <a:t>multiple</a:t>
            </a:r>
            <a:r>
              <a:rPr lang="en-US" dirty="0"/>
              <a:t> input </a:t>
            </a:r>
            <a:r>
              <a:rPr lang="en-US" dirty="0" err="1"/>
              <a:t>iterables</a:t>
            </a:r>
            <a:endParaRPr lang="en-US" dirty="0"/>
          </a:p>
        </p:txBody>
      </p:sp>
      <p:sp>
        <p:nvSpPr>
          <p:cNvPr id="3" name="Text Placeholder 2">
            <a:extLst>
              <a:ext uri="{FF2B5EF4-FFF2-40B4-BE49-F238E27FC236}">
                <a16:creationId xmlns:a16="http://schemas.microsoft.com/office/drawing/2014/main" id="{1DE151E4-D959-256D-E262-9C082D5DA0B8}"/>
              </a:ext>
            </a:extLst>
          </p:cNvPr>
          <p:cNvSpPr>
            <a:spLocks noGrp="1"/>
          </p:cNvSpPr>
          <p:nvPr>
            <p:ph type="body" idx="1"/>
          </p:nvPr>
        </p:nvSpPr>
        <p:spPr/>
        <p:txBody>
          <a:bodyPr/>
          <a:lstStyle/>
          <a:p>
            <a:r>
              <a:rPr lang="en-US" dirty="0"/>
              <a:t>Elementwise power</a:t>
            </a:r>
          </a:p>
        </p:txBody>
      </p:sp>
      <p:sp>
        <p:nvSpPr>
          <p:cNvPr id="4" name="Content Placeholder 3">
            <a:extLst>
              <a:ext uri="{FF2B5EF4-FFF2-40B4-BE49-F238E27FC236}">
                <a16:creationId xmlns:a16="http://schemas.microsoft.com/office/drawing/2014/main" id="{A705C9FB-DE0E-D429-EE88-2E870005BEAF}"/>
              </a:ext>
            </a:extLst>
          </p:cNvPr>
          <p:cNvSpPr>
            <a:spLocks noGrp="1"/>
          </p:cNvSpPr>
          <p:nvPr>
            <p:ph sz="half" idx="2"/>
          </p:nvPr>
        </p:nvSpPr>
        <p:spPr/>
        <p:txBody>
          <a:bodyPr>
            <a:normAutofit/>
          </a:bodyPr>
          <a:lstStyle/>
          <a:p>
            <a:pPr marL="0" indent="0">
              <a:buNone/>
            </a:pPr>
            <a:r>
              <a:rPr lang="en-US" sz="2000" dirty="0" err="1"/>
              <a:t>first_it</a:t>
            </a:r>
            <a:r>
              <a:rPr lang="en-US" sz="2000" dirty="0"/>
              <a:t> = [1, 2, 3]</a:t>
            </a:r>
          </a:p>
          <a:p>
            <a:pPr marL="0" indent="0">
              <a:buNone/>
            </a:pPr>
            <a:r>
              <a:rPr lang="en-US" sz="2000" dirty="0" err="1"/>
              <a:t>second_it</a:t>
            </a:r>
            <a:r>
              <a:rPr lang="en-US" sz="2000" dirty="0"/>
              <a:t> = [4, 5, 6, 7]</a:t>
            </a:r>
          </a:p>
          <a:p>
            <a:pPr marL="0" indent="0">
              <a:buNone/>
            </a:pPr>
            <a:endParaRPr lang="en-US" sz="2000" dirty="0"/>
          </a:p>
          <a:p>
            <a:pPr marL="0" indent="0">
              <a:buNone/>
            </a:pPr>
            <a:r>
              <a:rPr lang="en-US" sz="2000" dirty="0"/>
              <a:t>list(map(pow, </a:t>
            </a:r>
            <a:r>
              <a:rPr lang="en-US" sz="2000" dirty="0" err="1"/>
              <a:t>first_it</a:t>
            </a:r>
            <a:r>
              <a:rPr lang="en-US" sz="2000" dirty="0"/>
              <a:t>, </a:t>
            </a:r>
            <a:r>
              <a:rPr lang="en-US" sz="2000" dirty="0" err="1"/>
              <a:t>second_it</a:t>
            </a:r>
            <a:r>
              <a:rPr lang="en-US" sz="2000" dirty="0"/>
              <a:t>))</a:t>
            </a:r>
          </a:p>
        </p:txBody>
      </p:sp>
      <p:sp>
        <p:nvSpPr>
          <p:cNvPr id="5" name="Text Placeholder 4">
            <a:extLst>
              <a:ext uri="{FF2B5EF4-FFF2-40B4-BE49-F238E27FC236}">
                <a16:creationId xmlns:a16="http://schemas.microsoft.com/office/drawing/2014/main" id="{2A493AC2-C008-6722-D55C-B93A25980BF4}"/>
              </a:ext>
            </a:extLst>
          </p:cNvPr>
          <p:cNvSpPr>
            <a:spLocks noGrp="1"/>
          </p:cNvSpPr>
          <p:nvPr>
            <p:ph type="body" sz="quarter" idx="3"/>
          </p:nvPr>
        </p:nvSpPr>
        <p:spPr/>
        <p:txBody>
          <a:bodyPr/>
          <a:lstStyle/>
          <a:p>
            <a:r>
              <a:rPr lang="en-US" dirty="0"/>
              <a:t>Elementwise addition</a:t>
            </a:r>
          </a:p>
        </p:txBody>
      </p:sp>
      <p:sp>
        <p:nvSpPr>
          <p:cNvPr id="6" name="Content Placeholder 5">
            <a:extLst>
              <a:ext uri="{FF2B5EF4-FFF2-40B4-BE49-F238E27FC236}">
                <a16:creationId xmlns:a16="http://schemas.microsoft.com/office/drawing/2014/main" id="{022CB6FB-73F9-E630-91FF-1884404CDD38}"/>
              </a:ext>
            </a:extLst>
          </p:cNvPr>
          <p:cNvSpPr>
            <a:spLocks noGrp="1"/>
          </p:cNvSpPr>
          <p:nvPr>
            <p:ph sz="quarter" idx="4"/>
          </p:nvPr>
        </p:nvSpPr>
        <p:spPr>
          <a:xfrm>
            <a:off x="5840963" y="3243262"/>
            <a:ext cx="5058012" cy="2632605"/>
          </a:xfrm>
        </p:spPr>
        <p:txBody>
          <a:bodyPr>
            <a:normAutofit/>
          </a:bodyPr>
          <a:lstStyle/>
          <a:p>
            <a:pPr marL="0" indent="0">
              <a:buNone/>
            </a:pPr>
            <a:r>
              <a:rPr lang="es-ES" sz="2000" dirty="0"/>
              <a:t>z = </a:t>
            </a:r>
            <a:r>
              <a:rPr lang="es-ES" sz="2000" dirty="0" err="1"/>
              <a:t>list</a:t>
            </a:r>
            <a:r>
              <a:rPr lang="es-ES" sz="2000" dirty="0"/>
              <a:t>(</a:t>
            </a:r>
            <a:r>
              <a:rPr lang="es-ES" sz="2000" dirty="0" err="1"/>
              <a:t>map</a:t>
            </a:r>
            <a:r>
              <a:rPr lang="es-ES" sz="2000" dirty="0"/>
              <a:t>(lambda x, y: x + y, [2, 4, 6], [1, 3, 5]))</a:t>
            </a:r>
            <a:endParaRPr lang="en-US" sz="2000" dirty="0"/>
          </a:p>
        </p:txBody>
      </p:sp>
    </p:spTree>
    <p:extLst>
      <p:ext uri="{BB962C8B-B14F-4D97-AF65-F5344CB8AC3E}">
        <p14:creationId xmlns:p14="http://schemas.microsoft.com/office/powerpoint/2010/main" val="277317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8B24-6486-9AC2-EBAF-91F9B2FDCC9C}"/>
              </a:ext>
            </a:extLst>
          </p:cNvPr>
          <p:cNvSpPr>
            <a:spLocks noGrp="1"/>
          </p:cNvSpPr>
          <p:nvPr>
            <p:ph type="title"/>
          </p:nvPr>
        </p:nvSpPr>
        <p:spPr/>
        <p:txBody>
          <a:bodyPr/>
          <a:lstStyle/>
          <a:p>
            <a:r>
              <a:rPr lang="en-US" dirty="0">
                <a:solidFill>
                  <a:srgbClr val="C00000"/>
                </a:solidFill>
              </a:rPr>
              <a:t>Filter</a:t>
            </a:r>
          </a:p>
        </p:txBody>
      </p:sp>
      <p:sp>
        <p:nvSpPr>
          <p:cNvPr id="4" name="Content Placeholder 3">
            <a:extLst>
              <a:ext uri="{FF2B5EF4-FFF2-40B4-BE49-F238E27FC236}">
                <a16:creationId xmlns:a16="http://schemas.microsoft.com/office/drawing/2014/main" id="{836131A9-9AD7-A962-A78E-E062A1826508}"/>
              </a:ext>
            </a:extLst>
          </p:cNvPr>
          <p:cNvSpPr>
            <a:spLocks noGrp="1"/>
          </p:cNvSpPr>
          <p:nvPr>
            <p:ph sz="half" idx="1"/>
          </p:nvPr>
        </p:nvSpPr>
        <p:spPr/>
        <p:txBody>
          <a:bodyPr/>
          <a:lstStyle/>
          <a:p>
            <a:r>
              <a:rPr lang="en-US" dirty="0"/>
              <a:t>The filter function returns an iterator were the items are filtered through a function to test if the item is accepted or not.</a:t>
            </a:r>
          </a:p>
          <a:p>
            <a:endParaRPr lang="en-US" dirty="0"/>
          </a:p>
          <a:p>
            <a:r>
              <a:rPr lang="en-US" dirty="0"/>
              <a:t>Syntax:</a:t>
            </a:r>
          </a:p>
          <a:p>
            <a:pPr marL="457200" lvl="1" indent="0">
              <a:buNone/>
            </a:pPr>
            <a:r>
              <a:rPr lang="en-US" b="1" dirty="0">
                <a:solidFill>
                  <a:srgbClr val="FF0000"/>
                </a:solidFill>
              </a:rPr>
              <a:t>filter</a:t>
            </a:r>
            <a:r>
              <a:rPr lang="en-US" dirty="0"/>
              <a:t>(function, </a:t>
            </a:r>
            <a:r>
              <a:rPr lang="en-US" dirty="0" err="1"/>
              <a:t>iterable</a:t>
            </a:r>
            <a:r>
              <a:rPr lang="en-US" dirty="0"/>
              <a:t>)</a:t>
            </a:r>
          </a:p>
        </p:txBody>
      </p:sp>
      <p:pic>
        <p:nvPicPr>
          <p:cNvPr id="5122" name="Picture 2" descr="Python filter and filterfalse functions guide - MyBlueLinux.COM">
            <a:extLst>
              <a:ext uri="{FF2B5EF4-FFF2-40B4-BE49-F238E27FC236}">
                <a16:creationId xmlns:a16="http://schemas.microsoft.com/office/drawing/2014/main" id="{C148A8C6-DE2E-EE1C-1862-169C9E0AC8E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5158" y="2560511"/>
            <a:ext cx="3401729"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028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C9F2-A8A6-6494-3DBB-70CE0F9FD60F}"/>
              </a:ext>
            </a:extLst>
          </p:cNvPr>
          <p:cNvSpPr>
            <a:spLocks noGrp="1"/>
          </p:cNvSpPr>
          <p:nvPr>
            <p:ph type="title"/>
          </p:nvPr>
        </p:nvSpPr>
        <p:spPr/>
        <p:txBody>
          <a:bodyPr>
            <a:normAutofit fontScale="90000"/>
          </a:bodyPr>
          <a:lstStyle/>
          <a:p>
            <a:pPr marL="571500" indent="-571500">
              <a:buFont typeface="Wingdings" panose="05000000000000000000" pitchFamily="2" charset="2"/>
              <a:buChar char="ü"/>
            </a:pPr>
            <a:r>
              <a:rPr lang="en-US" dirty="0"/>
              <a:t>Example</a:t>
            </a:r>
            <a:br>
              <a:rPr lang="en-US" dirty="0"/>
            </a:br>
            <a:r>
              <a:rPr lang="en-US" sz="3600" u="sng" dirty="0"/>
              <a:t>Extract positive numbers</a:t>
            </a:r>
            <a:endParaRPr lang="en-US" u="sng" dirty="0"/>
          </a:p>
        </p:txBody>
      </p:sp>
      <p:sp>
        <p:nvSpPr>
          <p:cNvPr id="5" name="Text Placeholder 4">
            <a:extLst>
              <a:ext uri="{FF2B5EF4-FFF2-40B4-BE49-F238E27FC236}">
                <a16:creationId xmlns:a16="http://schemas.microsoft.com/office/drawing/2014/main" id="{0E4FDCD5-7164-1D6E-D16C-01B96E20520F}"/>
              </a:ext>
            </a:extLst>
          </p:cNvPr>
          <p:cNvSpPr>
            <a:spLocks noGrp="1"/>
          </p:cNvSpPr>
          <p:nvPr>
            <p:ph type="body" idx="1"/>
          </p:nvPr>
        </p:nvSpPr>
        <p:spPr/>
        <p:txBody>
          <a:bodyPr/>
          <a:lstStyle/>
          <a:p>
            <a:r>
              <a:rPr lang="en-US" dirty="0"/>
              <a:t>Traditional</a:t>
            </a:r>
          </a:p>
        </p:txBody>
      </p:sp>
      <p:sp>
        <p:nvSpPr>
          <p:cNvPr id="6" name="Content Placeholder 5">
            <a:extLst>
              <a:ext uri="{FF2B5EF4-FFF2-40B4-BE49-F238E27FC236}">
                <a16:creationId xmlns:a16="http://schemas.microsoft.com/office/drawing/2014/main" id="{DF5F076F-43AC-C9DB-0254-6E0FED71B09F}"/>
              </a:ext>
            </a:extLst>
          </p:cNvPr>
          <p:cNvSpPr>
            <a:spLocks noGrp="1"/>
          </p:cNvSpPr>
          <p:nvPr>
            <p:ph sz="half" idx="2"/>
          </p:nvPr>
        </p:nvSpPr>
        <p:spPr/>
        <p:txBody>
          <a:bodyPr>
            <a:normAutofit fontScale="92500" lnSpcReduction="10000"/>
          </a:bodyPr>
          <a:lstStyle/>
          <a:p>
            <a:pPr marL="0" indent="0">
              <a:buNone/>
            </a:pPr>
            <a:r>
              <a:rPr lang="en-US" sz="1200" dirty="0"/>
              <a:t>numbers = [-2, -1, 0, 1, 2]</a:t>
            </a:r>
          </a:p>
          <a:p>
            <a:pPr marL="0" indent="0">
              <a:buNone/>
            </a:pPr>
            <a:endParaRPr lang="en-US" sz="1200" dirty="0"/>
          </a:p>
          <a:p>
            <a:pPr marL="0" indent="0">
              <a:buNone/>
            </a:pPr>
            <a:r>
              <a:rPr lang="en-US" sz="1200" dirty="0"/>
              <a:t>def </a:t>
            </a:r>
            <a:r>
              <a:rPr lang="en-US" sz="1200" dirty="0" err="1"/>
              <a:t>extract_positive</a:t>
            </a:r>
            <a:r>
              <a:rPr lang="en-US" sz="1200" dirty="0"/>
              <a:t>(numbers):</a:t>
            </a:r>
          </a:p>
          <a:p>
            <a:pPr marL="0" indent="0">
              <a:buNone/>
            </a:pPr>
            <a:r>
              <a:rPr lang="en-US" sz="1200" dirty="0"/>
              <a:t>    </a:t>
            </a:r>
            <a:r>
              <a:rPr lang="en-US" sz="1200" dirty="0" err="1"/>
              <a:t>positive_numbers</a:t>
            </a:r>
            <a:r>
              <a:rPr lang="en-US" sz="1200" dirty="0"/>
              <a:t> = [ ]</a:t>
            </a:r>
          </a:p>
          <a:p>
            <a:pPr marL="0" indent="0">
              <a:buNone/>
            </a:pPr>
            <a:r>
              <a:rPr lang="en-US" sz="1200" dirty="0"/>
              <a:t>    for number in numbers:</a:t>
            </a:r>
          </a:p>
          <a:p>
            <a:pPr marL="0" indent="0">
              <a:buNone/>
            </a:pPr>
            <a:r>
              <a:rPr lang="en-US" sz="1200" dirty="0"/>
              <a:t>        if number &gt; 0:  # Filtering condition</a:t>
            </a:r>
          </a:p>
          <a:p>
            <a:pPr marL="0" indent="0">
              <a:buNone/>
            </a:pPr>
            <a:r>
              <a:rPr lang="en-US" sz="1200" dirty="0"/>
              <a:t>            </a:t>
            </a:r>
            <a:r>
              <a:rPr lang="en-US" sz="1200" dirty="0" err="1"/>
              <a:t>positive_numbers.append</a:t>
            </a:r>
            <a:r>
              <a:rPr lang="en-US" sz="1200" dirty="0"/>
              <a:t>(number)</a:t>
            </a:r>
          </a:p>
          <a:p>
            <a:pPr marL="0" indent="0">
              <a:buNone/>
            </a:pPr>
            <a:r>
              <a:rPr lang="en-US" sz="1200" dirty="0"/>
              <a:t>    return </a:t>
            </a:r>
            <a:r>
              <a:rPr lang="en-US" sz="1200" dirty="0" err="1"/>
              <a:t>positive_numbers</a:t>
            </a:r>
            <a:endParaRPr lang="en-US" sz="1200" dirty="0"/>
          </a:p>
          <a:p>
            <a:pPr marL="0" indent="0">
              <a:buNone/>
            </a:pPr>
            <a:endParaRPr lang="en-US" sz="1200" dirty="0"/>
          </a:p>
          <a:p>
            <a:pPr marL="0" indent="0">
              <a:buNone/>
            </a:pPr>
            <a:r>
              <a:rPr lang="en-US" sz="1200" dirty="0"/>
              <a:t>pos = </a:t>
            </a:r>
            <a:r>
              <a:rPr lang="en-US" sz="1200" dirty="0" err="1"/>
              <a:t>extract_positive</a:t>
            </a:r>
            <a:r>
              <a:rPr lang="en-US" sz="1200" dirty="0"/>
              <a:t>(numbers)</a:t>
            </a:r>
          </a:p>
        </p:txBody>
      </p:sp>
      <p:sp>
        <p:nvSpPr>
          <p:cNvPr id="7" name="Text Placeholder 6">
            <a:extLst>
              <a:ext uri="{FF2B5EF4-FFF2-40B4-BE49-F238E27FC236}">
                <a16:creationId xmlns:a16="http://schemas.microsoft.com/office/drawing/2014/main" id="{FA0A3ED9-346B-B376-579F-ADE50286DFD1}"/>
              </a:ext>
            </a:extLst>
          </p:cNvPr>
          <p:cNvSpPr>
            <a:spLocks noGrp="1"/>
          </p:cNvSpPr>
          <p:nvPr>
            <p:ph type="body" sz="quarter" idx="3"/>
          </p:nvPr>
        </p:nvSpPr>
        <p:spPr>
          <a:xfrm>
            <a:off x="3819146" y="2751839"/>
            <a:ext cx="4718304" cy="576262"/>
          </a:xfrm>
        </p:spPr>
        <p:txBody>
          <a:bodyPr/>
          <a:lstStyle/>
          <a:p>
            <a:r>
              <a:rPr lang="en-US" dirty="0"/>
              <a:t>Using filter &amp; lambda</a:t>
            </a:r>
          </a:p>
        </p:txBody>
      </p:sp>
      <p:sp>
        <p:nvSpPr>
          <p:cNvPr id="8" name="Content Placeholder 7">
            <a:extLst>
              <a:ext uri="{FF2B5EF4-FFF2-40B4-BE49-F238E27FC236}">
                <a16:creationId xmlns:a16="http://schemas.microsoft.com/office/drawing/2014/main" id="{9368482C-9E71-F51B-8D21-2F951E9B4367}"/>
              </a:ext>
            </a:extLst>
          </p:cNvPr>
          <p:cNvSpPr>
            <a:spLocks noGrp="1"/>
          </p:cNvSpPr>
          <p:nvPr>
            <p:ph sz="quarter" idx="4"/>
          </p:nvPr>
        </p:nvSpPr>
        <p:spPr>
          <a:xfrm>
            <a:off x="3819146" y="3336568"/>
            <a:ext cx="4718304" cy="2632605"/>
          </a:xfrm>
        </p:spPr>
        <p:txBody>
          <a:bodyPr>
            <a:normAutofit fontScale="92500" lnSpcReduction="10000"/>
          </a:bodyPr>
          <a:lstStyle/>
          <a:p>
            <a:pPr marL="0" indent="0">
              <a:buNone/>
            </a:pPr>
            <a:r>
              <a:rPr lang="en-US" sz="1200" dirty="0"/>
              <a:t>numbers = [-2, -1, 0, 1, 2]</a:t>
            </a:r>
          </a:p>
          <a:p>
            <a:pPr marL="0" indent="0">
              <a:buNone/>
            </a:pPr>
            <a:endParaRPr lang="en-US" sz="1200" dirty="0"/>
          </a:p>
          <a:p>
            <a:pPr marL="0" indent="0">
              <a:buNone/>
            </a:pPr>
            <a:r>
              <a:rPr lang="en-US" sz="1200" dirty="0"/>
              <a:t># Using a lambda function</a:t>
            </a:r>
          </a:p>
          <a:p>
            <a:pPr marL="0" indent="0">
              <a:buNone/>
            </a:pPr>
            <a:r>
              <a:rPr lang="en-US" sz="1200" dirty="0" err="1"/>
              <a:t>positive_numbers</a:t>
            </a:r>
            <a:r>
              <a:rPr lang="en-US" sz="1200" dirty="0"/>
              <a:t> = filter(lambda n: n &gt; 0, numbers)</a:t>
            </a:r>
          </a:p>
          <a:p>
            <a:pPr marL="0" indent="0">
              <a:buNone/>
            </a:pPr>
            <a:r>
              <a:rPr lang="en-US" sz="1200" dirty="0"/>
              <a:t>pos = list(</a:t>
            </a:r>
            <a:r>
              <a:rPr lang="en-US" sz="1200" dirty="0" err="1"/>
              <a:t>positive_numbers</a:t>
            </a:r>
            <a:r>
              <a:rPr lang="en-US" sz="1200" dirty="0"/>
              <a:t>)</a:t>
            </a:r>
          </a:p>
        </p:txBody>
      </p:sp>
      <p:sp>
        <p:nvSpPr>
          <p:cNvPr id="10" name="Text Placeholder 6">
            <a:extLst>
              <a:ext uri="{FF2B5EF4-FFF2-40B4-BE49-F238E27FC236}">
                <a16:creationId xmlns:a16="http://schemas.microsoft.com/office/drawing/2014/main" id="{9BABB7E8-229D-D9FE-BA3B-5AB8AC3BC433}"/>
              </a:ext>
            </a:extLst>
          </p:cNvPr>
          <p:cNvSpPr txBox="1">
            <a:spLocks/>
          </p:cNvSpPr>
          <p:nvPr/>
        </p:nvSpPr>
        <p:spPr>
          <a:xfrm>
            <a:off x="7321236" y="2751839"/>
            <a:ext cx="4718304"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en-US" dirty="0"/>
              <a:t>Using filter &amp; def</a:t>
            </a:r>
          </a:p>
        </p:txBody>
      </p:sp>
      <p:sp>
        <p:nvSpPr>
          <p:cNvPr id="11" name="Content Placeholder 7">
            <a:extLst>
              <a:ext uri="{FF2B5EF4-FFF2-40B4-BE49-F238E27FC236}">
                <a16:creationId xmlns:a16="http://schemas.microsoft.com/office/drawing/2014/main" id="{A9D96799-A426-79CA-090C-7AB0705D2A51}"/>
              </a:ext>
            </a:extLst>
          </p:cNvPr>
          <p:cNvSpPr txBox="1">
            <a:spLocks/>
          </p:cNvSpPr>
          <p:nvPr/>
        </p:nvSpPr>
        <p:spPr>
          <a:xfrm>
            <a:off x="7321236" y="3336568"/>
            <a:ext cx="4718304" cy="263260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200" dirty="0"/>
              <a:t>numbers = [-2, -1, 0, 1, 2]</a:t>
            </a:r>
          </a:p>
          <a:p>
            <a:pPr marL="0" indent="0">
              <a:buFont typeface="Arial"/>
              <a:buNone/>
            </a:pPr>
            <a:endParaRPr lang="en-US" sz="1200" dirty="0"/>
          </a:p>
          <a:p>
            <a:pPr marL="0" indent="0">
              <a:buFont typeface="Arial"/>
              <a:buNone/>
            </a:pPr>
            <a:r>
              <a:rPr lang="en-US" sz="1200" dirty="0"/>
              <a:t># Using a user-defined function</a:t>
            </a:r>
          </a:p>
          <a:p>
            <a:pPr marL="0" indent="0">
              <a:buFont typeface="Arial"/>
              <a:buNone/>
            </a:pPr>
            <a:r>
              <a:rPr lang="en-US" sz="1200" dirty="0"/>
              <a:t>def </a:t>
            </a:r>
            <a:r>
              <a:rPr lang="en-US" sz="1200" dirty="0" err="1"/>
              <a:t>is_positive</a:t>
            </a:r>
            <a:r>
              <a:rPr lang="en-US" sz="1200" dirty="0"/>
              <a:t>(n):</a:t>
            </a:r>
          </a:p>
          <a:p>
            <a:pPr marL="0" indent="0">
              <a:buFont typeface="Arial"/>
              <a:buNone/>
            </a:pPr>
            <a:r>
              <a:rPr lang="en-US" sz="1200" dirty="0"/>
              <a:t>    return n &gt; 0</a:t>
            </a:r>
          </a:p>
          <a:p>
            <a:pPr marL="0" indent="0">
              <a:buFont typeface="Arial"/>
              <a:buNone/>
            </a:pPr>
            <a:r>
              <a:rPr lang="en-US" sz="1200" dirty="0"/>
              <a:t>pos = list(filter(</a:t>
            </a:r>
            <a:r>
              <a:rPr lang="en-US" sz="1200" dirty="0" err="1"/>
              <a:t>is_positive</a:t>
            </a:r>
            <a:r>
              <a:rPr lang="en-US" sz="1200" dirty="0"/>
              <a:t>, numbers))</a:t>
            </a:r>
          </a:p>
        </p:txBody>
      </p:sp>
    </p:spTree>
    <p:extLst>
      <p:ext uri="{BB962C8B-B14F-4D97-AF65-F5344CB8AC3E}">
        <p14:creationId xmlns:p14="http://schemas.microsoft.com/office/powerpoint/2010/main" val="199245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07DB-A4F1-0731-6BE5-29FAA0EF2C5D}"/>
              </a:ext>
            </a:extLst>
          </p:cNvPr>
          <p:cNvSpPr>
            <a:spLocks noGrp="1"/>
          </p:cNvSpPr>
          <p:nvPr>
            <p:ph type="title"/>
          </p:nvPr>
        </p:nvSpPr>
        <p:spPr/>
        <p:txBody>
          <a:bodyPr/>
          <a:lstStyle/>
          <a:p>
            <a:r>
              <a:rPr lang="en-US" dirty="0"/>
              <a:t>Example</a:t>
            </a:r>
          </a:p>
        </p:txBody>
      </p:sp>
      <p:sp>
        <p:nvSpPr>
          <p:cNvPr id="8" name="Content Placeholder 7">
            <a:extLst>
              <a:ext uri="{FF2B5EF4-FFF2-40B4-BE49-F238E27FC236}">
                <a16:creationId xmlns:a16="http://schemas.microsoft.com/office/drawing/2014/main" id="{52F19AAD-BCBE-C2A8-E45E-9334253B12A5}"/>
              </a:ext>
            </a:extLst>
          </p:cNvPr>
          <p:cNvSpPr>
            <a:spLocks noGrp="1"/>
          </p:cNvSpPr>
          <p:nvPr>
            <p:ph sz="half" idx="1"/>
          </p:nvPr>
        </p:nvSpPr>
        <p:spPr>
          <a:xfrm>
            <a:off x="1298448" y="2560320"/>
            <a:ext cx="3432172" cy="3310128"/>
          </a:xfrm>
        </p:spPr>
        <p:txBody>
          <a:bodyPr>
            <a:normAutofit/>
          </a:bodyPr>
          <a:lstStyle/>
          <a:p>
            <a:r>
              <a:rPr lang="en-US" dirty="0"/>
              <a:t>Squaring the even numbers in a list</a:t>
            </a:r>
          </a:p>
        </p:txBody>
      </p:sp>
      <p:sp>
        <p:nvSpPr>
          <p:cNvPr id="9" name="Content Placeholder 8">
            <a:extLst>
              <a:ext uri="{FF2B5EF4-FFF2-40B4-BE49-F238E27FC236}">
                <a16:creationId xmlns:a16="http://schemas.microsoft.com/office/drawing/2014/main" id="{2B1C544C-1EF5-AE1E-74F4-F16F98EEB5C7}"/>
              </a:ext>
            </a:extLst>
          </p:cNvPr>
          <p:cNvSpPr>
            <a:spLocks noGrp="1"/>
          </p:cNvSpPr>
          <p:nvPr>
            <p:ph sz="half" idx="2"/>
          </p:nvPr>
        </p:nvSpPr>
        <p:spPr>
          <a:xfrm>
            <a:off x="5085184" y="2560320"/>
            <a:ext cx="5814464" cy="3310128"/>
          </a:xfrm>
        </p:spPr>
        <p:txBody>
          <a:bodyPr>
            <a:normAutofit/>
          </a:bodyPr>
          <a:lstStyle/>
          <a:p>
            <a:pPr marL="0" indent="0">
              <a:buNone/>
            </a:pPr>
            <a:r>
              <a:rPr lang="en-US" sz="1800" dirty="0"/>
              <a:t>numbers = [1, 3, 10, 45, 6, 50]</a:t>
            </a:r>
          </a:p>
          <a:p>
            <a:pPr marL="0" indent="0">
              <a:buNone/>
            </a:pPr>
            <a:endParaRPr lang="en-US" sz="1800" dirty="0"/>
          </a:p>
          <a:p>
            <a:pPr marL="0" indent="0">
              <a:buNone/>
            </a:pPr>
            <a:r>
              <a:rPr lang="en-US" sz="1800" dirty="0"/>
              <a:t>def </a:t>
            </a:r>
            <a:r>
              <a:rPr lang="en-US" sz="1800" dirty="0" err="1"/>
              <a:t>is_even</a:t>
            </a:r>
            <a:r>
              <a:rPr lang="en-US" sz="1800" dirty="0"/>
              <a:t>(number):</a:t>
            </a:r>
          </a:p>
          <a:p>
            <a:pPr marL="0" indent="0">
              <a:buNone/>
            </a:pPr>
            <a:r>
              <a:rPr lang="en-US" sz="1800" dirty="0"/>
              <a:t>    return number % 2 == 0</a:t>
            </a:r>
          </a:p>
          <a:p>
            <a:pPr marL="0" indent="0">
              <a:buNone/>
            </a:pPr>
            <a:r>
              <a:rPr lang="en-US" sz="1800" dirty="0" err="1"/>
              <a:t>even_numbers</a:t>
            </a:r>
            <a:r>
              <a:rPr lang="en-US" sz="1800" dirty="0"/>
              <a:t> = list(filter(</a:t>
            </a:r>
            <a:r>
              <a:rPr lang="en-US" sz="1800" dirty="0" err="1"/>
              <a:t>is_even</a:t>
            </a:r>
            <a:r>
              <a:rPr lang="en-US" sz="1800" dirty="0"/>
              <a:t>, numbers))</a:t>
            </a:r>
          </a:p>
          <a:p>
            <a:pPr marL="0" indent="0">
              <a:buNone/>
            </a:pPr>
            <a:r>
              <a:rPr lang="en-US" sz="1800" dirty="0"/>
              <a:t>sqrt = list(map(lambda n: n ** 2, </a:t>
            </a:r>
            <a:r>
              <a:rPr lang="en-US" sz="1800" dirty="0" err="1"/>
              <a:t>even_numbers</a:t>
            </a:r>
            <a:r>
              <a:rPr lang="en-US" sz="1800" dirty="0"/>
              <a:t>))</a:t>
            </a:r>
          </a:p>
          <a:p>
            <a:pPr marL="0" indent="0">
              <a:buNone/>
            </a:pPr>
            <a:endParaRPr lang="en-US" sz="1800" dirty="0"/>
          </a:p>
          <a:p>
            <a:pPr marL="0" indent="0">
              <a:buNone/>
            </a:pPr>
            <a:r>
              <a:rPr lang="en-US" sz="1800" dirty="0"/>
              <a:t>sqrt_2 = list(map(lambda n: n ** 2, filter(</a:t>
            </a:r>
            <a:r>
              <a:rPr lang="en-US" sz="1800" dirty="0" err="1"/>
              <a:t>is_even</a:t>
            </a:r>
            <a:r>
              <a:rPr lang="en-US" sz="1800" dirty="0"/>
              <a:t>, numbers)))</a:t>
            </a:r>
          </a:p>
        </p:txBody>
      </p:sp>
    </p:spTree>
    <p:extLst>
      <p:ext uri="{BB962C8B-B14F-4D97-AF65-F5344CB8AC3E}">
        <p14:creationId xmlns:p14="http://schemas.microsoft.com/office/powerpoint/2010/main" val="263865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0829-47DD-A0C5-E08A-1B76CDACEB19}"/>
              </a:ext>
            </a:extLst>
          </p:cNvPr>
          <p:cNvSpPr>
            <a:spLocks noGrp="1"/>
          </p:cNvSpPr>
          <p:nvPr>
            <p:ph type="title"/>
          </p:nvPr>
        </p:nvSpPr>
        <p:spPr/>
        <p:txBody>
          <a:bodyPr/>
          <a:lstStyle/>
          <a:p>
            <a:r>
              <a:rPr lang="en-US" dirty="0">
                <a:solidFill>
                  <a:srgbClr val="C00000"/>
                </a:solidFill>
              </a:rPr>
              <a:t>Reduce</a:t>
            </a:r>
          </a:p>
        </p:txBody>
      </p:sp>
      <p:sp>
        <p:nvSpPr>
          <p:cNvPr id="4" name="Content Placeholder 3">
            <a:extLst>
              <a:ext uri="{FF2B5EF4-FFF2-40B4-BE49-F238E27FC236}">
                <a16:creationId xmlns:a16="http://schemas.microsoft.com/office/drawing/2014/main" id="{922F2BEA-5DCD-6130-896C-8AD929C3AC40}"/>
              </a:ext>
            </a:extLst>
          </p:cNvPr>
          <p:cNvSpPr>
            <a:spLocks noGrp="1"/>
          </p:cNvSpPr>
          <p:nvPr>
            <p:ph sz="half" idx="1"/>
          </p:nvPr>
        </p:nvSpPr>
        <p:spPr/>
        <p:txBody>
          <a:bodyPr>
            <a:normAutofit lnSpcReduction="10000"/>
          </a:bodyPr>
          <a:lstStyle/>
          <a:p>
            <a:r>
              <a:rPr lang="en-US" dirty="0"/>
              <a:t>The idea behind Python’s reduce() is to take an existing function, apply it cumulatively to all the items in an </a:t>
            </a:r>
            <a:r>
              <a:rPr lang="en-US" dirty="0" err="1"/>
              <a:t>iterable</a:t>
            </a:r>
            <a:r>
              <a:rPr lang="en-US" dirty="0"/>
              <a:t>, and generate </a:t>
            </a:r>
            <a:r>
              <a:rPr lang="en-US" i="1" u="sng" dirty="0"/>
              <a:t>a single </a:t>
            </a:r>
            <a:r>
              <a:rPr lang="en-US" dirty="0"/>
              <a:t>final value.</a:t>
            </a:r>
          </a:p>
          <a:p>
            <a:r>
              <a:rPr lang="en-US" dirty="0"/>
              <a:t>Syntax</a:t>
            </a:r>
          </a:p>
          <a:p>
            <a:pPr marL="457200" lvl="1" indent="0">
              <a:buNone/>
            </a:pPr>
            <a:r>
              <a:rPr lang="en-US" dirty="0"/>
              <a:t>from </a:t>
            </a:r>
            <a:r>
              <a:rPr lang="en-US" dirty="0" err="1"/>
              <a:t>functools</a:t>
            </a:r>
            <a:r>
              <a:rPr lang="en-US" dirty="0"/>
              <a:t> import reduce</a:t>
            </a:r>
          </a:p>
          <a:p>
            <a:pPr marL="457200" lvl="1" indent="0">
              <a:buNone/>
            </a:pPr>
            <a:r>
              <a:rPr lang="en-US" b="1" dirty="0">
                <a:solidFill>
                  <a:srgbClr val="FF0000"/>
                </a:solidFill>
              </a:rPr>
              <a:t>reduce</a:t>
            </a:r>
            <a:r>
              <a:rPr lang="en-US" dirty="0"/>
              <a:t>(function, </a:t>
            </a:r>
            <a:r>
              <a:rPr lang="en-US" dirty="0" err="1"/>
              <a:t>iterable</a:t>
            </a:r>
            <a:r>
              <a:rPr lang="en-US" dirty="0"/>
              <a:t>)</a:t>
            </a:r>
          </a:p>
        </p:txBody>
      </p:sp>
      <p:pic>
        <p:nvPicPr>
          <p:cNvPr id="7170" name="Picture 2" descr="How to Create a Reduce Function in Python">
            <a:extLst>
              <a:ext uri="{FF2B5EF4-FFF2-40B4-BE49-F238E27FC236}">
                <a16:creationId xmlns:a16="http://schemas.microsoft.com/office/drawing/2014/main" id="{0BE6ACB8-21E6-D2C7-1F1C-934F52B5458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1725" y="3520979"/>
            <a:ext cx="4718050" cy="138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93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EA1C-5E3E-36EB-59B4-46C158B219CC}"/>
              </a:ext>
            </a:extLst>
          </p:cNvPr>
          <p:cNvSpPr>
            <a:spLocks noGrp="1"/>
          </p:cNvSpPr>
          <p:nvPr>
            <p:ph type="title"/>
          </p:nvPr>
        </p:nvSpPr>
        <p:spPr/>
        <p:txBody>
          <a:bodyPr/>
          <a:lstStyle/>
          <a:p>
            <a:r>
              <a:rPr lang="en-US" dirty="0"/>
              <a:t>Example: sum of items in a list</a:t>
            </a:r>
          </a:p>
        </p:txBody>
      </p:sp>
      <p:sp>
        <p:nvSpPr>
          <p:cNvPr id="5" name="Text Placeholder 4">
            <a:extLst>
              <a:ext uri="{FF2B5EF4-FFF2-40B4-BE49-F238E27FC236}">
                <a16:creationId xmlns:a16="http://schemas.microsoft.com/office/drawing/2014/main" id="{B6AD9CF7-50F6-8A22-4665-6829AA6688F7}"/>
              </a:ext>
            </a:extLst>
          </p:cNvPr>
          <p:cNvSpPr>
            <a:spLocks noGrp="1"/>
          </p:cNvSpPr>
          <p:nvPr>
            <p:ph type="body" idx="1"/>
          </p:nvPr>
        </p:nvSpPr>
        <p:spPr/>
        <p:txBody>
          <a:bodyPr/>
          <a:lstStyle/>
          <a:p>
            <a:r>
              <a:rPr lang="en-US" dirty="0"/>
              <a:t>Traditional</a:t>
            </a:r>
          </a:p>
        </p:txBody>
      </p:sp>
      <p:sp>
        <p:nvSpPr>
          <p:cNvPr id="6" name="Content Placeholder 5">
            <a:extLst>
              <a:ext uri="{FF2B5EF4-FFF2-40B4-BE49-F238E27FC236}">
                <a16:creationId xmlns:a16="http://schemas.microsoft.com/office/drawing/2014/main" id="{CAF37F51-FD34-FC05-53AC-B32FFB1FDABA}"/>
              </a:ext>
            </a:extLst>
          </p:cNvPr>
          <p:cNvSpPr>
            <a:spLocks noGrp="1"/>
          </p:cNvSpPr>
          <p:nvPr>
            <p:ph sz="half" idx="2"/>
          </p:nvPr>
        </p:nvSpPr>
        <p:spPr/>
        <p:txBody>
          <a:bodyPr>
            <a:normAutofit/>
          </a:bodyPr>
          <a:lstStyle/>
          <a:p>
            <a:pPr marL="0" indent="0">
              <a:buNone/>
            </a:pPr>
            <a:r>
              <a:rPr lang="en-US" sz="2000" dirty="0"/>
              <a:t>numbers = [1, 2, 3, 4]</a:t>
            </a:r>
          </a:p>
          <a:p>
            <a:pPr marL="0" indent="0">
              <a:buNone/>
            </a:pPr>
            <a:r>
              <a:rPr lang="en-US" sz="2000" dirty="0"/>
              <a:t>total = 0</a:t>
            </a:r>
          </a:p>
          <a:p>
            <a:pPr marL="0" indent="0">
              <a:buNone/>
            </a:pPr>
            <a:r>
              <a:rPr lang="en-US" sz="2000" dirty="0"/>
              <a:t>for num in numbers:</a:t>
            </a:r>
          </a:p>
          <a:p>
            <a:pPr marL="0" indent="0">
              <a:buNone/>
            </a:pPr>
            <a:r>
              <a:rPr lang="en-US" sz="2000" dirty="0"/>
              <a:t>    total += num</a:t>
            </a:r>
          </a:p>
        </p:txBody>
      </p:sp>
      <p:sp>
        <p:nvSpPr>
          <p:cNvPr id="7" name="Text Placeholder 6">
            <a:extLst>
              <a:ext uri="{FF2B5EF4-FFF2-40B4-BE49-F238E27FC236}">
                <a16:creationId xmlns:a16="http://schemas.microsoft.com/office/drawing/2014/main" id="{36D7076C-8F65-1FAC-5EBA-89F82D78AC5E}"/>
              </a:ext>
            </a:extLst>
          </p:cNvPr>
          <p:cNvSpPr>
            <a:spLocks noGrp="1"/>
          </p:cNvSpPr>
          <p:nvPr>
            <p:ph type="body" sz="quarter" idx="3"/>
          </p:nvPr>
        </p:nvSpPr>
        <p:spPr/>
        <p:txBody>
          <a:bodyPr/>
          <a:lstStyle/>
          <a:p>
            <a:r>
              <a:rPr lang="en-US" dirty="0"/>
              <a:t>Using reduce &amp; lambda</a:t>
            </a:r>
          </a:p>
        </p:txBody>
      </p:sp>
      <p:sp>
        <p:nvSpPr>
          <p:cNvPr id="8" name="Content Placeholder 7">
            <a:extLst>
              <a:ext uri="{FF2B5EF4-FFF2-40B4-BE49-F238E27FC236}">
                <a16:creationId xmlns:a16="http://schemas.microsoft.com/office/drawing/2014/main" id="{12245F9A-48F3-BB99-D704-601866736C98}"/>
              </a:ext>
            </a:extLst>
          </p:cNvPr>
          <p:cNvSpPr>
            <a:spLocks noGrp="1"/>
          </p:cNvSpPr>
          <p:nvPr>
            <p:ph sz="quarter" idx="4"/>
          </p:nvPr>
        </p:nvSpPr>
        <p:spPr/>
        <p:txBody>
          <a:bodyPr>
            <a:normAutofit/>
          </a:bodyPr>
          <a:lstStyle/>
          <a:p>
            <a:pPr marL="0" indent="0">
              <a:buNone/>
            </a:pPr>
            <a:r>
              <a:rPr lang="en-US" sz="2000" dirty="0"/>
              <a:t>from </a:t>
            </a:r>
            <a:r>
              <a:rPr lang="en-US" sz="2000" dirty="0" err="1"/>
              <a:t>functools</a:t>
            </a:r>
            <a:r>
              <a:rPr lang="en-US" sz="2000" dirty="0"/>
              <a:t> import reduce</a:t>
            </a:r>
          </a:p>
          <a:p>
            <a:pPr marL="0" indent="0">
              <a:buNone/>
            </a:pPr>
            <a:endParaRPr lang="en-US" sz="2000" dirty="0"/>
          </a:p>
          <a:p>
            <a:pPr marL="0" indent="0">
              <a:buNone/>
            </a:pPr>
            <a:r>
              <a:rPr lang="en-US" sz="2000" dirty="0"/>
              <a:t>numbers = [1, 2, 3, 4]</a:t>
            </a:r>
          </a:p>
          <a:p>
            <a:pPr marL="0" indent="0">
              <a:buNone/>
            </a:pPr>
            <a:r>
              <a:rPr lang="en-US" sz="2000" dirty="0"/>
              <a:t>reduce(lambda a, b: a + b, numbers)</a:t>
            </a:r>
          </a:p>
        </p:txBody>
      </p:sp>
    </p:spTree>
    <p:extLst>
      <p:ext uri="{BB962C8B-B14F-4D97-AF65-F5344CB8AC3E}">
        <p14:creationId xmlns:p14="http://schemas.microsoft.com/office/powerpoint/2010/main" val="126953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FF7E-C949-E0A6-205F-0038D2573E39}"/>
              </a:ext>
            </a:extLst>
          </p:cNvPr>
          <p:cNvSpPr>
            <a:spLocks noGrp="1"/>
          </p:cNvSpPr>
          <p:nvPr>
            <p:ph type="title"/>
          </p:nvPr>
        </p:nvSpPr>
        <p:spPr/>
        <p:txBody>
          <a:bodyPr/>
          <a:lstStyle/>
          <a:p>
            <a:r>
              <a:rPr lang="en-US" dirty="0"/>
              <a:t>Example</a:t>
            </a:r>
          </a:p>
        </p:txBody>
      </p:sp>
      <p:sp>
        <p:nvSpPr>
          <p:cNvPr id="11" name="Text Placeholder 10">
            <a:extLst>
              <a:ext uri="{FF2B5EF4-FFF2-40B4-BE49-F238E27FC236}">
                <a16:creationId xmlns:a16="http://schemas.microsoft.com/office/drawing/2014/main" id="{86605C47-CB31-DDBF-DF98-B6C19775F54E}"/>
              </a:ext>
            </a:extLst>
          </p:cNvPr>
          <p:cNvSpPr>
            <a:spLocks noGrp="1"/>
          </p:cNvSpPr>
          <p:nvPr>
            <p:ph type="body" idx="1"/>
          </p:nvPr>
        </p:nvSpPr>
        <p:spPr/>
        <p:txBody>
          <a:bodyPr/>
          <a:lstStyle/>
          <a:p>
            <a:r>
              <a:rPr lang="en-US" dirty="0"/>
              <a:t>Finding min &amp; max</a:t>
            </a:r>
          </a:p>
        </p:txBody>
      </p:sp>
      <p:sp>
        <p:nvSpPr>
          <p:cNvPr id="9" name="Content Placeholder 8">
            <a:extLst>
              <a:ext uri="{FF2B5EF4-FFF2-40B4-BE49-F238E27FC236}">
                <a16:creationId xmlns:a16="http://schemas.microsoft.com/office/drawing/2014/main" id="{B4FA4020-8AC7-82A1-7A3A-0F4D48C24D84}"/>
              </a:ext>
            </a:extLst>
          </p:cNvPr>
          <p:cNvSpPr>
            <a:spLocks noGrp="1"/>
          </p:cNvSpPr>
          <p:nvPr>
            <p:ph sz="half" idx="2"/>
          </p:nvPr>
        </p:nvSpPr>
        <p:spPr>
          <a:xfrm>
            <a:off x="1295400" y="3243262"/>
            <a:ext cx="4718304" cy="2914942"/>
          </a:xfrm>
        </p:spPr>
        <p:txBody>
          <a:bodyPr>
            <a:normAutofit fontScale="77500" lnSpcReduction="20000"/>
          </a:bodyPr>
          <a:lstStyle/>
          <a:p>
            <a:pPr marL="0" indent="0">
              <a:buNone/>
            </a:pPr>
            <a:r>
              <a:rPr lang="en-US" sz="1700" dirty="0"/>
              <a:t>from </a:t>
            </a:r>
            <a:r>
              <a:rPr lang="en-US" sz="1700" dirty="0" err="1"/>
              <a:t>functools</a:t>
            </a:r>
            <a:r>
              <a:rPr lang="en-US" sz="1700" dirty="0"/>
              <a:t> import reduce</a:t>
            </a:r>
          </a:p>
          <a:p>
            <a:pPr marL="0" indent="0">
              <a:buNone/>
            </a:pPr>
            <a:r>
              <a:rPr lang="en-US" sz="1700" dirty="0"/>
              <a:t># Minimum</a:t>
            </a:r>
          </a:p>
          <a:p>
            <a:pPr marL="0" indent="0">
              <a:buNone/>
            </a:pPr>
            <a:r>
              <a:rPr lang="en-US" sz="1700" dirty="0"/>
              <a:t>def </a:t>
            </a:r>
            <a:r>
              <a:rPr lang="en-US" sz="1700" dirty="0" err="1"/>
              <a:t>my_min_func</a:t>
            </a:r>
            <a:r>
              <a:rPr lang="en-US" sz="1700" dirty="0"/>
              <a:t>(a, b):</a:t>
            </a:r>
          </a:p>
          <a:p>
            <a:pPr marL="0" indent="0">
              <a:buNone/>
            </a:pPr>
            <a:r>
              <a:rPr lang="en-US" sz="1700" dirty="0"/>
              <a:t>    return a if a &lt; b else b</a:t>
            </a:r>
          </a:p>
          <a:p>
            <a:pPr marL="0" indent="0">
              <a:buNone/>
            </a:pPr>
            <a:r>
              <a:rPr lang="en-US" sz="1700" dirty="0"/>
              <a:t># Maximum</a:t>
            </a:r>
          </a:p>
          <a:p>
            <a:pPr marL="0" indent="0">
              <a:buNone/>
            </a:pPr>
            <a:r>
              <a:rPr lang="en-US" sz="1700" dirty="0"/>
              <a:t>def </a:t>
            </a:r>
            <a:r>
              <a:rPr lang="en-US" sz="1700" dirty="0" err="1"/>
              <a:t>my_max_func</a:t>
            </a:r>
            <a:r>
              <a:rPr lang="en-US" sz="1700" dirty="0"/>
              <a:t>(a, b):</a:t>
            </a:r>
          </a:p>
          <a:p>
            <a:pPr marL="0" indent="0">
              <a:buNone/>
            </a:pPr>
            <a:r>
              <a:rPr lang="en-US" sz="1700" dirty="0"/>
              <a:t>    return a if a &gt; b else b</a:t>
            </a:r>
          </a:p>
          <a:p>
            <a:pPr marL="0" indent="0">
              <a:buNone/>
            </a:pPr>
            <a:r>
              <a:rPr lang="en-US" sz="1700" dirty="0"/>
              <a:t>numbers = [3, 5, 2, 4, 7, 1]</a:t>
            </a:r>
          </a:p>
          <a:p>
            <a:pPr marL="0" indent="0">
              <a:buNone/>
            </a:pPr>
            <a:r>
              <a:rPr lang="en-US" sz="1700" dirty="0"/>
              <a:t>reduce(</a:t>
            </a:r>
            <a:r>
              <a:rPr lang="en-US" sz="1700" dirty="0" err="1"/>
              <a:t>my_min_func</a:t>
            </a:r>
            <a:r>
              <a:rPr lang="en-US" sz="1700" dirty="0"/>
              <a:t>, numbers)</a:t>
            </a:r>
          </a:p>
          <a:p>
            <a:pPr marL="0" indent="0">
              <a:buNone/>
            </a:pPr>
            <a:r>
              <a:rPr lang="en-US" sz="1700" dirty="0"/>
              <a:t>reduce(</a:t>
            </a:r>
            <a:r>
              <a:rPr lang="en-US" sz="1700" dirty="0" err="1"/>
              <a:t>my_max_func</a:t>
            </a:r>
            <a:r>
              <a:rPr lang="en-US" sz="1700" dirty="0"/>
              <a:t>, numbers)</a:t>
            </a:r>
          </a:p>
          <a:p>
            <a:pPr marL="0" indent="0">
              <a:buNone/>
            </a:pPr>
            <a:endParaRPr lang="en-US" sz="700" dirty="0"/>
          </a:p>
          <a:p>
            <a:pPr marL="0" indent="0">
              <a:buNone/>
            </a:pPr>
            <a:endParaRPr lang="en-US" sz="700" dirty="0"/>
          </a:p>
        </p:txBody>
      </p:sp>
      <p:sp>
        <p:nvSpPr>
          <p:cNvPr id="12" name="Text Placeholder 11">
            <a:extLst>
              <a:ext uri="{FF2B5EF4-FFF2-40B4-BE49-F238E27FC236}">
                <a16:creationId xmlns:a16="http://schemas.microsoft.com/office/drawing/2014/main" id="{6B2E21AD-9265-8B82-6192-7DB50FE73AEA}"/>
              </a:ext>
            </a:extLst>
          </p:cNvPr>
          <p:cNvSpPr>
            <a:spLocks noGrp="1"/>
          </p:cNvSpPr>
          <p:nvPr>
            <p:ph type="body" sz="quarter" idx="3"/>
          </p:nvPr>
        </p:nvSpPr>
        <p:spPr/>
        <p:txBody>
          <a:bodyPr/>
          <a:lstStyle/>
          <a:p>
            <a:r>
              <a:rPr lang="en-US" dirty="0"/>
              <a:t>Using lambda</a:t>
            </a:r>
          </a:p>
        </p:txBody>
      </p:sp>
      <p:sp>
        <p:nvSpPr>
          <p:cNvPr id="13" name="Content Placeholder 12">
            <a:extLst>
              <a:ext uri="{FF2B5EF4-FFF2-40B4-BE49-F238E27FC236}">
                <a16:creationId xmlns:a16="http://schemas.microsoft.com/office/drawing/2014/main" id="{667C6D37-6FC1-1FEC-FAA4-83CBB18910E7}"/>
              </a:ext>
            </a:extLst>
          </p:cNvPr>
          <p:cNvSpPr>
            <a:spLocks noGrp="1"/>
          </p:cNvSpPr>
          <p:nvPr>
            <p:ph sz="quarter" idx="4"/>
          </p:nvPr>
        </p:nvSpPr>
        <p:spPr/>
        <p:txBody>
          <a:bodyPr>
            <a:normAutofit fontScale="77500" lnSpcReduction="20000"/>
          </a:bodyPr>
          <a:lstStyle/>
          <a:p>
            <a:pPr marL="0" indent="0">
              <a:buNone/>
            </a:pPr>
            <a:r>
              <a:rPr lang="en-US" dirty="0"/>
              <a:t>from </a:t>
            </a:r>
            <a:r>
              <a:rPr lang="en-US" dirty="0" err="1"/>
              <a:t>functools</a:t>
            </a:r>
            <a:r>
              <a:rPr lang="en-US" dirty="0"/>
              <a:t> import reduce</a:t>
            </a:r>
          </a:p>
          <a:p>
            <a:pPr marL="0" indent="0">
              <a:buNone/>
            </a:pPr>
            <a:r>
              <a:rPr lang="en-US" dirty="0"/>
              <a:t>numbers = [3, 5, 2, 4, 7, 1]</a:t>
            </a:r>
          </a:p>
          <a:p>
            <a:pPr marL="0" indent="0">
              <a:buNone/>
            </a:pPr>
            <a:r>
              <a:rPr lang="en-US" dirty="0"/>
              <a:t># Minimum</a:t>
            </a:r>
          </a:p>
          <a:p>
            <a:pPr marL="0" indent="0">
              <a:buNone/>
            </a:pPr>
            <a:r>
              <a:rPr lang="en-US" dirty="0"/>
              <a:t>reduce(lambda a, b: a if a &lt; b else b, numbers)</a:t>
            </a:r>
          </a:p>
          <a:p>
            <a:pPr marL="0" indent="0">
              <a:buNone/>
            </a:pPr>
            <a:r>
              <a:rPr lang="en-US" dirty="0"/>
              <a:t># Maximum</a:t>
            </a:r>
          </a:p>
          <a:p>
            <a:pPr marL="0" indent="0">
              <a:buNone/>
            </a:pPr>
            <a:r>
              <a:rPr lang="en-US" dirty="0"/>
              <a:t>reduce(lambda a, b: a if a &gt; b else b, numbers)</a:t>
            </a:r>
          </a:p>
        </p:txBody>
      </p:sp>
    </p:spTree>
    <p:extLst>
      <p:ext uri="{BB962C8B-B14F-4D97-AF65-F5344CB8AC3E}">
        <p14:creationId xmlns:p14="http://schemas.microsoft.com/office/powerpoint/2010/main" val="3639787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8E12-12C1-B6AC-6C14-BFC9A40AA71B}"/>
              </a:ext>
            </a:extLst>
          </p:cNvPr>
          <p:cNvSpPr>
            <a:spLocks noGrp="1"/>
          </p:cNvSpPr>
          <p:nvPr>
            <p:ph type="title"/>
          </p:nvPr>
        </p:nvSpPr>
        <p:spPr/>
        <p:txBody>
          <a:bodyPr/>
          <a:lstStyle/>
          <a:p>
            <a:r>
              <a:rPr lang="en-US" dirty="0"/>
              <a:t>List Comprehensions</a:t>
            </a:r>
          </a:p>
        </p:txBody>
      </p:sp>
      <p:sp>
        <p:nvSpPr>
          <p:cNvPr id="4" name="Content Placeholder 3">
            <a:extLst>
              <a:ext uri="{FF2B5EF4-FFF2-40B4-BE49-F238E27FC236}">
                <a16:creationId xmlns:a16="http://schemas.microsoft.com/office/drawing/2014/main" id="{C6CCE55E-A6B4-0574-149E-A535AF9173A7}"/>
              </a:ext>
            </a:extLst>
          </p:cNvPr>
          <p:cNvSpPr>
            <a:spLocks noGrp="1"/>
          </p:cNvSpPr>
          <p:nvPr>
            <p:ph sz="half" idx="1"/>
          </p:nvPr>
        </p:nvSpPr>
        <p:spPr>
          <a:xfrm>
            <a:off x="1292352" y="2560319"/>
            <a:ext cx="4718304" cy="3310128"/>
          </a:xfrm>
        </p:spPr>
        <p:txBody>
          <a:bodyPr>
            <a:normAutofit fontScale="92500" lnSpcReduction="10000"/>
          </a:bodyPr>
          <a:lstStyle/>
          <a:p>
            <a:r>
              <a:rPr lang="en-US" dirty="0"/>
              <a:t>List comprehension in Python is an easy and compact syntax for creating a list from a string or another list. </a:t>
            </a:r>
          </a:p>
          <a:p>
            <a:r>
              <a:rPr lang="en-US" dirty="0"/>
              <a:t>It is a very concise way to create a new list by performing an operation on each item in the existing list. </a:t>
            </a:r>
          </a:p>
        </p:txBody>
      </p:sp>
      <p:sp>
        <p:nvSpPr>
          <p:cNvPr id="5" name="Content Placeholder 4">
            <a:extLst>
              <a:ext uri="{FF2B5EF4-FFF2-40B4-BE49-F238E27FC236}">
                <a16:creationId xmlns:a16="http://schemas.microsoft.com/office/drawing/2014/main" id="{A42513C0-F4A9-FD03-CD3C-080B992458F8}"/>
              </a:ext>
            </a:extLst>
          </p:cNvPr>
          <p:cNvSpPr>
            <a:spLocks noGrp="1"/>
          </p:cNvSpPr>
          <p:nvPr>
            <p:ph sz="half" idx="2"/>
          </p:nvPr>
        </p:nvSpPr>
        <p:spPr>
          <a:xfrm>
            <a:off x="2021477" y="5018158"/>
            <a:ext cx="8809591" cy="402709"/>
          </a:xfrm>
          <a:ln w="38100">
            <a:prstDash val="dash"/>
          </a:ln>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0" indent="0" algn="ctr">
              <a:buNone/>
            </a:pPr>
            <a:r>
              <a:rPr lang="en-US" dirty="0" err="1"/>
              <a:t>new_list</a:t>
            </a:r>
            <a:r>
              <a:rPr lang="en-US" dirty="0"/>
              <a:t> = [expression </a:t>
            </a:r>
            <a:r>
              <a:rPr lang="en-US" b="1" dirty="0"/>
              <a:t>for</a:t>
            </a:r>
            <a:r>
              <a:rPr lang="en-US" dirty="0"/>
              <a:t> element </a:t>
            </a:r>
            <a:r>
              <a:rPr lang="en-US" b="1" dirty="0"/>
              <a:t>in</a:t>
            </a:r>
            <a:r>
              <a:rPr lang="en-US" dirty="0"/>
              <a:t> </a:t>
            </a:r>
            <a:r>
              <a:rPr lang="en-US" dirty="0" err="1"/>
              <a:t>iterable</a:t>
            </a:r>
            <a:r>
              <a:rPr lang="en-US" dirty="0"/>
              <a:t> </a:t>
            </a:r>
            <a:r>
              <a:rPr lang="en-US" b="1" dirty="0"/>
              <a:t>if</a:t>
            </a:r>
            <a:r>
              <a:rPr lang="en-US" dirty="0"/>
              <a:t> condition]</a:t>
            </a:r>
          </a:p>
        </p:txBody>
      </p:sp>
      <p:sp>
        <p:nvSpPr>
          <p:cNvPr id="9" name="Content Placeholder 3">
            <a:extLst>
              <a:ext uri="{FF2B5EF4-FFF2-40B4-BE49-F238E27FC236}">
                <a16:creationId xmlns:a16="http://schemas.microsoft.com/office/drawing/2014/main" id="{DAF38ABF-0447-7F27-E6AA-E87881CFBF14}"/>
              </a:ext>
            </a:extLst>
          </p:cNvPr>
          <p:cNvSpPr txBox="1">
            <a:spLocks/>
          </p:cNvSpPr>
          <p:nvPr/>
        </p:nvSpPr>
        <p:spPr>
          <a:xfrm>
            <a:off x="6178294" y="2560319"/>
            <a:ext cx="4718304" cy="331012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List comprehension is considerably faster than processing a list using the for loop.</a:t>
            </a:r>
          </a:p>
        </p:txBody>
      </p:sp>
    </p:spTree>
    <p:extLst>
      <p:ext uri="{BB962C8B-B14F-4D97-AF65-F5344CB8AC3E}">
        <p14:creationId xmlns:p14="http://schemas.microsoft.com/office/powerpoint/2010/main" val="93176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845B-38C5-9E22-44DF-23BC32FB66E8}"/>
              </a:ext>
            </a:extLst>
          </p:cNvPr>
          <p:cNvSpPr>
            <a:spLocks noGrp="1"/>
          </p:cNvSpPr>
          <p:nvPr>
            <p:ph type="title"/>
          </p:nvPr>
        </p:nvSpPr>
        <p:spPr/>
        <p:txBody>
          <a:bodyPr>
            <a:normAutofit/>
          </a:bodyPr>
          <a:lstStyle/>
          <a:p>
            <a:r>
              <a:rPr lang="en-US" b="0" i="0" dirty="0">
                <a:solidFill>
                  <a:srgbClr val="C00000"/>
                </a:solidFill>
                <a:effectLst/>
                <a:latin typeface="Segoe UI" panose="020B0502040204020203" pitchFamily="34" charset="0"/>
              </a:rPr>
              <a:t>Lambda</a:t>
            </a:r>
            <a:endParaRPr lang="en-US" dirty="0">
              <a:solidFill>
                <a:srgbClr val="C00000"/>
              </a:solidFill>
            </a:endParaRPr>
          </a:p>
        </p:txBody>
      </p:sp>
      <p:sp>
        <p:nvSpPr>
          <p:cNvPr id="3" name="Content Placeholder 2">
            <a:extLst>
              <a:ext uri="{FF2B5EF4-FFF2-40B4-BE49-F238E27FC236}">
                <a16:creationId xmlns:a16="http://schemas.microsoft.com/office/drawing/2014/main" id="{0BEE7725-4C14-3990-320C-7327B638B2AF}"/>
              </a:ext>
            </a:extLst>
          </p:cNvPr>
          <p:cNvSpPr>
            <a:spLocks noGrp="1"/>
          </p:cNvSpPr>
          <p:nvPr>
            <p:ph sz="half" idx="1"/>
          </p:nvPr>
        </p:nvSpPr>
        <p:spPr/>
        <p:txBody>
          <a:bodyPr>
            <a:normAutofit lnSpcReduction="10000"/>
          </a:bodyPr>
          <a:lstStyle/>
          <a:p>
            <a:r>
              <a:rPr lang="en-US" b="1" dirty="0">
                <a:solidFill>
                  <a:srgbClr val="0070C0"/>
                </a:solidFill>
              </a:rPr>
              <a:t>What?</a:t>
            </a:r>
          </a:p>
          <a:p>
            <a:pPr lvl="1"/>
            <a:r>
              <a:rPr lang="en-US" dirty="0"/>
              <a:t>A lambda function is a small </a:t>
            </a:r>
            <a:r>
              <a:rPr lang="en-US" b="1" dirty="0"/>
              <a:t>anonymous</a:t>
            </a:r>
            <a:r>
              <a:rPr lang="en-US" dirty="0"/>
              <a:t> function. No name function!</a:t>
            </a:r>
          </a:p>
          <a:p>
            <a:pPr lvl="1"/>
            <a:r>
              <a:rPr lang="en-US" dirty="0"/>
              <a:t>A lambda function can take any number of arguments, but can only have one expression.</a:t>
            </a:r>
          </a:p>
          <a:p>
            <a:r>
              <a:rPr lang="en-US" b="1" dirty="0">
                <a:solidFill>
                  <a:srgbClr val="0070C0"/>
                </a:solidFill>
              </a:rPr>
              <a:t>Syntax</a:t>
            </a:r>
          </a:p>
          <a:p>
            <a:pPr lvl="1"/>
            <a:r>
              <a:rPr lang="en-US" b="1" dirty="0">
                <a:solidFill>
                  <a:srgbClr val="FF0000"/>
                </a:solidFill>
              </a:rPr>
              <a:t>lambda</a:t>
            </a:r>
            <a:r>
              <a:rPr lang="en-US" dirty="0"/>
              <a:t> arguments </a:t>
            </a:r>
            <a:r>
              <a:rPr lang="en-US" b="1" dirty="0">
                <a:solidFill>
                  <a:srgbClr val="FF0000"/>
                </a:solidFill>
              </a:rPr>
              <a:t>:</a:t>
            </a:r>
            <a:r>
              <a:rPr lang="en-US" dirty="0"/>
              <a:t> expression</a:t>
            </a:r>
          </a:p>
        </p:txBody>
      </p:sp>
      <p:sp>
        <p:nvSpPr>
          <p:cNvPr id="4" name="Content Placeholder 3">
            <a:extLst>
              <a:ext uri="{FF2B5EF4-FFF2-40B4-BE49-F238E27FC236}">
                <a16:creationId xmlns:a16="http://schemas.microsoft.com/office/drawing/2014/main" id="{AE2EB727-49EC-61C7-CAB8-CF565F66A909}"/>
              </a:ext>
            </a:extLst>
          </p:cNvPr>
          <p:cNvSpPr>
            <a:spLocks noGrp="1"/>
          </p:cNvSpPr>
          <p:nvPr>
            <p:ph sz="half" idx="2"/>
          </p:nvPr>
        </p:nvSpPr>
        <p:spPr/>
        <p:txBody>
          <a:bodyPr>
            <a:normAutofit lnSpcReduction="10000"/>
          </a:bodyPr>
          <a:lstStyle/>
          <a:p>
            <a:r>
              <a:rPr lang="en-US" b="1" dirty="0">
                <a:solidFill>
                  <a:srgbClr val="0070C0"/>
                </a:solidFill>
              </a:rPr>
              <a:t>Lambda vs Def</a:t>
            </a:r>
          </a:p>
          <a:p>
            <a:pPr marL="457200" lvl="1" indent="0">
              <a:buNone/>
            </a:pPr>
            <a:r>
              <a:rPr lang="en-US" dirty="0" err="1"/>
              <a:t>add_one</a:t>
            </a:r>
            <a:r>
              <a:rPr lang="en-US" dirty="0"/>
              <a:t> = lambda x: x + 1</a:t>
            </a:r>
          </a:p>
          <a:p>
            <a:pPr marL="457200" lvl="1" indent="0">
              <a:buNone/>
            </a:pPr>
            <a:r>
              <a:rPr lang="en-US" dirty="0" err="1"/>
              <a:t>add_one</a:t>
            </a:r>
            <a:r>
              <a:rPr lang="en-US" dirty="0"/>
              <a:t>(2)</a:t>
            </a:r>
          </a:p>
          <a:p>
            <a:pPr marL="457200" lvl="1" indent="0">
              <a:buNone/>
            </a:pPr>
            <a:r>
              <a:rPr lang="en-US" dirty="0"/>
              <a:t>The above lambda function is equivalent to writing this:</a:t>
            </a:r>
          </a:p>
          <a:p>
            <a:pPr marL="457200" lvl="1" indent="0">
              <a:buNone/>
            </a:pPr>
            <a:r>
              <a:rPr lang="en-US" dirty="0"/>
              <a:t>def </a:t>
            </a:r>
            <a:r>
              <a:rPr lang="en-US" dirty="0" err="1"/>
              <a:t>add_one</a:t>
            </a:r>
            <a:r>
              <a:rPr lang="en-US" dirty="0"/>
              <a:t>(x):</a:t>
            </a:r>
          </a:p>
          <a:p>
            <a:pPr marL="457200" lvl="1" indent="0">
              <a:buNone/>
            </a:pPr>
            <a:r>
              <a:rPr lang="en-US" dirty="0"/>
              <a:t>    return x + 1</a:t>
            </a:r>
          </a:p>
        </p:txBody>
      </p:sp>
    </p:spTree>
    <p:extLst>
      <p:ext uri="{BB962C8B-B14F-4D97-AF65-F5344CB8AC3E}">
        <p14:creationId xmlns:p14="http://schemas.microsoft.com/office/powerpoint/2010/main" val="1169409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E266-CF2E-2799-C506-B3273C6AA944}"/>
              </a:ext>
            </a:extLst>
          </p:cNvPr>
          <p:cNvSpPr>
            <a:spLocks noGrp="1"/>
          </p:cNvSpPr>
          <p:nvPr>
            <p:ph type="title"/>
          </p:nvPr>
        </p:nvSpPr>
        <p:spPr/>
        <p:txBody>
          <a:bodyPr/>
          <a:lstStyle/>
          <a:p>
            <a:r>
              <a:rPr lang="en-US" dirty="0"/>
              <a:t>Visual explanation</a:t>
            </a:r>
          </a:p>
        </p:txBody>
      </p:sp>
      <p:sp>
        <p:nvSpPr>
          <p:cNvPr id="3" name="Content Placeholder 2">
            <a:extLst>
              <a:ext uri="{FF2B5EF4-FFF2-40B4-BE49-F238E27FC236}">
                <a16:creationId xmlns:a16="http://schemas.microsoft.com/office/drawing/2014/main" id="{D30FB6DC-3C0F-369B-F921-11E67C2E0114}"/>
              </a:ext>
            </a:extLst>
          </p:cNvPr>
          <p:cNvSpPr>
            <a:spLocks noGrp="1"/>
          </p:cNvSpPr>
          <p:nvPr>
            <p:ph sz="half" idx="1"/>
          </p:nvPr>
        </p:nvSpPr>
        <p:spPr/>
        <p:txBody>
          <a:bodyPr/>
          <a:lstStyle/>
          <a:p>
            <a:r>
              <a:rPr lang="en-US" dirty="0"/>
              <a:t>Traditional for loop</a:t>
            </a:r>
          </a:p>
          <a:p>
            <a:endParaRPr lang="en-US" dirty="0"/>
          </a:p>
        </p:txBody>
      </p:sp>
      <p:sp>
        <p:nvSpPr>
          <p:cNvPr id="4" name="Content Placeholder 3">
            <a:extLst>
              <a:ext uri="{FF2B5EF4-FFF2-40B4-BE49-F238E27FC236}">
                <a16:creationId xmlns:a16="http://schemas.microsoft.com/office/drawing/2014/main" id="{CB5F7E91-E257-2EFC-FB82-05F042A0C764}"/>
              </a:ext>
            </a:extLst>
          </p:cNvPr>
          <p:cNvSpPr>
            <a:spLocks noGrp="1"/>
          </p:cNvSpPr>
          <p:nvPr>
            <p:ph sz="half" idx="2"/>
          </p:nvPr>
        </p:nvSpPr>
        <p:spPr/>
        <p:txBody>
          <a:bodyPr/>
          <a:lstStyle/>
          <a:p>
            <a:r>
              <a:rPr lang="en-US" dirty="0"/>
              <a:t>List comprehension way</a:t>
            </a:r>
          </a:p>
        </p:txBody>
      </p:sp>
      <p:pic>
        <p:nvPicPr>
          <p:cNvPr id="7174" name="Picture 6" descr="for loop">
            <a:extLst>
              <a:ext uri="{FF2B5EF4-FFF2-40B4-BE49-F238E27FC236}">
                <a16:creationId xmlns:a16="http://schemas.microsoft.com/office/drawing/2014/main" id="{B3F89F4A-AF68-DF81-CCC2-68A946E7057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27006" y="3043809"/>
            <a:ext cx="4433888" cy="117157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list comprehension visual">
            <a:extLst>
              <a:ext uri="{FF2B5EF4-FFF2-40B4-BE49-F238E27FC236}">
                <a16:creationId xmlns:a16="http://schemas.microsoft.com/office/drawing/2014/main" id="{8BEB5504-2117-1356-5C16-1934729DCB70}"/>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t="38255"/>
          <a:stretch/>
        </p:blipFill>
        <p:spPr bwMode="auto">
          <a:xfrm>
            <a:off x="5292451" y="3280724"/>
            <a:ext cx="6094303" cy="69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553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AD44-4DA9-3D94-4563-EB8D74BA5549}"/>
              </a:ext>
            </a:extLst>
          </p:cNvPr>
          <p:cNvSpPr>
            <a:spLocks noGrp="1"/>
          </p:cNvSpPr>
          <p:nvPr>
            <p:ph type="title"/>
          </p:nvPr>
        </p:nvSpPr>
        <p:spPr/>
        <p:txBody>
          <a:bodyPr/>
          <a:lstStyle/>
          <a:p>
            <a:r>
              <a:rPr lang="en-US" dirty="0"/>
              <a:t>Examples</a:t>
            </a:r>
          </a:p>
        </p:txBody>
      </p:sp>
      <p:sp>
        <p:nvSpPr>
          <p:cNvPr id="5" name="Text Placeholder 4">
            <a:extLst>
              <a:ext uri="{FF2B5EF4-FFF2-40B4-BE49-F238E27FC236}">
                <a16:creationId xmlns:a16="http://schemas.microsoft.com/office/drawing/2014/main" id="{74C556EA-430B-CC05-1201-7DBD69F40CB9}"/>
              </a:ext>
            </a:extLst>
          </p:cNvPr>
          <p:cNvSpPr>
            <a:spLocks noGrp="1"/>
          </p:cNvSpPr>
          <p:nvPr>
            <p:ph type="body" idx="1"/>
          </p:nvPr>
        </p:nvSpPr>
        <p:spPr/>
        <p:txBody>
          <a:bodyPr/>
          <a:lstStyle/>
          <a:p>
            <a:r>
              <a:rPr lang="en-US" dirty="0"/>
              <a:t>Even numbers</a:t>
            </a:r>
          </a:p>
        </p:txBody>
      </p:sp>
      <p:sp>
        <p:nvSpPr>
          <p:cNvPr id="6" name="Content Placeholder 5">
            <a:extLst>
              <a:ext uri="{FF2B5EF4-FFF2-40B4-BE49-F238E27FC236}">
                <a16:creationId xmlns:a16="http://schemas.microsoft.com/office/drawing/2014/main" id="{206D74F3-8EB4-274D-481D-63D1AA4026CF}"/>
              </a:ext>
            </a:extLst>
          </p:cNvPr>
          <p:cNvSpPr>
            <a:spLocks noGrp="1"/>
          </p:cNvSpPr>
          <p:nvPr>
            <p:ph sz="half" idx="2"/>
          </p:nvPr>
        </p:nvSpPr>
        <p:spPr/>
        <p:txBody>
          <a:bodyPr>
            <a:normAutofit/>
          </a:bodyPr>
          <a:lstStyle/>
          <a:p>
            <a:pPr marL="0" indent="0">
              <a:buNone/>
            </a:pPr>
            <a:r>
              <a:rPr lang="en-US" sz="2000" dirty="0"/>
              <a:t>list = [</a:t>
            </a:r>
            <a:r>
              <a:rPr lang="en-US" sz="2000" dirty="0" err="1"/>
              <a:t>i</a:t>
            </a:r>
            <a:r>
              <a:rPr lang="en-US" sz="2000" dirty="0"/>
              <a:t> for </a:t>
            </a:r>
            <a:r>
              <a:rPr lang="en-US" sz="2000" dirty="0" err="1"/>
              <a:t>i</a:t>
            </a:r>
            <a:r>
              <a:rPr lang="en-US" sz="2000" dirty="0"/>
              <a:t> in range(11) if </a:t>
            </a:r>
            <a:r>
              <a:rPr lang="en-US" sz="2000" dirty="0" err="1"/>
              <a:t>i</a:t>
            </a:r>
            <a:r>
              <a:rPr lang="en-US" sz="2000" dirty="0"/>
              <a:t> % 2 == 0]</a:t>
            </a:r>
          </a:p>
          <a:p>
            <a:pPr marL="0" indent="0">
              <a:buNone/>
            </a:pPr>
            <a:r>
              <a:rPr lang="en-US" sz="2000" dirty="0"/>
              <a:t>print(list)</a:t>
            </a:r>
          </a:p>
        </p:txBody>
      </p:sp>
      <p:sp>
        <p:nvSpPr>
          <p:cNvPr id="7" name="Text Placeholder 6">
            <a:extLst>
              <a:ext uri="{FF2B5EF4-FFF2-40B4-BE49-F238E27FC236}">
                <a16:creationId xmlns:a16="http://schemas.microsoft.com/office/drawing/2014/main" id="{FEC157DC-7BEA-1859-56DA-25D160C87AFE}"/>
              </a:ext>
            </a:extLst>
          </p:cNvPr>
          <p:cNvSpPr>
            <a:spLocks noGrp="1"/>
          </p:cNvSpPr>
          <p:nvPr>
            <p:ph type="body" sz="quarter" idx="3"/>
          </p:nvPr>
        </p:nvSpPr>
        <p:spPr/>
        <p:txBody>
          <a:bodyPr/>
          <a:lstStyle/>
          <a:p>
            <a:r>
              <a:rPr lang="en-US" sz="2400" dirty="0"/>
              <a:t>Matrix using List comprehension</a:t>
            </a:r>
          </a:p>
        </p:txBody>
      </p:sp>
      <p:sp>
        <p:nvSpPr>
          <p:cNvPr id="8" name="Content Placeholder 7">
            <a:extLst>
              <a:ext uri="{FF2B5EF4-FFF2-40B4-BE49-F238E27FC236}">
                <a16:creationId xmlns:a16="http://schemas.microsoft.com/office/drawing/2014/main" id="{7E9F37E9-18DC-9FAB-6E24-F91EE7DBA085}"/>
              </a:ext>
            </a:extLst>
          </p:cNvPr>
          <p:cNvSpPr>
            <a:spLocks noGrp="1"/>
          </p:cNvSpPr>
          <p:nvPr>
            <p:ph sz="quarter" idx="4"/>
          </p:nvPr>
        </p:nvSpPr>
        <p:spPr/>
        <p:txBody>
          <a:bodyPr>
            <a:normAutofit/>
          </a:bodyPr>
          <a:lstStyle/>
          <a:p>
            <a:pPr marL="0" indent="0">
              <a:buNone/>
            </a:pPr>
            <a:r>
              <a:rPr lang="en-US" sz="1800" dirty="0"/>
              <a:t>matrix = [[j for j in range(3)] for </a:t>
            </a:r>
            <a:r>
              <a:rPr lang="en-US" sz="1800" dirty="0" err="1"/>
              <a:t>i</a:t>
            </a:r>
            <a:r>
              <a:rPr lang="en-US" sz="1800" dirty="0"/>
              <a:t> in range(2)]</a:t>
            </a:r>
          </a:p>
          <a:p>
            <a:pPr marL="0" indent="0">
              <a:buNone/>
            </a:pPr>
            <a:r>
              <a:rPr lang="en-US" sz="1800" dirty="0"/>
              <a:t>print(matrix)</a:t>
            </a:r>
          </a:p>
        </p:txBody>
      </p:sp>
    </p:spTree>
    <p:extLst>
      <p:ext uri="{BB962C8B-B14F-4D97-AF65-F5344CB8AC3E}">
        <p14:creationId xmlns:p14="http://schemas.microsoft.com/office/powerpoint/2010/main" val="3220567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1256-A705-D877-C0E2-91573778FAED}"/>
              </a:ext>
            </a:extLst>
          </p:cNvPr>
          <p:cNvSpPr>
            <a:spLocks noGrp="1"/>
          </p:cNvSpPr>
          <p:nvPr>
            <p:ph type="title"/>
          </p:nvPr>
        </p:nvSpPr>
        <p:spPr/>
        <p:txBody>
          <a:bodyPr/>
          <a:lstStyle/>
          <a:p>
            <a:r>
              <a:rPr lang="en-US" dirty="0"/>
              <a:t>Conditionals in List Comprehension</a:t>
            </a:r>
          </a:p>
        </p:txBody>
      </p:sp>
      <p:sp>
        <p:nvSpPr>
          <p:cNvPr id="3" name="Text Placeholder 2">
            <a:extLst>
              <a:ext uri="{FF2B5EF4-FFF2-40B4-BE49-F238E27FC236}">
                <a16:creationId xmlns:a16="http://schemas.microsoft.com/office/drawing/2014/main" id="{B280174C-9BE6-7521-F1B6-FCAE9F20E2CF}"/>
              </a:ext>
            </a:extLst>
          </p:cNvPr>
          <p:cNvSpPr>
            <a:spLocks noGrp="1"/>
          </p:cNvSpPr>
          <p:nvPr>
            <p:ph type="body" idx="1"/>
          </p:nvPr>
        </p:nvSpPr>
        <p:spPr/>
        <p:txBody>
          <a:bodyPr/>
          <a:lstStyle/>
          <a:p>
            <a:r>
              <a:rPr lang="en-US" dirty="0"/>
              <a:t>Example 1</a:t>
            </a:r>
          </a:p>
        </p:txBody>
      </p:sp>
      <p:sp>
        <p:nvSpPr>
          <p:cNvPr id="4" name="Content Placeholder 3">
            <a:extLst>
              <a:ext uri="{FF2B5EF4-FFF2-40B4-BE49-F238E27FC236}">
                <a16:creationId xmlns:a16="http://schemas.microsoft.com/office/drawing/2014/main" id="{D3922B2C-2F70-8530-BCFA-3712D3E0A3ED}"/>
              </a:ext>
            </a:extLst>
          </p:cNvPr>
          <p:cNvSpPr>
            <a:spLocks noGrp="1"/>
          </p:cNvSpPr>
          <p:nvPr>
            <p:ph sz="half" idx="2"/>
          </p:nvPr>
        </p:nvSpPr>
        <p:spPr/>
        <p:txBody>
          <a:bodyPr>
            <a:normAutofit/>
          </a:bodyPr>
          <a:lstStyle/>
          <a:p>
            <a:pPr marL="0" indent="0">
              <a:buNone/>
            </a:pPr>
            <a:r>
              <a:rPr lang="en-US" sz="1600" dirty="0" err="1"/>
              <a:t>lis</a:t>
            </a:r>
            <a:r>
              <a:rPr lang="en-US" sz="1600" dirty="0"/>
              <a:t> = ["Even number" if </a:t>
            </a:r>
            <a:r>
              <a:rPr lang="en-US" sz="1600" dirty="0" err="1"/>
              <a:t>i</a:t>
            </a:r>
            <a:r>
              <a:rPr lang="en-US" sz="1600" dirty="0"/>
              <a:t> % 2 == 0</a:t>
            </a:r>
          </a:p>
          <a:p>
            <a:pPr marL="0" indent="0">
              <a:buNone/>
            </a:pPr>
            <a:r>
              <a:rPr lang="en-US" sz="1600" dirty="0"/>
              <a:t>       else "Odd number" for </a:t>
            </a:r>
            <a:r>
              <a:rPr lang="en-US" sz="1600" dirty="0" err="1"/>
              <a:t>i</a:t>
            </a:r>
            <a:r>
              <a:rPr lang="en-US" sz="1600" dirty="0"/>
              <a:t> in range(8)]</a:t>
            </a:r>
          </a:p>
          <a:p>
            <a:pPr marL="0" indent="0">
              <a:buNone/>
            </a:pPr>
            <a:r>
              <a:rPr lang="en-US" sz="1600" dirty="0"/>
              <a:t>print(</a:t>
            </a:r>
            <a:r>
              <a:rPr lang="en-US" sz="1600" dirty="0" err="1"/>
              <a:t>lis</a:t>
            </a:r>
            <a:r>
              <a:rPr lang="en-US" sz="1600" dirty="0"/>
              <a:t>)</a:t>
            </a:r>
          </a:p>
        </p:txBody>
      </p:sp>
      <p:sp>
        <p:nvSpPr>
          <p:cNvPr id="5" name="Text Placeholder 4">
            <a:extLst>
              <a:ext uri="{FF2B5EF4-FFF2-40B4-BE49-F238E27FC236}">
                <a16:creationId xmlns:a16="http://schemas.microsoft.com/office/drawing/2014/main" id="{49A5E876-8ECB-E115-9EAB-FC6A5823FB62}"/>
              </a:ext>
            </a:extLst>
          </p:cNvPr>
          <p:cNvSpPr>
            <a:spLocks noGrp="1"/>
          </p:cNvSpPr>
          <p:nvPr>
            <p:ph type="body" sz="quarter" idx="3"/>
          </p:nvPr>
        </p:nvSpPr>
        <p:spPr/>
        <p:txBody>
          <a:bodyPr/>
          <a:lstStyle/>
          <a:p>
            <a:r>
              <a:rPr lang="en-US" dirty="0"/>
              <a:t>Example 2</a:t>
            </a:r>
          </a:p>
        </p:txBody>
      </p:sp>
      <p:sp>
        <p:nvSpPr>
          <p:cNvPr id="6" name="Content Placeholder 5">
            <a:extLst>
              <a:ext uri="{FF2B5EF4-FFF2-40B4-BE49-F238E27FC236}">
                <a16:creationId xmlns:a16="http://schemas.microsoft.com/office/drawing/2014/main" id="{D086D973-9851-7F97-DC97-D7D6464012E2}"/>
              </a:ext>
            </a:extLst>
          </p:cNvPr>
          <p:cNvSpPr>
            <a:spLocks noGrp="1"/>
          </p:cNvSpPr>
          <p:nvPr>
            <p:ph sz="quarter" idx="4"/>
          </p:nvPr>
        </p:nvSpPr>
        <p:spPr/>
        <p:txBody>
          <a:bodyPr/>
          <a:lstStyle/>
          <a:p>
            <a:pPr marL="0" indent="0">
              <a:buNone/>
            </a:pPr>
            <a:r>
              <a:rPr lang="en-US" sz="1800" dirty="0" err="1"/>
              <a:t>lis</a:t>
            </a:r>
            <a:r>
              <a:rPr lang="en-US" sz="1800" dirty="0"/>
              <a:t> = [num for num in range(100)</a:t>
            </a:r>
          </a:p>
          <a:p>
            <a:pPr marL="0" indent="0">
              <a:buNone/>
            </a:pPr>
            <a:r>
              <a:rPr lang="en-US" sz="1800" dirty="0"/>
              <a:t>       if num % 5 == 0 if num % 10 == 0]</a:t>
            </a:r>
          </a:p>
          <a:p>
            <a:pPr marL="0" indent="0">
              <a:buNone/>
            </a:pPr>
            <a:r>
              <a:rPr lang="en-US" sz="1800" dirty="0"/>
              <a:t>print(</a:t>
            </a:r>
            <a:r>
              <a:rPr lang="en-US" sz="1800" dirty="0" err="1"/>
              <a:t>lis</a:t>
            </a:r>
            <a:r>
              <a:rPr lang="en-US" sz="1800" dirty="0"/>
              <a:t>)</a:t>
            </a:r>
          </a:p>
        </p:txBody>
      </p:sp>
    </p:spTree>
    <p:extLst>
      <p:ext uri="{BB962C8B-B14F-4D97-AF65-F5344CB8AC3E}">
        <p14:creationId xmlns:p14="http://schemas.microsoft.com/office/powerpoint/2010/main" val="2466998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3974-7F61-6A7D-DA0A-91E1F568A5F4}"/>
              </a:ext>
            </a:extLst>
          </p:cNvPr>
          <p:cNvSpPr>
            <a:spLocks noGrp="1"/>
          </p:cNvSpPr>
          <p:nvPr>
            <p:ph type="title"/>
          </p:nvPr>
        </p:nvSpPr>
        <p:spPr/>
        <p:txBody>
          <a:bodyPr/>
          <a:lstStyle/>
          <a:p>
            <a:r>
              <a:rPr lang="en-US" dirty="0"/>
              <a:t>More complex example: finding transpose</a:t>
            </a:r>
          </a:p>
        </p:txBody>
      </p:sp>
      <p:sp>
        <p:nvSpPr>
          <p:cNvPr id="7" name="Content Placeholder 6">
            <a:extLst>
              <a:ext uri="{FF2B5EF4-FFF2-40B4-BE49-F238E27FC236}">
                <a16:creationId xmlns:a16="http://schemas.microsoft.com/office/drawing/2014/main" id="{023D4C01-97E7-8BDB-0E79-05DEFD29D153}"/>
              </a:ext>
            </a:extLst>
          </p:cNvPr>
          <p:cNvSpPr>
            <a:spLocks noGrp="1"/>
          </p:cNvSpPr>
          <p:nvPr>
            <p:ph sz="half" idx="1"/>
          </p:nvPr>
        </p:nvSpPr>
        <p:spPr/>
        <p:txBody>
          <a:bodyPr>
            <a:normAutofit/>
          </a:bodyPr>
          <a:lstStyle/>
          <a:p>
            <a:pPr marL="0" indent="0">
              <a:buNone/>
            </a:pPr>
            <a:r>
              <a:rPr lang="en-US" sz="1800" dirty="0"/>
              <a:t>Consider a 3×3  matrix represented by a list of lists:</a:t>
            </a:r>
          </a:p>
          <a:p>
            <a:pPr marL="0" indent="0">
              <a:buNone/>
            </a:pPr>
            <a:endParaRPr lang="en-US" sz="1800" dirty="0"/>
          </a:p>
          <a:p>
            <a:pPr marL="0" indent="0">
              <a:buNone/>
            </a:pPr>
            <a:r>
              <a:rPr lang="en-US" sz="1800" dirty="0"/>
              <a:t>M = [[1,2,3],</a:t>
            </a:r>
          </a:p>
          <a:p>
            <a:pPr marL="0" indent="0">
              <a:buNone/>
            </a:pPr>
            <a:r>
              <a:rPr lang="en-US" sz="1800" dirty="0"/>
              <a:t>     [4,5,6],</a:t>
            </a:r>
          </a:p>
          <a:p>
            <a:pPr marL="0" indent="0">
              <a:buNone/>
            </a:pPr>
            <a:r>
              <a:rPr lang="en-US" sz="1800" dirty="0"/>
              <a:t>     [7,8,9]]</a:t>
            </a:r>
          </a:p>
        </p:txBody>
      </p:sp>
      <p:sp>
        <p:nvSpPr>
          <p:cNvPr id="10" name="Content Placeholder 9">
            <a:extLst>
              <a:ext uri="{FF2B5EF4-FFF2-40B4-BE49-F238E27FC236}">
                <a16:creationId xmlns:a16="http://schemas.microsoft.com/office/drawing/2014/main" id="{79017D9E-77EA-03B5-73CF-FF70A053E381}"/>
              </a:ext>
            </a:extLst>
          </p:cNvPr>
          <p:cNvSpPr>
            <a:spLocks noGrp="1"/>
          </p:cNvSpPr>
          <p:nvPr>
            <p:ph sz="half" idx="2"/>
          </p:nvPr>
        </p:nvSpPr>
        <p:spPr/>
        <p:txBody>
          <a:bodyPr>
            <a:normAutofit/>
          </a:bodyPr>
          <a:lstStyle/>
          <a:p>
            <a:pPr marL="0" indent="0">
              <a:buNone/>
            </a:pPr>
            <a:r>
              <a:rPr lang="en-US" sz="1600" dirty="0"/>
              <a:t>Without using list comprehension, the transpose of this matrix could be built up by looping over the rows and columns:</a:t>
            </a:r>
          </a:p>
          <a:p>
            <a:pPr marL="0" indent="0">
              <a:buNone/>
            </a:pPr>
            <a:endParaRPr lang="en-US" sz="1600" dirty="0"/>
          </a:p>
          <a:p>
            <a:pPr marL="0" indent="0">
              <a:buNone/>
            </a:pPr>
            <a:r>
              <a:rPr lang="en-US" sz="1600" dirty="0"/>
              <a:t>MT = [[0,0,0], [0,0,0], [0,0,0]]</a:t>
            </a:r>
          </a:p>
          <a:p>
            <a:pPr marL="0" indent="0">
              <a:buNone/>
            </a:pPr>
            <a:r>
              <a:rPr lang="en-US" sz="1600" dirty="0"/>
              <a:t>for r in range(3):</a:t>
            </a:r>
          </a:p>
          <a:p>
            <a:pPr marL="0" indent="0">
              <a:buNone/>
            </a:pPr>
            <a:r>
              <a:rPr lang="en-US" sz="1600" dirty="0"/>
              <a:t>    for c in range(3):</a:t>
            </a:r>
          </a:p>
          <a:p>
            <a:pPr marL="0" indent="0">
              <a:buNone/>
            </a:pPr>
            <a:r>
              <a:rPr lang="en-US" sz="1600" dirty="0"/>
              <a:t>        MT[c][r] = M[r][c]</a:t>
            </a:r>
          </a:p>
        </p:txBody>
      </p:sp>
    </p:spTree>
    <p:extLst>
      <p:ext uri="{BB962C8B-B14F-4D97-AF65-F5344CB8AC3E}">
        <p14:creationId xmlns:p14="http://schemas.microsoft.com/office/powerpoint/2010/main" val="240872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7493-E1DD-2842-0CED-AC186A618A7C}"/>
              </a:ext>
            </a:extLst>
          </p:cNvPr>
          <p:cNvSpPr>
            <a:spLocks noGrp="1"/>
          </p:cNvSpPr>
          <p:nvPr>
            <p:ph type="title"/>
          </p:nvPr>
        </p:nvSpPr>
        <p:spPr/>
        <p:txBody>
          <a:bodyPr/>
          <a:lstStyle/>
          <a:p>
            <a:r>
              <a:rPr lang="en-US" dirty="0"/>
              <a:t>-</a:t>
            </a:r>
            <a:r>
              <a:rPr lang="en-US" dirty="0" err="1"/>
              <a:t>cont</a:t>
            </a:r>
            <a:r>
              <a:rPr lang="en-US" dirty="0"/>
              <a:t>- Matrix transpose</a:t>
            </a:r>
          </a:p>
        </p:txBody>
      </p:sp>
      <p:sp>
        <p:nvSpPr>
          <p:cNvPr id="3" name="Content Placeholder 2">
            <a:extLst>
              <a:ext uri="{FF2B5EF4-FFF2-40B4-BE49-F238E27FC236}">
                <a16:creationId xmlns:a16="http://schemas.microsoft.com/office/drawing/2014/main" id="{589FB1AA-822D-D2F7-FE1C-E1E21FAFBE90}"/>
              </a:ext>
            </a:extLst>
          </p:cNvPr>
          <p:cNvSpPr>
            <a:spLocks noGrp="1"/>
          </p:cNvSpPr>
          <p:nvPr>
            <p:ph sz="half" idx="1"/>
          </p:nvPr>
        </p:nvSpPr>
        <p:spPr/>
        <p:txBody>
          <a:bodyPr>
            <a:normAutofit/>
          </a:bodyPr>
          <a:lstStyle/>
          <a:p>
            <a:pPr marL="0" indent="0">
              <a:buNone/>
            </a:pPr>
            <a:r>
              <a:rPr lang="en-US" sz="1800" dirty="0"/>
              <a:t>With one list comprehension, the transpose can be constructed as:</a:t>
            </a:r>
          </a:p>
          <a:p>
            <a:pPr marL="0" indent="0">
              <a:buNone/>
            </a:pPr>
            <a:endParaRPr lang="en-US" sz="1800" dirty="0"/>
          </a:p>
          <a:p>
            <a:pPr marL="0" indent="0">
              <a:buNone/>
            </a:pPr>
            <a:r>
              <a:rPr lang="en-US" sz="1800" dirty="0"/>
              <a:t>MT = []</a:t>
            </a:r>
          </a:p>
          <a:p>
            <a:pPr marL="0" indent="0">
              <a:buNone/>
            </a:pPr>
            <a:r>
              <a:rPr lang="en-US" sz="1800" dirty="0"/>
              <a:t>for c in range(3):</a:t>
            </a:r>
          </a:p>
          <a:p>
            <a:pPr marL="0" indent="0">
              <a:buNone/>
            </a:pPr>
            <a:r>
              <a:rPr lang="en-US" sz="1800" dirty="0"/>
              <a:t>    </a:t>
            </a:r>
            <a:r>
              <a:rPr lang="en-US" sz="1800" dirty="0" err="1"/>
              <a:t>MT.append</a:t>
            </a:r>
            <a:r>
              <a:rPr lang="en-US" sz="1800" dirty="0"/>
              <a:t>([M[r][c] for r in range(3)])</a:t>
            </a:r>
          </a:p>
        </p:txBody>
      </p:sp>
      <p:sp>
        <p:nvSpPr>
          <p:cNvPr id="4" name="Content Placeholder 3">
            <a:extLst>
              <a:ext uri="{FF2B5EF4-FFF2-40B4-BE49-F238E27FC236}">
                <a16:creationId xmlns:a16="http://schemas.microsoft.com/office/drawing/2014/main" id="{E7173F23-87AA-2D9F-1457-CEFB04648660}"/>
              </a:ext>
            </a:extLst>
          </p:cNvPr>
          <p:cNvSpPr>
            <a:spLocks noGrp="1"/>
          </p:cNvSpPr>
          <p:nvPr>
            <p:ph sz="half" idx="2"/>
          </p:nvPr>
        </p:nvSpPr>
        <p:spPr/>
        <p:txBody>
          <a:bodyPr>
            <a:normAutofit/>
          </a:bodyPr>
          <a:lstStyle/>
          <a:p>
            <a:pPr marL="0" indent="0">
              <a:buNone/>
            </a:pPr>
            <a:r>
              <a:rPr lang="en-US" sz="2000" dirty="0"/>
              <a:t>The outer loop here can be expressed as a list comprehension of its own:</a:t>
            </a:r>
          </a:p>
          <a:p>
            <a:pPr marL="0" indent="0">
              <a:buNone/>
            </a:pPr>
            <a:endParaRPr lang="en-US" sz="2000" dirty="0"/>
          </a:p>
          <a:p>
            <a:pPr marL="0" indent="0">
              <a:buNone/>
            </a:pPr>
            <a:r>
              <a:rPr lang="en-US" sz="2000" dirty="0"/>
              <a:t>MT=[[M[r][c] for r in range(3)] for c in range(3)]</a:t>
            </a:r>
          </a:p>
        </p:txBody>
      </p:sp>
      <p:sp>
        <p:nvSpPr>
          <p:cNvPr id="7" name="TextBox 6">
            <a:extLst>
              <a:ext uri="{FF2B5EF4-FFF2-40B4-BE49-F238E27FC236}">
                <a16:creationId xmlns:a16="http://schemas.microsoft.com/office/drawing/2014/main" id="{A3A1D8AD-1F46-D6E5-79D0-47C3942DF27B}"/>
              </a:ext>
            </a:extLst>
          </p:cNvPr>
          <p:cNvSpPr txBox="1"/>
          <p:nvPr/>
        </p:nvSpPr>
        <p:spPr>
          <a:xfrm>
            <a:off x="2164702" y="5141167"/>
            <a:ext cx="7716416" cy="400110"/>
          </a:xfrm>
          <a:prstGeom prst="rect">
            <a:avLst/>
          </a:prstGeom>
          <a:noFill/>
        </p:spPr>
        <p:txBody>
          <a:bodyPr wrap="square" rtlCol="0">
            <a:spAutoFit/>
          </a:bodyPr>
          <a:lstStyle/>
          <a:p>
            <a:pPr algn="ctr"/>
            <a:r>
              <a:rPr lang="en-US" sz="2000" b="1" i="1" dirty="0">
                <a:effectLst>
                  <a:outerShdw blurRad="38100" dist="38100" dir="2700000" algn="tl">
                    <a:srgbClr val="000000">
                      <a:alpha val="43137"/>
                    </a:srgbClr>
                  </a:outerShdw>
                </a:effectLst>
              </a:rPr>
              <a:t>See “list comprehension lab” for more examples!</a:t>
            </a:r>
          </a:p>
        </p:txBody>
      </p:sp>
    </p:spTree>
    <p:extLst>
      <p:ext uri="{BB962C8B-B14F-4D97-AF65-F5344CB8AC3E}">
        <p14:creationId xmlns:p14="http://schemas.microsoft.com/office/powerpoint/2010/main" val="96699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FD8E-E025-A9A3-7FD0-37EE3CE9CE28}"/>
              </a:ext>
            </a:extLst>
          </p:cNvPr>
          <p:cNvSpPr>
            <a:spLocks noGrp="1"/>
          </p:cNvSpPr>
          <p:nvPr>
            <p:ph type="title"/>
          </p:nvPr>
        </p:nvSpPr>
        <p:spPr/>
        <p:txBody>
          <a:bodyPr/>
          <a:lstStyle/>
          <a:p>
            <a:r>
              <a:rPr lang="en-US" dirty="0"/>
              <a:t>Expecting the Unexpected!</a:t>
            </a:r>
          </a:p>
        </p:txBody>
      </p:sp>
      <p:sp>
        <p:nvSpPr>
          <p:cNvPr id="4" name="Content Placeholder 3">
            <a:extLst>
              <a:ext uri="{FF2B5EF4-FFF2-40B4-BE49-F238E27FC236}">
                <a16:creationId xmlns:a16="http://schemas.microsoft.com/office/drawing/2014/main" id="{5D40FA0A-AA40-C6F2-3F3F-84CB82393B95}"/>
              </a:ext>
            </a:extLst>
          </p:cNvPr>
          <p:cNvSpPr>
            <a:spLocks noGrp="1"/>
          </p:cNvSpPr>
          <p:nvPr>
            <p:ph sz="half" idx="1"/>
          </p:nvPr>
        </p:nvSpPr>
        <p:spPr/>
        <p:txBody>
          <a:bodyPr>
            <a:normAutofit lnSpcReduction="10000"/>
          </a:bodyPr>
          <a:lstStyle/>
          <a:p>
            <a:r>
              <a:rPr lang="en-US" sz="1800" b="0" i="0" u="none" strike="noStrike" baseline="0" dirty="0">
                <a:solidFill>
                  <a:srgbClr val="000000"/>
                </a:solidFill>
                <a:latin typeface="Book Antiqua" panose="02040602050305030304" pitchFamily="18" charset="0"/>
              </a:rPr>
              <a:t>Programs are very fragile.</a:t>
            </a:r>
          </a:p>
          <a:p>
            <a:r>
              <a:rPr lang="en-US" sz="1800" b="0" i="0" u="none" strike="noStrike" baseline="0" dirty="0">
                <a:solidFill>
                  <a:srgbClr val="000000"/>
                </a:solidFill>
                <a:latin typeface="Book Antiqua" panose="02040602050305030304" pitchFamily="18" charset="0"/>
              </a:rPr>
              <a:t>It would be ideal if code always returned a valid result, but sometimes a valid result can't be calculated. </a:t>
            </a:r>
          </a:p>
          <a:p>
            <a:r>
              <a:rPr lang="en-US" sz="1800" b="0" i="0" u="none" strike="noStrike" baseline="0" dirty="0">
                <a:solidFill>
                  <a:srgbClr val="000000"/>
                </a:solidFill>
                <a:latin typeface="Book Antiqua" panose="02040602050305030304" pitchFamily="18" charset="0"/>
              </a:rPr>
              <a:t>For example, it's not possible to divide by zero, or to access the eighth item in a five-item list.</a:t>
            </a:r>
            <a:endParaRPr lang="en-US" dirty="0"/>
          </a:p>
        </p:txBody>
      </p:sp>
      <p:sp>
        <p:nvSpPr>
          <p:cNvPr id="5" name="Content Placeholder 4">
            <a:extLst>
              <a:ext uri="{FF2B5EF4-FFF2-40B4-BE49-F238E27FC236}">
                <a16:creationId xmlns:a16="http://schemas.microsoft.com/office/drawing/2014/main" id="{C40BD760-7B4C-8BA1-0A64-E596213C0A33}"/>
              </a:ext>
            </a:extLst>
          </p:cNvPr>
          <p:cNvSpPr>
            <a:spLocks noGrp="1"/>
          </p:cNvSpPr>
          <p:nvPr>
            <p:ph sz="half" idx="2"/>
          </p:nvPr>
        </p:nvSpPr>
        <p:spPr/>
        <p:txBody>
          <a:bodyPr>
            <a:normAutofit lnSpcReduction="10000"/>
          </a:bodyPr>
          <a:lstStyle/>
          <a:p>
            <a:r>
              <a:rPr lang="en-US" dirty="0"/>
              <a:t>Examples:</a:t>
            </a:r>
          </a:p>
          <a:p>
            <a:pPr lvl="1"/>
            <a:r>
              <a:rPr lang="en-US" sz="1600" b="1" i="0" u="none" strike="noStrike" baseline="0" dirty="0">
                <a:solidFill>
                  <a:srgbClr val="000000"/>
                </a:solidFill>
                <a:latin typeface="Courier Std"/>
              </a:rPr>
              <a:t>print "hello world" </a:t>
            </a:r>
          </a:p>
          <a:p>
            <a:pPr lvl="2"/>
            <a:r>
              <a:rPr lang="en-US" sz="1400" b="1" i="0" u="none" strike="noStrike" baseline="0" dirty="0" err="1">
                <a:solidFill>
                  <a:srgbClr val="000000"/>
                </a:solidFill>
                <a:latin typeface="Courier Std"/>
              </a:rPr>
              <a:t>SyntaxError</a:t>
            </a:r>
            <a:r>
              <a:rPr lang="en-US" sz="1400" b="1" i="0" u="none" strike="noStrike" baseline="0" dirty="0">
                <a:solidFill>
                  <a:srgbClr val="000000"/>
                </a:solidFill>
                <a:latin typeface="Courier Std"/>
              </a:rPr>
              <a:t>: invalid syntax </a:t>
            </a:r>
          </a:p>
          <a:p>
            <a:pPr lvl="1"/>
            <a:r>
              <a:rPr lang="en-US" sz="1600" b="1" i="0" u="none" strike="noStrike" baseline="0" dirty="0">
                <a:solidFill>
                  <a:srgbClr val="000000"/>
                </a:solidFill>
                <a:latin typeface="Courier Std"/>
              </a:rPr>
              <a:t>x = 5 / 0 </a:t>
            </a:r>
            <a:endParaRPr lang="en-US" sz="1600" dirty="0">
              <a:solidFill>
                <a:srgbClr val="000000"/>
              </a:solidFill>
              <a:latin typeface="Book Antiqua" panose="02040602050305030304" pitchFamily="18" charset="0"/>
            </a:endParaRPr>
          </a:p>
          <a:p>
            <a:pPr lvl="2"/>
            <a:r>
              <a:rPr lang="en-US" sz="1400" b="1" dirty="0" err="1">
                <a:solidFill>
                  <a:srgbClr val="000000"/>
                </a:solidFill>
                <a:latin typeface="Courier Std"/>
              </a:rPr>
              <a:t>ZeroDivisionError</a:t>
            </a:r>
            <a:r>
              <a:rPr lang="en-US" sz="1400" b="1" dirty="0">
                <a:solidFill>
                  <a:srgbClr val="000000"/>
                </a:solidFill>
                <a:latin typeface="Courier Std"/>
              </a:rPr>
              <a:t>: int division or modulo by zero</a:t>
            </a:r>
          </a:p>
          <a:p>
            <a:pPr lvl="1"/>
            <a:r>
              <a:rPr lang="en-US" sz="1600" b="1" i="0" u="none" strike="noStrike" baseline="0" dirty="0" err="1">
                <a:solidFill>
                  <a:srgbClr val="000000"/>
                </a:solidFill>
                <a:latin typeface="Courier Std"/>
              </a:rPr>
              <a:t>lst</a:t>
            </a:r>
            <a:r>
              <a:rPr lang="en-US" sz="1600" b="1" i="0" u="none" strike="noStrike" baseline="0" dirty="0">
                <a:solidFill>
                  <a:srgbClr val="000000"/>
                </a:solidFill>
                <a:latin typeface="Courier Std"/>
              </a:rPr>
              <a:t> = [1,2,3] </a:t>
            </a:r>
            <a:endParaRPr lang="en-US" sz="1600" b="0" i="0" u="none" strike="noStrike" baseline="0" dirty="0">
              <a:solidFill>
                <a:srgbClr val="000000"/>
              </a:solidFill>
              <a:latin typeface="Courier Std"/>
            </a:endParaRPr>
          </a:p>
          <a:p>
            <a:pPr lvl="1"/>
            <a:r>
              <a:rPr lang="en-US" sz="1600" b="1" i="0" u="none" strike="noStrike" baseline="0" dirty="0">
                <a:solidFill>
                  <a:srgbClr val="000000"/>
                </a:solidFill>
                <a:latin typeface="Courier Std"/>
              </a:rPr>
              <a:t>print(</a:t>
            </a:r>
            <a:r>
              <a:rPr lang="en-US" sz="1600" b="1" i="0" u="none" strike="noStrike" baseline="0" dirty="0" err="1">
                <a:solidFill>
                  <a:srgbClr val="000000"/>
                </a:solidFill>
                <a:latin typeface="Courier Std"/>
              </a:rPr>
              <a:t>lst</a:t>
            </a:r>
            <a:r>
              <a:rPr lang="en-US" sz="1600" b="1" i="0" u="none" strike="noStrike" baseline="0" dirty="0">
                <a:solidFill>
                  <a:srgbClr val="000000"/>
                </a:solidFill>
                <a:latin typeface="Courier Std"/>
              </a:rPr>
              <a:t>[3]) </a:t>
            </a:r>
          </a:p>
          <a:p>
            <a:pPr lvl="2"/>
            <a:r>
              <a:rPr lang="en-US" sz="1400" b="1" dirty="0" err="1">
                <a:solidFill>
                  <a:srgbClr val="000000"/>
                </a:solidFill>
                <a:latin typeface="Courier Std"/>
              </a:rPr>
              <a:t>IndexError</a:t>
            </a:r>
            <a:r>
              <a:rPr lang="en-US" sz="1400" b="1" dirty="0">
                <a:solidFill>
                  <a:srgbClr val="000000"/>
                </a:solidFill>
                <a:latin typeface="Courier Std"/>
              </a:rPr>
              <a:t>: list index out of range</a:t>
            </a:r>
          </a:p>
          <a:p>
            <a:pPr lvl="1"/>
            <a:endParaRPr lang="en-US" sz="1800" b="1" dirty="0">
              <a:solidFill>
                <a:srgbClr val="000000"/>
              </a:solidFill>
              <a:latin typeface="Courier Std"/>
            </a:endParaRPr>
          </a:p>
          <a:p>
            <a:pPr lvl="1"/>
            <a:endParaRPr lang="en-US" dirty="0"/>
          </a:p>
        </p:txBody>
      </p:sp>
    </p:spTree>
    <p:extLst>
      <p:ext uri="{BB962C8B-B14F-4D97-AF65-F5344CB8AC3E}">
        <p14:creationId xmlns:p14="http://schemas.microsoft.com/office/powerpoint/2010/main" val="2408763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8CCE-BAB4-DCDA-4720-0D38D95E66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121D87-8C77-2878-28E3-6E2ABBB5FCC3}"/>
              </a:ext>
            </a:extLst>
          </p:cNvPr>
          <p:cNvSpPr>
            <a:spLocks noGrp="1"/>
          </p:cNvSpPr>
          <p:nvPr>
            <p:ph sz="half" idx="1"/>
          </p:nvPr>
        </p:nvSpPr>
        <p:spPr>
          <a:xfrm>
            <a:off x="6290325" y="2672287"/>
            <a:ext cx="4718304" cy="3310128"/>
          </a:xfrm>
        </p:spPr>
        <p:txBody>
          <a:bodyPr>
            <a:normAutofit fontScale="92500" lnSpcReduction="20000"/>
          </a:bodyPr>
          <a:lstStyle/>
          <a:p>
            <a:r>
              <a:rPr lang="en-US" sz="2400" b="0" i="0" u="none" strike="noStrike" baseline="0" dirty="0">
                <a:solidFill>
                  <a:srgbClr val="000000"/>
                </a:solidFill>
                <a:latin typeface="Book Antiqua" panose="02040602050305030304" pitchFamily="18" charset="0"/>
              </a:rPr>
              <a:t>In principle, an exception is just an object.</a:t>
            </a:r>
          </a:p>
          <a:p>
            <a:r>
              <a:rPr lang="en-US" sz="2400" b="0" i="0" u="none" strike="noStrike" baseline="0" dirty="0">
                <a:solidFill>
                  <a:srgbClr val="000000"/>
                </a:solidFill>
                <a:latin typeface="Book Antiqua" panose="02040602050305030304" pitchFamily="18" charset="0"/>
              </a:rPr>
              <a:t>There are many different exception classes available (and we can easily define more of our own). </a:t>
            </a:r>
          </a:p>
          <a:p>
            <a:r>
              <a:rPr lang="en-US" sz="2400" b="0" i="0" u="none" strike="noStrike" baseline="0" dirty="0">
                <a:solidFill>
                  <a:srgbClr val="000000"/>
                </a:solidFill>
                <a:latin typeface="Book Antiqua" panose="02040602050305030304" pitchFamily="18" charset="0"/>
              </a:rPr>
              <a:t>The one thing they all have in common is that they inherit from a built-in class called </a:t>
            </a:r>
            <a:r>
              <a:rPr lang="en-US" sz="2400" b="0" i="0" u="none" strike="noStrike" baseline="0" dirty="0" err="1">
                <a:solidFill>
                  <a:srgbClr val="000000"/>
                </a:solidFill>
                <a:latin typeface="Courier Std"/>
              </a:rPr>
              <a:t>BaseException</a:t>
            </a:r>
            <a:r>
              <a:rPr lang="en-US" sz="2400" dirty="0">
                <a:solidFill>
                  <a:srgbClr val="000000"/>
                </a:solidFill>
                <a:latin typeface="Courier Std"/>
              </a:rPr>
              <a:t>.</a:t>
            </a:r>
            <a:endParaRPr lang="en-US" dirty="0"/>
          </a:p>
          <a:p>
            <a:endParaRPr lang="en-US" dirty="0"/>
          </a:p>
        </p:txBody>
      </p:sp>
      <p:sp>
        <p:nvSpPr>
          <p:cNvPr id="4" name="Content Placeholder 3">
            <a:extLst>
              <a:ext uri="{FF2B5EF4-FFF2-40B4-BE49-F238E27FC236}">
                <a16:creationId xmlns:a16="http://schemas.microsoft.com/office/drawing/2014/main" id="{1A68CEBF-892B-3E79-29FE-87C9C46AA9BC}"/>
              </a:ext>
            </a:extLst>
          </p:cNvPr>
          <p:cNvSpPr>
            <a:spLocks noGrp="1"/>
          </p:cNvSpPr>
          <p:nvPr>
            <p:ph sz="half" idx="2"/>
          </p:nvPr>
        </p:nvSpPr>
        <p:spPr>
          <a:xfrm>
            <a:off x="1295402" y="2672287"/>
            <a:ext cx="4718304" cy="3310128"/>
          </a:xfrm>
        </p:spPr>
        <p:txBody>
          <a:bodyPr>
            <a:normAutofit fontScale="92500" lnSpcReduction="20000"/>
          </a:bodyPr>
          <a:lstStyle/>
          <a:p>
            <a:r>
              <a:rPr lang="en-US" sz="1800" b="1" i="0" u="none" strike="noStrike" baseline="0" dirty="0" err="1">
                <a:solidFill>
                  <a:srgbClr val="000000"/>
                </a:solidFill>
                <a:latin typeface="Courier Std"/>
              </a:rPr>
              <a:t>AttributeError</a:t>
            </a:r>
            <a:r>
              <a:rPr lang="en-US" sz="1800" b="1" i="0" u="none" strike="noStrike" baseline="0" dirty="0">
                <a:solidFill>
                  <a:srgbClr val="000000"/>
                </a:solidFill>
                <a:latin typeface="Courier Std"/>
              </a:rPr>
              <a:t>: 'list' object has no attribute 'add’ </a:t>
            </a:r>
          </a:p>
          <a:p>
            <a:r>
              <a:rPr lang="en-US" sz="1800" b="1" i="0" u="none" strike="noStrike" baseline="0" dirty="0" err="1">
                <a:solidFill>
                  <a:srgbClr val="000000"/>
                </a:solidFill>
                <a:latin typeface="Courier Std"/>
              </a:rPr>
              <a:t>TypeError</a:t>
            </a:r>
            <a:r>
              <a:rPr lang="en-US" sz="1800" b="1" i="0" u="none" strike="noStrike" baseline="0" dirty="0">
                <a:solidFill>
                  <a:srgbClr val="000000"/>
                </a:solidFill>
                <a:latin typeface="Courier Std"/>
              </a:rPr>
              <a:t>: can only concatenate list (not "int") to list </a:t>
            </a:r>
            <a:endParaRPr lang="en-US" sz="1800" b="1" dirty="0">
              <a:solidFill>
                <a:srgbClr val="000000"/>
              </a:solidFill>
              <a:latin typeface="Courier Std"/>
            </a:endParaRPr>
          </a:p>
          <a:p>
            <a:r>
              <a:rPr lang="en-US" sz="1800" b="1" i="0" u="none" strike="noStrike" baseline="0" dirty="0" err="1">
                <a:solidFill>
                  <a:srgbClr val="000000"/>
                </a:solidFill>
                <a:latin typeface="Courier Std"/>
              </a:rPr>
              <a:t>KeyError</a:t>
            </a:r>
            <a:r>
              <a:rPr lang="en-US" sz="1800" b="1" i="0" u="none" strike="noStrike" baseline="0" dirty="0">
                <a:solidFill>
                  <a:srgbClr val="000000"/>
                </a:solidFill>
                <a:latin typeface="Courier Std"/>
              </a:rPr>
              <a:t>: 'b’ </a:t>
            </a:r>
          </a:p>
          <a:p>
            <a:r>
              <a:rPr lang="en-US" sz="1800" b="1" i="0" u="none" strike="noStrike" baseline="0" dirty="0" err="1">
                <a:solidFill>
                  <a:srgbClr val="000000"/>
                </a:solidFill>
                <a:latin typeface="Courier Std"/>
              </a:rPr>
              <a:t>NameError</a:t>
            </a:r>
            <a:r>
              <a:rPr lang="en-US" sz="1800" b="1" i="0" u="none" strike="noStrike" baseline="0" dirty="0">
                <a:solidFill>
                  <a:srgbClr val="000000"/>
                </a:solidFill>
                <a:latin typeface="Courier Std"/>
              </a:rPr>
              <a:t>: name '</a:t>
            </a:r>
            <a:r>
              <a:rPr lang="en-US" sz="1800" b="1" i="0" u="none" strike="noStrike" baseline="0" dirty="0" err="1">
                <a:solidFill>
                  <a:srgbClr val="000000"/>
                </a:solidFill>
                <a:latin typeface="Courier Std"/>
              </a:rPr>
              <a:t>this_is_not_a_var</a:t>
            </a:r>
            <a:r>
              <a:rPr lang="en-US" sz="1800" b="1" i="0" u="none" strike="noStrike" baseline="0" dirty="0">
                <a:solidFill>
                  <a:srgbClr val="000000"/>
                </a:solidFill>
                <a:latin typeface="Courier Std"/>
              </a:rPr>
              <a:t>' is not defined </a:t>
            </a:r>
            <a:endParaRPr lang="en-US" sz="1800" b="1" dirty="0">
              <a:solidFill>
                <a:srgbClr val="000000"/>
              </a:solidFill>
              <a:latin typeface="Courier Std"/>
            </a:endParaRPr>
          </a:p>
          <a:p>
            <a:r>
              <a:rPr lang="en-US" sz="1800" b="0" i="0" u="none" strike="noStrike" baseline="0" dirty="0">
                <a:solidFill>
                  <a:srgbClr val="000000"/>
                </a:solidFill>
                <a:latin typeface="Book Antiqua" panose="02040602050305030304" pitchFamily="18" charset="0"/>
              </a:rPr>
              <a:t>Sometimes these exceptions are indicators of something wrong in our program (in which case we would go to the indicated line number and fix it), but they also occur in legitimate situations. </a:t>
            </a:r>
            <a:endParaRPr lang="en-US" dirty="0"/>
          </a:p>
        </p:txBody>
      </p:sp>
    </p:spTree>
    <p:extLst>
      <p:ext uri="{BB962C8B-B14F-4D97-AF65-F5344CB8AC3E}">
        <p14:creationId xmlns:p14="http://schemas.microsoft.com/office/powerpoint/2010/main" val="99021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DBE3-07D1-0CD4-31A1-E00267F340C8}"/>
              </a:ext>
            </a:extLst>
          </p:cNvPr>
          <p:cNvSpPr>
            <a:spLocks noGrp="1"/>
          </p:cNvSpPr>
          <p:nvPr>
            <p:ph type="title"/>
          </p:nvPr>
        </p:nvSpPr>
        <p:spPr/>
        <p:txBody>
          <a:bodyPr/>
          <a:lstStyle/>
          <a:p>
            <a:r>
              <a:rPr lang="en-US" dirty="0"/>
              <a:t>The effects of an exception</a:t>
            </a:r>
          </a:p>
        </p:txBody>
      </p:sp>
      <p:sp>
        <p:nvSpPr>
          <p:cNvPr id="3" name="Content Placeholder 2">
            <a:extLst>
              <a:ext uri="{FF2B5EF4-FFF2-40B4-BE49-F238E27FC236}">
                <a16:creationId xmlns:a16="http://schemas.microsoft.com/office/drawing/2014/main" id="{2C65628C-0311-727E-CF8A-4970F262A04C}"/>
              </a:ext>
            </a:extLst>
          </p:cNvPr>
          <p:cNvSpPr>
            <a:spLocks noGrp="1"/>
          </p:cNvSpPr>
          <p:nvPr>
            <p:ph sz="half" idx="1"/>
          </p:nvPr>
        </p:nvSpPr>
        <p:spPr/>
        <p:txBody>
          <a:bodyPr>
            <a:normAutofit fontScale="92500" lnSpcReduction="10000"/>
          </a:bodyPr>
          <a:lstStyle/>
          <a:p>
            <a:r>
              <a:rPr lang="en-US" dirty="0"/>
              <a:t>When an exception is raised, it appears to stop program execution immediately.</a:t>
            </a:r>
          </a:p>
          <a:p>
            <a:r>
              <a:rPr lang="en-US" dirty="0"/>
              <a:t>Any lines that were supposed to run after the exception is raised are not executed,</a:t>
            </a:r>
          </a:p>
          <a:p>
            <a:r>
              <a:rPr lang="en-US" dirty="0"/>
              <a:t>Unless the exception is dealt with, the program will exit with an error message.</a:t>
            </a:r>
          </a:p>
        </p:txBody>
      </p:sp>
      <p:sp>
        <p:nvSpPr>
          <p:cNvPr id="4" name="Content Placeholder 3">
            <a:extLst>
              <a:ext uri="{FF2B5EF4-FFF2-40B4-BE49-F238E27FC236}">
                <a16:creationId xmlns:a16="http://schemas.microsoft.com/office/drawing/2014/main" id="{8065971C-299E-1AB7-8F3E-318064451B02}"/>
              </a:ext>
            </a:extLst>
          </p:cNvPr>
          <p:cNvSpPr>
            <a:spLocks noGrp="1"/>
          </p:cNvSpPr>
          <p:nvPr>
            <p:ph sz="half" idx="2"/>
          </p:nvPr>
        </p:nvSpPr>
        <p:spPr/>
        <p:txBody>
          <a:bodyPr>
            <a:normAutofit fontScale="92500" lnSpcReduction="10000"/>
          </a:bodyPr>
          <a:lstStyle/>
          <a:p>
            <a:pPr marL="0" indent="0">
              <a:buNone/>
            </a:pPr>
            <a:r>
              <a:rPr lang="en-US" sz="2000" dirty="0"/>
              <a:t>def </a:t>
            </a:r>
            <a:r>
              <a:rPr lang="en-US" sz="2000" dirty="0" err="1"/>
              <a:t>no_return</a:t>
            </a:r>
            <a:r>
              <a:rPr lang="en-US" sz="2000" dirty="0"/>
              <a:t>():</a:t>
            </a:r>
          </a:p>
          <a:p>
            <a:pPr marL="0" indent="0">
              <a:buNone/>
            </a:pPr>
            <a:r>
              <a:rPr lang="en-US" sz="2000" dirty="0"/>
              <a:t>	print("I am about to raise an exception")</a:t>
            </a:r>
          </a:p>
          <a:p>
            <a:pPr marL="0" indent="0">
              <a:buNone/>
            </a:pPr>
            <a:r>
              <a:rPr lang="en-US" sz="2000" dirty="0"/>
              <a:t>	1/0 #raise Exception("This is always raised")</a:t>
            </a:r>
          </a:p>
          <a:p>
            <a:pPr marL="0" indent="0">
              <a:buNone/>
            </a:pPr>
            <a:r>
              <a:rPr lang="en-US" sz="2000" dirty="0"/>
              <a:t>	print("This line will never execute")</a:t>
            </a:r>
          </a:p>
          <a:p>
            <a:pPr marL="0" indent="0">
              <a:buNone/>
            </a:pPr>
            <a:r>
              <a:rPr lang="en-US" sz="2000" dirty="0"/>
              <a:t>	return "I won't be returned"</a:t>
            </a:r>
          </a:p>
        </p:txBody>
      </p:sp>
    </p:spTree>
    <p:extLst>
      <p:ext uri="{BB962C8B-B14F-4D97-AF65-F5344CB8AC3E}">
        <p14:creationId xmlns:p14="http://schemas.microsoft.com/office/powerpoint/2010/main" val="2081154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34DC-4B33-0226-7B8D-61542C22536E}"/>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94A64139-9C48-3E73-D170-B616A50C6174}"/>
              </a:ext>
            </a:extLst>
          </p:cNvPr>
          <p:cNvSpPr>
            <a:spLocks noGrp="1"/>
          </p:cNvSpPr>
          <p:nvPr>
            <p:ph sz="half" idx="1"/>
          </p:nvPr>
        </p:nvSpPr>
        <p:spPr/>
        <p:txBody>
          <a:bodyPr>
            <a:normAutofit fontScale="85000" lnSpcReduction="20000"/>
          </a:bodyPr>
          <a:lstStyle/>
          <a:p>
            <a:r>
              <a:rPr lang="en-US" dirty="0"/>
              <a:t>We handle exceptions by wrapping any code that might throw one (whether it is exception code itself, or a call to any function or method that may have an exception raised inside it) inside a “try...except” clause.</a:t>
            </a:r>
          </a:p>
        </p:txBody>
      </p:sp>
      <p:sp>
        <p:nvSpPr>
          <p:cNvPr id="4" name="Content Placeholder 3">
            <a:extLst>
              <a:ext uri="{FF2B5EF4-FFF2-40B4-BE49-F238E27FC236}">
                <a16:creationId xmlns:a16="http://schemas.microsoft.com/office/drawing/2014/main" id="{39BCC48F-9F0B-FDFE-E4FD-8AE6CCF3124F}"/>
              </a:ext>
            </a:extLst>
          </p:cNvPr>
          <p:cNvSpPr>
            <a:spLocks noGrp="1"/>
          </p:cNvSpPr>
          <p:nvPr>
            <p:ph sz="half" idx="2"/>
          </p:nvPr>
        </p:nvSpPr>
        <p:spPr/>
        <p:txBody>
          <a:bodyPr>
            <a:normAutofit fontScale="85000" lnSpcReduction="20000"/>
          </a:bodyPr>
          <a:lstStyle/>
          <a:p>
            <a:pPr marL="0" indent="0">
              <a:buNone/>
            </a:pPr>
            <a:r>
              <a:rPr lang="en-US" sz="1600" b="0" i="0" u="none" strike="noStrike" baseline="0" dirty="0">
                <a:solidFill>
                  <a:srgbClr val="000000"/>
                </a:solidFill>
                <a:latin typeface="Courier Std"/>
              </a:rPr>
              <a:t>try: </a:t>
            </a:r>
          </a:p>
          <a:p>
            <a:pPr marL="0" indent="0">
              <a:buNone/>
            </a:pPr>
            <a:r>
              <a:rPr lang="en-US" sz="1600" b="0" i="0" u="none" strike="noStrike" baseline="0" dirty="0">
                <a:solidFill>
                  <a:srgbClr val="000000"/>
                </a:solidFill>
                <a:latin typeface="Courier Std"/>
              </a:rPr>
              <a:t>	</a:t>
            </a:r>
            <a:r>
              <a:rPr lang="en-US" sz="1600" b="0" i="0" u="none" strike="noStrike" baseline="0" dirty="0" err="1">
                <a:solidFill>
                  <a:srgbClr val="000000"/>
                </a:solidFill>
                <a:latin typeface="Courier Std"/>
              </a:rPr>
              <a:t>no_return</a:t>
            </a:r>
            <a:r>
              <a:rPr lang="en-US" sz="1600" b="0" i="0" u="none" strike="noStrike" baseline="0" dirty="0">
                <a:solidFill>
                  <a:srgbClr val="000000"/>
                </a:solidFill>
                <a:latin typeface="Courier Std"/>
              </a:rPr>
              <a:t>() </a:t>
            </a:r>
          </a:p>
          <a:p>
            <a:pPr marL="0" indent="0">
              <a:buNone/>
            </a:pPr>
            <a:r>
              <a:rPr lang="en-US" sz="1600" b="0" i="0" u="none" strike="noStrike" baseline="0" dirty="0">
                <a:solidFill>
                  <a:srgbClr val="000000"/>
                </a:solidFill>
                <a:latin typeface="Courier Std"/>
              </a:rPr>
              <a:t>except: </a:t>
            </a:r>
          </a:p>
          <a:p>
            <a:pPr marL="0" indent="0">
              <a:buNone/>
            </a:pPr>
            <a:r>
              <a:rPr lang="en-US" sz="1600" b="0" i="0" u="none" strike="noStrike" baseline="0" dirty="0">
                <a:solidFill>
                  <a:srgbClr val="000000"/>
                </a:solidFill>
                <a:latin typeface="Courier Std"/>
              </a:rPr>
              <a:t>	print("I caught an exception") </a:t>
            </a:r>
          </a:p>
          <a:p>
            <a:pPr marL="0" indent="0">
              <a:buNone/>
            </a:pPr>
            <a:r>
              <a:rPr lang="en-US" sz="1600" b="0" i="0" u="none" strike="noStrike" baseline="0" dirty="0">
                <a:solidFill>
                  <a:srgbClr val="000000"/>
                </a:solidFill>
                <a:latin typeface="Courier Std"/>
              </a:rPr>
              <a:t>print("executed after the exception") </a:t>
            </a:r>
          </a:p>
          <a:p>
            <a:pPr marL="0" indent="0">
              <a:buNone/>
            </a:pPr>
            <a:endParaRPr lang="en-US" sz="1600" dirty="0">
              <a:solidFill>
                <a:srgbClr val="000000"/>
              </a:solidFill>
              <a:latin typeface="Courier Std"/>
            </a:endParaRPr>
          </a:p>
          <a:p>
            <a:pPr marL="0" indent="0">
              <a:buNone/>
            </a:pPr>
            <a:r>
              <a:rPr lang="en-US" sz="1800" b="0" i="0" u="none" strike="noStrike" baseline="0" dirty="0">
                <a:solidFill>
                  <a:srgbClr val="000000"/>
                </a:solidFill>
                <a:latin typeface="Book Antiqua" panose="02040602050305030304" pitchFamily="18" charset="0"/>
              </a:rPr>
              <a:t>Note: </a:t>
            </a:r>
          </a:p>
          <a:p>
            <a:r>
              <a:rPr lang="en-US" sz="1800" b="0" i="0" u="none" strike="noStrike" baseline="0" dirty="0">
                <a:solidFill>
                  <a:srgbClr val="000000"/>
                </a:solidFill>
                <a:latin typeface="Book Antiqua" panose="02040602050305030304" pitchFamily="18" charset="0"/>
              </a:rPr>
              <a:t>it will catch any type of exception </a:t>
            </a:r>
          </a:p>
          <a:p>
            <a:r>
              <a:rPr lang="en-US" sz="1800" b="0" i="0" u="none" strike="noStrike" baseline="0" dirty="0">
                <a:solidFill>
                  <a:srgbClr val="000000"/>
                </a:solidFill>
                <a:latin typeface="Book Antiqua" panose="02040602050305030304" pitchFamily="18" charset="0"/>
              </a:rPr>
              <a:t>The remainder of the code in the </a:t>
            </a:r>
            <a:r>
              <a:rPr lang="en-US" sz="1800" b="0" i="0" u="none" strike="noStrike" baseline="0" dirty="0" err="1">
                <a:solidFill>
                  <a:srgbClr val="000000"/>
                </a:solidFill>
                <a:latin typeface="Courier Std"/>
              </a:rPr>
              <a:t>no_return</a:t>
            </a:r>
            <a:r>
              <a:rPr lang="en-US" sz="1800" b="0" i="0" u="none" strike="noStrike" baseline="0" dirty="0">
                <a:solidFill>
                  <a:srgbClr val="000000"/>
                </a:solidFill>
                <a:latin typeface="Courier Std"/>
              </a:rPr>
              <a:t> </a:t>
            </a:r>
            <a:r>
              <a:rPr lang="en-US" sz="1800" b="0" i="0" u="none" strike="noStrike" baseline="0" dirty="0">
                <a:solidFill>
                  <a:srgbClr val="000000"/>
                </a:solidFill>
                <a:latin typeface="Book Antiqua" panose="02040602050305030304" pitchFamily="18" charset="0"/>
              </a:rPr>
              <a:t>function still went unexecuted, but the code that called the function was able to recover and continue. </a:t>
            </a:r>
            <a:endParaRPr lang="en-US" sz="2000" dirty="0"/>
          </a:p>
        </p:txBody>
      </p:sp>
      <p:pic>
        <p:nvPicPr>
          <p:cNvPr id="8194" name="Picture 2" descr="Diagram showing try and except statements">
            <a:extLst>
              <a:ext uri="{FF2B5EF4-FFF2-40B4-BE49-F238E27FC236}">
                <a16:creationId xmlns:a16="http://schemas.microsoft.com/office/drawing/2014/main" id="{78C46FCD-3743-D275-875B-1C337CD813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77" r="5538" b="14989"/>
          <a:stretch/>
        </p:blipFill>
        <p:spPr bwMode="auto">
          <a:xfrm>
            <a:off x="1418254" y="4108642"/>
            <a:ext cx="4338735" cy="212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13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7898-5AC1-D6B4-D11C-C3C4D0F54044}"/>
              </a:ext>
            </a:extLst>
          </p:cNvPr>
          <p:cNvSpPr>
            <a:spLocks noGrp="1"/>
          </p:cNvSpPr>
          <p:nvPr>
            <p:ph type="title"/>
          </p:nvPr>
        </p:nvSpPr>
        <p:spPr/>
        <p:txBody>
          <a:bodyPr/>
          <a:lstStyle/>
          <a:p>
            <a:r>
              <a:rPr lang="en-US" dirty="0"/>
              <a:t>Catch specific type of exception</a:t>
            </a:r>
          </a:p>
        </p:txBody>
      </p:sp>
      <p:sp>
        <p:nvSpPr>
          <p:cNvPr id="3" name="Content Placeholder 2">
            <a:extLst>
              <a:ext uri="{FF2B5EF4-FFF2-40B4-BE49-F238E27FC236}">
                <a16:creationId xmlns:a16="http://schemas.microsoft.com/office/drawing/2014/main" id="{255FD3FD-BE12-F243-C56A-1CFC1D76B569}"/>
              </a:ext>
            </a:extLst>
          </p:cNvPr>
          <p:cNvSpPr>
            <a:spLocks noGrp="1"/>
          </p:cNvSpPr>
          <p:nvPr>
            <p:ph sz="half" idx="1"/>
          </p:nvPr>
        </p:nvSpPr>
        <p:spPr/>
        <p:txBody>
          <a:bodyPr>
            <a:normAutofit fontScale="92500" lnSpcReduction="10000"/>
          </a:bodyPr>
          <a:lstStyle/>
          <a:p>
            <a:pPr marL="0" indent="0">
              <a:buNone/>
            </a:pPr>
            <a:r>
              <a:rPr lang="en-US" sz="2000" dirty="0"/>
              <a:t>def </a:t>
            </a:r>
            <a:r>
              <a:rPr lang="en-US" sz="2000" dirty="0" err="1"/>
              <a:t>funny_division</a:t>
            </a:r>
            <a:r>
              <a:rPr lang="en-US" sz="2000" dirty="0"/>
              <a:t>(divider):</a:t>
            </a:r>
          </a:p>
          <a:p>
            <a:pPr marL="0" indent="0">
              <a:buNone/>
            </a:pPr>
            <a:r>
              <a:rPr lang="en-US" sz="2000" dirty="0"/>
              <a:t>	try:</a:t>
            </a:r>
          </a:p>
          <a:p>
            <a:pPr marL="0" indent="0">
              <a:buNone/>
            </a:pPr>
            <a:r>
              <a:rPr lang="en-US" sz="2000" dirty="0"/>
              <a:t>		return 100 / divider</a:t>
            </a:r>
          </a:p>
          <a:p>
            <a:pPr marL="0" indent="0">
              <a:buNone/>
            </a:pPr>
            <a:r>
              <a:rPr lang="en-US" sz="2000" dirty="0"/>
              <a:t>	except </a:t>
            </a:r>
            <a:r>
              <a:rPr lang="en-US" sz="2000" dirty="0" err="1"/>
              <a:t>ZeroDivisionError</a:t>
            </a:r>
            <a:r>
              <a:rPr lang="en-US" sz="2000" dirty="0"/>
              <a:t>:</a:t>
            </a:r>
          </a:p>
          <a:p>
            <a:pPr marL="0" indent="0">
              <a:buNone/>
            </a:pPr>
            <a:r>
              <a:rPr lang="en-US" sz="2000" dirty="0"/>
              <a:t>		return "Zero is not a good idea!"</a:t>
            </a:r>
          </a:p>
          <a:p>
            <a:pPr marL="0" indent="0">
              <a:buNone/>
            </a:pPr>
            <a:r>
              <a:rPr lang="en-US" sz="2000" dirty="0"/>
              <a:t>print(</a:t>
            </a:r>
            <a:r>
              <a:rPr lang="en-US" sz="2000" dirty="0" err="1"/>
              <a:t>funny_division</a:t>
            </a:r>
            <a:r>
              <a:rPr lang="en-US" sz="2000" dirty="0"/>
              <a:t>(0))</a:t>
            </a:r>
          </a:p>
          <a:p>
            <a:pPr marL="0" indent="0">
              <a:buNone/>
            </a:pPr>
            <a:r>
              <a:rPr lang="en-US" sz="2000" dirty="0"/>
              <a:t>print(</a:t>
            </a:r>
            <a:r>
              <a:rPr lang="en-US" sz="2000" dirty="0" err="1"/>
              <a:t>funny_division</a:t>
            </a:r>
            <a:r>
              <a:rPr lang="en-US" sz="2000" dirty="0"/>
              <a:t>(50.0))</a:t>
            </a:r>
          </a:p>
          <a:p>
            <a:pPr marL="0" indent="0">
              <a:buNone/>
            </a:pPr>
            <a:r>
              <a:rPr lang="en-US" sz="2000" dirty="0"/>
              <a:t>print(</a:t>
            </a:r>
            <a:r>
              <a:rPr lang="en-US" sz="2000" dirty="0" err="1"/>
              <a:t>funny_division</a:t>
            </a:r>
            <a:r>
              <a:rPr lang="en-US" sz="2000" dirty="0"/>
              <a:t>("hello"))</a:t>
            </a:r>
          </a:p>
        </p:txBody>
      </p:sp>
      <p:sp>
        <p:nvSpPr>
          <p:cNvPr id="4" name="Content Placeholder 3">
            <a:extLst>
              <a:ext uri="{FF2B5EF4-FFF2-40B4-BE49-F238E27FC236}">
                <a16:creationId xmlns:a16="http://schemas.microsoft.com/office/drawing/2014/main" id="{FDA4B3A3-2E4A-E9D0-3407-9F980088C2EE}"/>
              </a:ext>
            </a:extLst>
          </p:cNvPr>
          <p:cNvSpPr>
            <a:spLocks noGrp="1"/>
          </p:cNvSpPr>
          <p:nvPr>
            <p:ph sz="half" idx="2"/>
          </p:nvPr>
        </p:nvSpPr>
        <p:spPr/>
        <p:txBody>
          <a:bodyPr>
            <a:normAutofit fontScale="92500" lnSpcReduction="10000"/>
          </a:bodyPr>
          <a:lstStyle/>
          <a:p>
            <a:pPr marL="0" indent="0">
              <a:buNone/>
            </a:pPr>
            <a:r>
              <a:rPr lang="en-US" sz="2000" dirty="0"/>
              <a:t>def funny_division2(</a:t>
            </a:r>
            <a:r>
              <a:rPr lang="en-US" sz="2000" dirty="0" err="1"/>
              <a:t>anumber</a:t>
            </a:r>
            <a:r>
              <a:rPr lang="en-US" sz="2000" dirty="0"/>
              <a:t>):</a:t>
            </a:r>
          </a:p>
          <a:p>
            <a:pPr marL="0" indent="0">
              <a:buNone/>
            </a:pPr>
            <a:r>
              <a:rPr lang="en-US" sz="2000" dirty="0"/>
              <a:t>	try:</a:t>
            </a:r>
          </a:p>
          <a:p>
            <a:pPr marL="0" indent="0">
              <a:buNone/>
            </a:pPr>
            <a:r>
              <a:rPr lang="en-US" sz="2000" dirty="0"/>
              <a:t>		return 100 / </a:t>
            </a:r>
            <a:r>
              <a:rPr lang="en-US" sz="2000" dirty="0" err="1"/>
              <a:t>anumber</a:t>
            </a:r>
            <a:endParaRPr lang="en-US" sz="2000" dirty="0"/>
          </a:p>
          <a:p>
            <a:pPr marL="0" indent="0">
              <a:buNone/>
            </a:pPr>
            <a:r>
              <a:rPr lang="en-US" sz="2000" dirty="0"/>
              <a:t>	except (</a:t>
            </a:r>
            <a:r>
              <a:rPr lang="en-US" sz="2000" dirty="0" err="1"/>
              <a:t>ZeroDivisionError</a:t>
            </a:r>
            <a:r>
              <a:rPr lang="en-US" sz="2000" dirty="0"/>
              <a:t>, </a:t>
            </a:r>
            <a:r>
              <a:rPr lang="en-US" sz="2000" dirty="0" err="1"/>
              <a:t>TypeError</a:t>
            </a:r>
            <a:r>
              <a:rPr lang="en-US" sz="2000" dirty="0"/>
              <a:t>):</a:t>
            </a:r>
          </a:p>
          <a:p>
            <a:pPr marL="0" indent="0">
              <a:buNone/>
            </a:pPr>
            <a:r>
              <a:rPr lang="en-US" sz="2000" dirty="0"/>
              <a:t>		return "Enter a number other than zero"</a:t>
            </a:r>
          </a:p>
        </p:txBody>
      </p:sp>
    </p:spTree>
    <p:extLst>
      <p:ext uri="{BB962C8B-B14F-4D97-AF65-F5344CB8AC3E}">
        <p14:creationId xmlns:p14="http://schemas.microsoft.com/office/powerpoint/2010/main" val="3017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463A-2BCE-2CE5-A963-F9144B6EFD90}"/>
              </a:ext>
            </a:extLst>
          </p:cNvPr>
          <p:cNvSpPr>
            <a:spLocks noGrp="1"/>
          </p:cNvSpPr>
          <p:nvPr>
            <p:ph type="title"/>
          </p:nvPr>
        </p:nvSpPr>
        <p:spPr/>
        <p:txBody>
          <a:bodyPr/>
          <a:lstStyle/>
          <a:p>
            <a:r>
              <a:rPr lang="en-US" dirty="0"/>
              <a:t>Lambda</a:t>
            </a:r>
          </a:p>
        </p:txBody>
      </p:sp>
      <p:sp>
        <p:nvSpPr>
          <p:cNvPr id="3" name="Content Placeholder 2">
            <a:extLst>
              <a:ext uri="{FF2B5EF4-FFF2-40B4-BE49-F238E27FC236}">
                <a16:creationId xmlns:a16="http://schemas.microsoft.com/office/drawing/2014/main" id="{DCCD1B2F-C6E0-8763-CDEC-9E2ED40E8F0F}"/>
              </a:ext>
            </a:extLst>
          </p:cNvPr>
          <p:cNvSpPr>
            <a:spLocks noGrp="1"/>
          </p:cNvSpPr>
          <p:nvPr>
            <p:ph sz="half" idx="1"/>
          </p:nvPr>
        </p:nvSpPr>
        <p:spPr>
          <a:xfrm>
            <a:off x="1298448" y="2560320"/>
            <a:ext cx="4134686" cy="3310128"/>
          </a:xfrm>
        </p:spPr>
        <p:txBody>
          <a:bodyPr>
            <a:normAutofit fontScale="92500" lnSpcReduction="20000"/>
          </a:bodyPr>
          <a:lstStyle/>
          <a:p>
            <a:r>
              <a:rPr lang="en-US" dirty="0"/>
              <a:t>&gt;&gt;&gt; lambda x: x</a:t>
            </a:r>
          </a:p>
          <a:p>
            <a:r>
              <a:rPr lang="en-US" dirty="0"/>
              <a:t>the expression is composed of:</a:t>
            </a:r>
          </a:p>
          <a:p>
            <a:pPr lvl="1"/>
            <a:r>
              <a:rPr lang="en-US" b="1" dirty="0"/>
              <a:t>The keyword: </a:t>
            </a:r>
            <a:r>
              <a:rPr lang="en-US" dirty="0"/>
              <a:t>lambda</a:t>
            </a:r>
          </a:p>
          <a:p>
            <a:pPr lvl="1"/>
            <a:r>
              <a:rPr lang="en-US" b="1" dirty="0"/>
              <a:t>A bound variable: </a:t>
            </a:r>
            <a:r>
              <a:rPr lang="en-US" dirty="0"/>
              <a:t>x</a:t>
            </a:r>
          </a:p>
          <a:p>
            <a:pPr lvl="1"/>
            <a:r>
              <a:rPr lang="en-US" b="1" dirty="0"/>
              <a:t>A body: </a:t>
            </a:r>
            <a:r>
              <a:rPr lang="en-US" dirty="0"/>
              <a:t>x</a:t>
            </a:r>
          </a:p>
          <a:p>
            <a:pPr lvl="1"/>
            <a:endParaRPr lang="en-US" dirty="0"/>
          </a:p>
          <a:p>
            <a:r>
              <a:rPr lang="en-US" dirty="0"/>
              <a:t>In a lambda function, statements like return, pass, assert, will raise a </a:t>
            </a:r>
            <a:r>
              <a:rPr lang="en-US" dirty="0" err="1"/>
              <a:t>SyntaxError</a:t>
            </a:r>
            <a:r>
              <a:rPr lang="en-US" dirty="0"/>
              <a:t> exception. </a:t>
            </a:r>
          </a:p>
        </p:txBody>
      </p:sp>
      <p:sp>
        <p:nvSpPr>
          <p:cNvPr id="4" name="Content Placeholder 3">
            <a:extLst>
              <a:ext uri="{FF2B5EF4-FFF2-40B4-BE49-F238E27FC236}">
                <a16:creationId xmlns:a16="http://schemas.microsoft.com/office/drawing/2014/main" id="{1D5B6927-FB8B-EA57-A8F8-FA6B1B0830A8}"/>
              </a:ext>
            </a:extLst>
          </p:cNvPr>
          <p:cNvSpPr>
            <a:spLocks noGrp="1"/>
          </p:cNvSpPr>
          <p:nvPr>
            <p:ph sz="half" idx="2"/>
          </p:nvPr>
        </p:nvSpPr>
        <p:spPr>
          <a:xfrm>
            <a:off x="5104660" y="2560320"/>
            <a:ext cx="5794988" cy="3310128"/>
          </a:xfrm>
        </p:spPr>
        <p:txBody>
          <a:bodyPr>
            <a:normAutofit fontScale="92500" lnSpcReduction="20000"/>
          </a:bodyPr>
          <a:lstStyle/>
          <a:p>
            <a:r>
              <a:rPr lang="en-US" dirty="0"/>
              <a:t>in the definition of the lambdas, the arguments </a:t>
            </a:r>
            <a:r>
              <a:rPr lang="en-US" b="1" dirty="0"/>
              <a:t>don’t have parentheses </a:t>
            </a:r>
            <a:r>
              <a:rPr lang="en-US" dirty="0"/>
              <a:t>around them. Multi-argument functions are expressed in Python lambdas by listing arguments and separating them with a comma (,) but without surrounding them with parentheses:</a:t>
            </a:r>
          </a:p>
          <a:p>
            <a:r>
              <a:rPr lang="en-US" sz="1400" dirty="0"/>
              <a:t>&gt;&gt;&gt; </a:t>
            </a:r>
            <a:r>
              <a:rPr lang="en-US" sz="1400" dirty="0" err="1"/>
              <a:t>full_name</a:t>
            </a:r>
            <a:r>
              <a:rPr lang="en-US" sz="1400" dirty="0"/>
              <a:t> = </a:t>
            </a:r>
            <a:r>
              <a:rPr lang="en-US" sz="1400" b="1" dirty="0"/>
              <a:t>lambda</a:t>
            </a:r>
            <a:r>
              <a:rPr lang="en-US" sz="1400" dirty="0"/>
              <a:t> first, last: </a:t>
            </a:r>
            <a:r>
              <a:rPr lang="en-US" sz="1400" dirty="0" err="1"/>
              <a:t>f”Full</a:t>
            </a:r>
            <a:r>
              <a:rPr lang="en-US" sz="1400" dirty="0"/>
              <a:t> name: {</a:t>
            </a:r>
            <a:r>
              <a:rPr lang="en-US" sz="1400" dirty="0" err="1"/>
              <a:t>first.title</a:t>
            </a:r>
            <a:r>
              <a:rPr lang="en-US" sz="1400" dirty="0"/>
              <a:t>()} {</a:t>
            </a:r>
            <a:r>
              <a:rPr lang="en-US" sz="1400" dirty="0" err="1"/>
              <a:t>last.title</a:t>
            </a:r>
            <a:r>
              <a:rPr lang="en-US" sz="1400" dirty="0"/>
              <a:t>()}”</a:t>
            </a:r>
          </a:p>
          <a:p>
            <a:r>
              <a:rPr lang="en-US" sz="1400" dirty="0"/>
              <a:t>&gt;&gt;&gt; </a:t>
            </a:r>
            <a:r>
              <a:rPr lang="en-US" sz="1400" dirty="0" err="1"/>
              <a:t>full_name</a:t>
            </a:r>
            <a:r>
              <a:rPr lang="en-US" sz="1400" dirty="0"/>
              <a:t>(‘</a:t>
            </a:r>
            <a:r>
              <a:rPr lang="en-US" sz="1400" dirty="0" err="1"/>
              <a:t>maryam</a:t>
            </a:r>
            <a:r>
              <a:rPr lang="en-US" sz="1400" dirty="0"/>
              <a:t>’, ‘</a:t>
            </a:r>
            <a:r>
              <a:rPr lang="en-US" sz="1400" dirty="0" err="1"/>
              <a:t>abdolali</a:t>
            </a:r>
            <a:r>
              <a:rPr lang="en-US" sz="1400" dirty="0"/>
              <a:t>’)</a:t>
            </a:r>
          </a:p>
        </p:txBody>
      </p:sp>
    </p:spTree>
    <p:extLst>
      <p:ext uri="{BB962C8B-B14F-4D97-AF65-F5344CB8AC3E}">
        <p14:creationId xmlns:p14="http://schemas.microsoft.com/office/powerpoint/2010/main" val="4043167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ECCB-54A9-A5DE-11E0-003D59AB6EEA}"/>
              </a:ext>
            </a:extLst>
          </p:cNvPr>
          <p:cNvSpPr>
            <a:spLocks noGrp="1"/>
          </p:cNvSpPr>
          <p:nvPr>
            <p:ph type="title"/>
          </p:nvPr>
        </p:nvSpPr>
        <p:spPr/>
        <p:txBody>
          <a:bodyPr/>
          <a:lstStyle/>
          <a:p>
            <a:r>
              <a:rPr lang="en-US" dirty="0"/>
              <a:t>More complex exception handling</a:t>
            </a:r>
          </a:p>
        </p:txBody>
      </p:sp>
      <p:pic>
        <p:nvPicPr>
          <p:cNvPr id="9218" name="Picture 2" descr="Diagram of try, except, and else statements in Python">
            <a:extLst>
              <a:ext uri="{FF2B5EF4-FFF2-40B4-BE49-F238E27FC236}">
                <a16:creationId xmlns:a16="http://schemas.microsoft.com/office/drawing/2014/main" id="{67C89A03-507E-4E6F-41CC-02E99242277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298575" y="2890559"/>
            <a:ext cx="4718050" cy="265009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11F1721-380D-C6D8-216F-58F3E9AFA46F}"/>
              </a:ext>
            </a:extLst>
          </p:cNvPr>
          <p:cNvSpPr>
            <a:spLocks noGrp="1"/>
          </p:cNvSpPr>
          <p:nvPr>
            <p:ph sz="half" idx="2"/>
          </p:nvPr>
        </p:nvSpPr>
        <p:spPr/>
        <p:txBody>
          <a:bodyPr>
            <a:normAutofit fontScale="92500" lnSpcReduction="20000"/>
          </a:bodyPr>
          <a:lstStyle/>
          <a:p>
            <a:pPr marL="0" indent="0">
              <a:lnSpc>
                <a:spcPct val="120000"/>
              </a:lnSpc>
              <a:spcBef>
                <a:spcPts val="0"/>
              </a:spcBef>
              <a:spcAft>
                <a:spcPts val="0"/>
              </a:spcAft>
              <a:buNone/>
            </a:pPr>
            <a:r>
              <a:rPr lang="en-US" sz="1800" b="1" dirty="0"/>
              <a:t>Practical example</a:t>
            </a:r>
          </a:p>
          <a:p>
            <a:pPr marL="0" indent="0">
              <a:lnSpc>
                <a:spcPct val="120000"/>
              </a:lnSpc>
              <a:spcBef>
                <a:spcPts val="0"/>
              </a:spcBef>
              <a:spcAft>
                <a:spcPts val="0"/>
              </a:spcAft>
              <a:buNone/>
            </a:pPr>
            <a:endParaRPr lang="en-US" sz="1200" dirty="0"/>
          </a:p>
          <a:p>
            <a:pPr marL="457200" lvl="1" indent="0">
              <a:lnSpc>
                <a:spcPct val="120000"/>
              </a:lnSpc>
              <a:spcBef>
                <a:spcPts val="0"/>
              </a:spcBef>
              <a:spcAft>
                <a:spcPts val="0"/>
              </a:spcAft>
              <a:buNone/>
            </a:pPr>
            <a:r>
              <a:rPr lang="en-US" sz="1600" dirty="0"/>
              <a:t>text = []</a:t>
            </a:r>
          </a:p>
          <a:p>
            <a:pPr marL="457200" lvl="1" indent="0">
              <a:lnSpc>
                <a:spcPct val="120000"/>
              </a:lnSpc>
              <a:spcBef>
                <a:spcPts val="0"/>
              </a:spcBef>
              <a:spcAft>
                <a:spcPts val="0"/>
              </a:spcAft>
              <a:buNone/>
            </a:pPr>
            <a:r>
              <a:rPr lang="en-US" sz="1600" dirty="0"/>
              <a:t>try:</a:t>
            </a:r>
          </a:p>
          <a:p>
            <a:pPr marL="457200" lvl="1" indent="0">
              <a:lnSpc>
                <a:spcPct val="120000"/>
              </a:lnSpc>
              <a:spcBef>
                <a:spcPts val="0"/>
              </a:spcBef>
              <a:spcAft>
                <a:spcPts val="0"/>
              </a:spcAft>
              <a:buNone/>
            </a:pPr>
            <a:r>
              <a:rPr lang="en-US" sz="1600" dirty="0"/>
              <a:t>    </a:t>
            </a:r>
            <a:r>
              <a:rPr lang="en-US" sz="1600" dirty="0" err="1"/>
              <a:t>fh</a:t>
            </a:r>
            <a:r>
              <a:rPr lang="en-US" sz="1600" dirty="0"/>
              <a:t> = open(</a:t>
            </a:r>
            <a:r>
              <a:rPr lang="en-US" sz="1600" dirty="0" err="1"/>
              <a:t>file_name</a:t>
            </a:r>
            <a:r>
              <a:rPr lang="en-US" sz="1600" dirty="0"/>
              <a:t>, 'r')</a:t>
            </a:r>
          </a:p>
          <a:p>
            <a:pPr marL="457200" lvl="1" indent="0">
              <a:lnSpc>
                <a:spcPct val="120000"/>
              </a:lnSpc>
              <a:spcBef>
                <a:spcPts val="0"/>
              </a:spcBef>
              <a:spcAft>
                <a:spcPts val="0"/>
              </a:spcAft>
              <a:buNone/>
            </a:pPr>
            <a:r>
              <a:rPr lang="en-US" sz="1600" dirty="0"/>
              <a:t>except </a:t>
            </a:r>
            <a:r>
              <a:rPr lang="en-US" sz="1600" dirty="0" err="1"/>
              <a:t>IOError</a:t>
            </a:r>
            <a:r>
              <a:rPr lang="en-US" sz="1600" dirty="0"/>
              <a:t>:</a:t>
            </a:r>
          </a:p>
          <a:p>
            <a:pPr marL="457200" lvl="1" indent="0">
              <a:lnSpc>
                <a:spcPct val="120000"/>
              </a:lnSpc>
              <a:spcBef>
                <a:spcPts val="0"/>
              </a:spcBef>
              <a:spcAft>
                <a:spcPts val="0"/>
              </a:spcAft>
              <a:buNone/>
            </a:pPr>
            <a:r>
              <a:rPr lang="en-US" sz="1600" dirty="0"/>
              <a:t>    print('cannot open', </a:t>
            </a:r>
            <a:r>
              <a:rPr lang="en-US" sz="1600" dirty="0" err="1"/>
              <a:t>file_name</a:t>
            </a:r>
            <a:r>
              <a:rPr lang="en-US" sz="1600" dirty="0"/>
              <a:t>)</a:t>
            </a:r>
          </a:p>
          <a:p>
            <a:pPr marL="457200" lvl="1" indent="0">
              <a:lnSpc>
                <a:spcPct val="120000"/>
              </a:lnSpc>
              <a:spcBef>
                <a:spcPts val="0"/>
              </a:spcBef>
              <a:spcAft>
                <a:spcPts val="0"/>
              </a:spcAft>
              <a:buNone/>
            </a:pPr>
            <a:r>
              <a:rPr lang="en-US" sz="1600" dirty="0"/>
              <a:t>else:</a:t>
            </a:r>
          </a:p>
          <a:p>
            <a:pPr marL="457200" lvl="1" indent="0">
              <a:lnSpc>
                <a:spcPct val="120000"/>
              </a:lnSpc>
              <a:spcBef>
                <a:spcPts val="0"/>
              </a:spcBef>
              <a:spcAft>
                <a:spcPts val="0"/>
              </a:spcAft>
              <a:buNone/>
            </a:pPr>
            <a:r>
              <a:rPr lang="en-US" sz="1600" dirty="0"/>
              <a:t>    text = </a:t>
            </a:r>
            <a:r>
              <a:rPr lang="en-US" sz="1600" dirty="0" err="1"/>
              <a:t>fh.readlines</a:t>
            </a:r>
            <a:r>
              <a:rPr lang="en-US" sz="1600" dirty="0"/>
              <a:t>()</a:t>
            </a:r>
          </a:p>
          <a:p>
            <a:pPr marL="457200" lvl="1" indent="0">
              <a:lnSpc>
                <a:spcPct val="120000"/>
              </a:lnSpc>
              <a:spcBef>
                <a:spcPts val="0"/>
              </a:spcBef>
              <a:spcAft>
                <a:spcPts val="0"/>
              </a:spcAft>
              <a:buNone/>
            </a:pPr>
            <a:r>
              <a:rPr lang="en-US" sz="1600" dirty="0"/>
              <a:t>    </a:t>
            </a:r>
            <a:r>
              <a:rPr lang="en-US" sz="1600" dirty="0" err="1"/>
              <a:t>fh.close</a:t>
            </a:r>
            <a:r>
              <a:rPr lang="en-US" sz="1600" dirty="0"/>
              <a:t>()</a:t>
            </a:r>
          </a:p>
          <a:p>
            <a:pPr marL="457200" lvl="1" indent="0">
              <a:lnSpc>
                <a:spcPct val="120000"/>
              </a:lnSpc>
              <a:spcBef>
                <a:spcPts val="0"/>
              </a:spcBef>
              <a:spcAft>
                <a:spcPts val="0"/>
              </a:spcAft>
              <a:buNone/>
            </a:pPr>
            <a:endParaRPr lang="en-US" sz="1600" dirty="0"/>
          </a:p>
          <a:p>
            <a:pPr marL="457200" lvl="1" indent="0">
              <a:lnSpc>
                <a:spcPct val="120000"/>
              </a:lnSpc>
              <a:spcBef>
                <a:spcPts val="0"/>
              </a:spcBef>
              <a:spcAft>
                <a:spcPts val="0"/>
              </a:spcAft>
              <a:buNone/>
            </a:pPr>
            <a:r>
              <a:rPr lang="en-US" sz="1600" dirty="0"/>
              <a:t>if text:</a:t>
            </a:r>
          </a:p>
          <a:p>
            <a:pPr marL="457200" lvl="1" indent="0">
              <a:lnSpc>
                <a:spcPct val="120000"/>
              </a:lnSpc>
              <a:spcBef>
                <a:spcPts val="0"/>
              </a:spcBef>
              <a:spcAft>
                <a:spcPts val="0"/>
              </a:spcAft>
              <a:buNone/>
            </a:pPr>
            <a:r>
              <a:rPr lang="en-US" sz="1600" dirty="0"/>
              <a:t>    print(text)</a:t>
            </a:r>
            <a:endParaRPr lang="en-US" sz="800" dirty="0"/>
          </a:p>
        </p:txBody>
      </p:sp>
    </p:spTree>
    <p:extLst>
      <p:ext uri="{BB962C8B-B14F-4D97-AF65-F5344CB8AC3E}">
        <p14:creationId xmlns:p14="http://schemas.microsoft.com/office/powerpoint/2010/main" val="4251269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D3B8-BD41-281E-42E6-DB399E43FD0E}"/>
              </a:ext>
            </a:extLst>
          </p:cNvPr>
          <p:cNvSpPr>
            <a:spLocks noGrp="1"/>
          </p:cNvSpPr>
          <p:nvPr>
            <p:ph type="title"/>
          </p:nvPr>
        </p:nvSpPr>
        <p:spPr/>
        <p:txBody>
          <a:bodyPr/>
          <a:lstStyle/>
          <a:p>
            <a:r>
              <a:rPr lang="en-US" dirty="0"/>
              <a:t>Practical example</a:t>
            </a:r>
          </a:p>
        </p:txBody>
      </p:sp>
      <p:sp>
        <p:nvSpPr>
          <p:cNvPr id="3" name="Content Placeholder 2">
            <a:extLst>
              <a:ext uri="{FF2B5EF4-FFF2-40B4-BE49-F238E27FC236}">
                <a16:creationId xmlns:a16="http://schemas.microsoft.com/office/drawing/2014/main" id="{5827BD4A-1A92-8FCF-5815-20AC310BB86B}"/>
              </a:ext>
            </a:extLst>
          </p:cNvPr>
          <p:cNvSpPr>
            <a:spLocks noGrp="1"/>
          </p:cNvSpPr>
          <p:nvPr>
            <p:ph sz="half" idx="1"/>
          </p:nvPr>
        </p:nvSpPr>
        <p:spPr/>
        <p:txBody>
          <a:bodyPr>
            <a:normAutofit fontScale="55000" lnSpcReduction="20000"/>
          </a:bodyPr>
          <a:lstStyle/>
          <a:p>
            <a:r>
              <a:rPr lang="en-US" sz="2900" b="1" i="1" u="sng" dirty="0"/>
              <a:t>reading an integer from input:</a:t>
            </a:r>
          </a:p>
          <a:p>
            <a:endParaRPr lang="en-US" dirty="0"/>
          </a:p>
          <a:p>
            <a:pPr marL="0" indent="0">
              <a:buNone/>
            </a:pPr>
            <a:r>
              <a:rPr lang="en-US" dirty="0"/>
              <a:t>while True:</a:t>
            </a:r>
          </a:p>
          <a:p>
            <a:pPr marL="0" indent="0">
              <a:buNone/>
            </a:pPr>
            <a:r>
              <a:rPr lang="en-US" dirty="0"/>
              <a:t>    try:</a:t>
            </a:r>
          </a:p>
          <a:p>
            <a:pPr marL="0" indent="0">
              <a:buNone/>
            </a:pPr>
            <a:r>
              <a:rPr lang="en-US" dirty="0"/>
              <a:t>        n = input("Please enter an integer: ")</a:t>
            </a:r>
          </a:p>
          <a:p>
            <a:pPr marL="0" indent="0">
              <a:buNone/>
            </a:pPr>
            <a:r>
              <a:rPr lang="en-US" dirty="0"/>
              <a:t>        n = int(n)</a:t>
            </a:r>
          </a:p>
          <a:p>
            <a:pPr marL="0" indent="0">
              <a:buNone/>
            </a:pPr>
            <a:r>
              <a:rPr lang="en-US" dirty="0"/>
              <a:t>        break</a:t>
            </a:r>
          </a:p>
          <a:p>
            <a:pPr marL="0" indent="0">
              <a:buNone/>
            </a:pPr>
            <a:r>
              <a:rPr lang="en-US" dirty="0"/>
              <a:t>    except </a:t>
            </a:r>
            <a:r>
              <a:rPr lang="en-US" dirty="0" err="1"/>
              <a:t>ValueError</a:t>
            </a:r>
            <a:r>
              <a:rPr lang="en-US" dirty="0"/>
              <a:t>:</a:t>
            </a:r>
          </a:p>
          <a:p>
            <a:pPr marL="0" indent="0">
              <a:buNone/>
            </a:pPr>
            <a:r>
              <a:rPr lang="en-US" dirty="0"/>
              <a:t>        print("No valid integer! Please try again ...")</a:t>
            </a:r>
          </a:p>
          <a:p>
            <a:pPr marL="0" indent="0">
              <a:buNone/>
            </a:pPr>
            <a:r>
              <a:rPr lang="en-US" dirty="0"/>
              <a:t>print("Great, you successfully entered an integer!")</a:t>
            </a:r>
          </a:p>
        </p:txBody>
      </p:sp>
      <p:sp>
        <p:nvSpPr>
          <p:cNvPr id="4" name="Content Placeholder 3">
            <a:extLst>
              <a:ext uri="{FF2B5EF4-FFF2-40B4-BE49-F238E27FC236}">
                <a16:creationId xmlns:a16="http://schemas.microsoft.com/office/drawing/2014/main" id="{6209825E-3C8E-143F-322F-3F5D016723B1}"/>
              </a:ext>
            </a:extLst>
          </p:cNvPr>
          <p:cNvSpPr>
            <a:spLocks noGrp="1"/>
          </p:cNvSpPr>
          <p:nvPr>
            <p:ph sz="half" idx="2"/>
          </p:nvPr>
        </p:nvSpPr>
        <p:spPr/>
        <p:txBody>
          <a:bodyPr>
            <a:normAutofit fontScale="55000" lnSpcReduction="20000"/>
          </a:bodyPr>
          <a:lstStyle/>
          <a:p>
            <a:pPr marL="0" indent="0">
              <a:buNone/>
            </a:pPr>
            <a:r>
              <a:rPr lang="en-US" dirty="0"/>
              <a:t>def </a:t>
            </a:r>
            <a:r>
              <a:rPr lang="en-US" dirty="0" err="1"/>
              <a:t>read_integer</a:t>
            </a:r>
            <a:r>
              <a:rPr lang="en-US" dirty="0"/>
              <a:t>():</a:t>
            </a:r>
          </a:p>
          <a:p>
            <a:pPr marL="0" indent="0">
              <a:buNone/>
            </a:pPr>
            <a:r>
              <a:rPr lang="en-US" dirty="0"/>
              <a:t>    while True:</a:t>
            </a:r>
          </a:p>
          <a:p>
            <a:pPr marL="0" indent="0">
              <a:buNone/>
            </a:pPr>
            <a:r>
              <a:rPr lang="en-US" dirty="0"/>
              <a:t>        try:</a:t>
            </a:r>
          </a:p>
          <a:p>
            <a:pPr marL="0" indent="0">
              <a:buNone/>
            </a:pPr>
            <a:r>
              <a:rPr lang="en-US" dirty="0"/>
              <a:t>            </a:t>
            </a:r>
            <a:r>
              <a:rPr lang="en-US" dirty="0" err="1"/>
              <a:t>input_str</a:t>
            </a:r>
            <a:r>
              <a:rPr lang="en-US" dirty="0"/>
              <a:t> = input("Please type in an integer: ")</a:t>
            </a:r>
          </a:p>
          <a:p>
            <a:pPr marL="0" indent="0">
              <a:buNone/>
            </a:pPr>
            <a:r>
              <a:rPr lang="en-US" dirty="0"/>
              <a:t>            return int(</a:t>
            </a:r>
            <a:r>
              <a:rPr lang="en-US" dirty="0" err="1"/>
              <a:t>input_str</a:t>
            </a:r>
            <a:r>
              <a:rPr lang="en-US" dirty="0"/>
              <a:t>)</a:t>
            </a:r>
          </a:p>
          <a:p>
            <a:pPr marL="0" indent="0">
              <a:buNone/>
            </a:pPr>
            <a:r>
              <a:rPr lang="en-US" dirty="0"/>
              <a:t>        except </a:t>
            </a:r>
            <a:r>
              <a:rPr lang="en-US" dirty="0" err="1"/>
              <a:t>ValueError</a:t>
            </a:r>
            <a:r>
              <a:rPr lang="en-US" dirty="0"/>
              <a:t>:</a:t>
            </a:r>
          </a:p>
          <a:p>
            <a:pPr marL="0" indent="0">
              <a:buNone/>
            </a:pPr>
            <a:r>
              <a:rPr lang="en-US" dirty="0"/>
              <a:t>            print("This input is invalid")</a:t>
            </a:r>
          </a:p>
          <a:p>
            <a:pPr marL="0" indent="0">
              <a:buNone/>
            </a:pPr>
            <a:endParaRPr lang="en-US" dirty="0"/>
          </a:p>
          <a:p>
            <a:pPr marL="0" indent="0">
              <a:buNone/>
            </a:pPr>
            <a:r>
              <a:rPr lang="en-US" dirty="0"/>
              <a:t>number = </a:t>
            </a:r>
            <a:r>
              <a:rPr lang="en-US" dirty="0" err="1"/>
              <a:t>read_integer</a:t>
            </a:r>
            <a:r>
              <a:rPr lang="en-US" dirty="0"/>
              <a:t>()</a:t>
            </a:r>
          </a:p>
          <a:p>
            <a:pPr marL="0" indent="0">
              <a:buNone/>
            </a:pPr>
            <a:r>
              <a:rPr lang="en-US" dirty="0"/>
              <a:t>print("Thank you!")</a:t>
            </a:r>
          </a:p>
          <a:p>
            <a:pPr marL="0" indent="0">
              <a:buNone/>
            </a:pPr>
            <a:r>
              <a:rPr lang="en-US" dirty="0"/>
              <a:t>print(number, "to the power of three is", number**3)</a:t>
            </a:r>
          </a:p>
        </p:txBody>
      </p:sp>
    </p:spTree>
    <p:extLst>
      <p:ext uri="{BB962C8B-B14F-4D97-AF65-F5344CB8AC3E}">
        <p14:creationId xmlns:p14="http://schemas.microsoft.com/office/powerpoint/2010/main" val="1463406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2E2F-709F-CBEC-ADAA-4B0C8D6B896A}"/>
              </a:ext>
            </a:extLst>
          </p:cNvPr>
          <p:cNvSpPr>
            <a:spLocks noGrp="1"/>
          </p:cNvSpPr>
          <p:nvPr>
            <p:ph type="title"/>
          </p:nvPr>
        </p:nvSpPr>
        <p:spPr/>
        <p:txBody>
          <a:bodyPr/>
          <a:lstStyle/>
          <a:p>
            <a:r>
              <a:rPr lang="en-US" dirty="0"/>
              <a:t>Raising an exception</a:t>
            </a:r>
          </a:p>
        </p:txBody>
      </p:sp>
      <p:sp>
        <p:nvSpPr>
          <p:cNvPr id="3" name="Content Placeholder 2">
            <a:extLst>
              <a:ext uri="{FF2B5EF4-FFF2-40B4-BE49-F238E27FC236}">
                <a16:creationId xmlns:a16="http://schemas.microsoft.com/office/drawing/2014/main" id="{2730E33E-EAC0-5A0D-8CBF-193D6AAC0F7D}"/>
              </a:ext>
            </a:extLst>
          </p:cNvPr>
          <p:cNvSpPr>
            <a:spLocks noGrp="1"/>
          </p:cNvSpPr>
          <p:nvPr>
            <p:ph sz="half" idx="1"/>
          </p:nvPr>
        </p:nvSpPr>
        <p:spPr/>
        <p:txBody>
          <a:bodyPr>
            <a:normAutofit lnSpcReduction="10000"/>
          </a:bodyPr>
          <a:lstStyle/>
          <a:p>
            <a:r>
              <a:rPr lang="en-US" sz="1800" b="0" i="0" u="none" strike="noStrike" baseline="0" dirty="0">
                <a:solidFill>
                  <a:srgbClr val="000000"/>
                </a:solidFill>
                <a:latin typeface="Book Antiqua" panose="02040602050305030304" pitchFamily="18" charset="0"/>
              </a:rPr>
              <a:t>what we should do if we're writing a program that needs to inform the user or a calling function that the inputs are somehow invalid. </a:t>
            </a:r>
            <a:endParaRPr lang="en-US" dirty="0"/>
          </a:p>
        </p:txBody>
      </p:sp>
      <p:sp>
        <p:nvSpPr>
          <p:cNvPr id="4" name="Content Placeholder 3">
            <a:extLst>
              <a:ext uri="{FF2B5EF4-FFF2-40B4-BE49-F238E27FC236}">
                <a16:creationId xmlns:a16="http://schemas.microsoft.com/office/drawing/2014/main" id="{073916EB-7C3B-0552-65AB-F8D1EA58422A}"/>
              </a:ext>
            </a:extLst>
          </p:cNvPr>
          <p:cNvSpPr>
            <a:spLocks noGrp="1"/>
          </p:cNvSpPr>
          <p:nvPr>
            <p:ph sz="half" idx="2"/>
          </p:nvPr>
        </p:nvSpPr>
        <p:spPr/>
        <p:txBody>
          <a:bodyPr>
            <a:normAutofit lnSpcReduction="10000"/>
          </a:bodyPr>
          <a:lstStyle/>
          <a:p>
            <a:pPr marL="0" indent="0">
              <a:buNone/>
            </a:pPr>
            <a:r>
              <a:rPr lang="en-US" dirty="0"/>
              <a:t>class </a:t>
            </a:r>
            <a:r>
              <a:rPr lang="en-US" dirty="0" err="1"/>
              <a:t>EvenOnly</a:t>
            </a:r>
            <a:r>
              <a:rPr lang="en-US" dirty="0"/>
              <a:t>(list):</a:t>
            </a:r>
          </a:p>
          <a:p>
            <a:pPr marL="457200" lvl="1" indent="0">
              <a:buNone/>
            </a:pPr>
            <a:r>
              <a:rPr lang="en-US" dirty="0"/>
              <a:t>def append(self, integer):</a:t>
            </a:r>
          </a:p>
          <a:p>
            <a:pPr marL="914400" lvl="2" indent="0">
              <a:buNone/>
            </a:pPr>
            <a:r>
              <a:rPr lang="en-US" dirty="0"/>
              <a:t>if not </a:t>
            </a:r>
            <a:r>
              <a:rPr lang="en-US" dirty="0" err="1"/>
              <a:t>isinstance</a:t>
            </a:r>
            <a:r>
              <a:rPr lang="en-US" dirty="0"/>
              <a:t>(integer, int):</a:t>
            </a:r>
          </a:p>
          <a:p>
            <a:pPr marL="1257300" lvl="3" indent="0">
              <a:buNone/>
            </a:pPr>
            <a:r>
              <a:rPr lang="en-US" dirty="0"/>
              <a:t>raise </a:t>
            </a:r>
            <a:r>
              <a:rPr lang="en-US" dirty="0" err="1"/>
              <a:t>TypeError</a:t>
            </a:r>
            <a:r>
              <a:rPr lang="en-US" dirty="0"/>
              <a:t>("Only integers can be added")</a:t>
            </a:r>
          </a:p>
          <a:p>
            <a:pPr marL="914400" lvl="2" indent="0">
              <a:buNone/>
            </a:pPr>
            <a:r>
              <a:rPr lang="en-US" dirty="0"/>
              <a:t>if integer % 2:</a:t>
            </a:r>
          </a:p>
          <a:p>
            <a:pPr marL="1257300" lvl="3" indent="0">
              <a:buNone/>
            </a:pPr>
            <a:r>
              <a:rPr lang="en-US" dirty="0"/>
              <a:t>raise </a:t>
            </a:r>
            <a:r>
              <a:rPr lang="en-US" dirty="0" err="1"/>
              <a:t>ValueError</a:t>
            </a:r>
            <a:r>
              <a:rPr lang="en-US" dirty="0"/>
              <a:t>("Only even numbers can be added")</a:t>
            </a:r>
          </a:p>
          <a:p>
            <a:pPr marL="914400" lvl="2" indent="0">
              <a:buNone/>
            </a:pPr>
            <a:r>
              <a:rPr lang="en-US" dirty="0"/>
              <a:t>super().append(integer)</a:t>
            </a:r>
          </a:p>
        </p:txBody>
      </p:sp>
    </p:spTree>
    <p:extLst>
      <p:ext uri="{BB962C8B-B14F-4D97-AF65-F5344CB8AC3E}">
        <p14:creationId xmlns:p14="http://schemas.microsoft.com/office/powerpoint/2010/main" val="3744967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52EE-59AB-9D93-656D-21CE9D865470}"/>
              </a:ext>
            </a:extLst>
          </p:cNvPr>
          <p:cNvSpPr>
            <a:spLocks noGrp="1"/>
          </p:cNvSpPr>
          <p:nvPr>
            <p:ph type="title"/>
          </p:nvPr>
        </p:nvSpPr>
        <p:spPr/>
        <p:txBody>
          <a:bodyPr/>
          <a:lstStyle/>
          <a:p>
            <a:r>
              <a:rPr lang="en-US" dirty="0"/>
              <a:t>Defining our own exceptions</a:t>
            </a:r>
          </a:p>
        </p:txBody>
      </p:sp>
      <p:sp>
        <p:nvSpPr>
          <p:cNvPr id="3" name="Content Placeholder 2">
            <a:extLst>
              <a:ext uri="{FF2B5EF4-FFF2-40B4-BE49-F238E27FC236}">
                <a16:creationId xmlns:a16="http://schemas.microsoft.com/office/drawing/2014/main" id="{184A8083-7787-71A1-BFE9-E6B270CB1651}"/>
              </a:ext>
            </a:extLst>
          </p:cNvPr>
          <p:cNvSpPr>
            <a:spLocks noGrp="1"/>
          </p:cNvSpPr>
          <p:nvPr>
            <p:ph sz="half" idx="1"/>
          </p:nvPr>
        </p:nvSpPr>
        <p:spPr/>
        <p:txBody>
          <a:bodyPr>
            <a:normAutofit/>
          </a:bodyPr>
          <a:lstStyle/>
          <a:p>
            <a:r>
              <a:rPr lang="en-US" sz="1600" b="0" i="0" u="none" strike="noStrike" baseline="0" dirty="0">
                <a:solidFill>
                  <a:srgbClr val="000000"/>
                </a:solidFill>
                <a:latin typeface="Book Antiqua" panose="02040602050305030304" pitchFamily="18" charset="0"/>
              </a:rPr>
              <a:t>All we have to do is inherit from the </a:t>
            </a:r>
            <a:r>
              <a:rPr lang="en-US" sz="1600" b="0" i="0" u="none" strike="noStrike" baseline="0" dirty="0">
                <a:solidFill>
                  <a:srgbClr val="000000"/>
                </a:solidFill>
                <a:latin typeface="Courier Std"/>
              </a:rPr>
              <a:t>Exception </a:t>
            </a:r>
            <a:r>
              <a:rPr lang="en-US" sz="1600" b="0" i="0" u="none" strike="noStrike" baseline="0" dirty="0">
                <a:solidFill>
                  <a:srgbClr val="000000"/>
                </a:solidFill>
                <a:latin typeface="Book Antiqua" panose="02040602050305030304" pitchFamily="18" charset="0"/>
              </a:rPr>
              <a:t>class. We don't even have to add any content to the class! We can, of course, extend </a:t>
            </a:r>
            <a:r>
              <a:rPr lang="en-US" sz="1600" b="0" i="0" u="none" strike="noStrike" baseline="0" dirty="0" err="1">
                <a:solidFill>
                  <a:srgbClr val="000000"/>
                </a:solidFill>
                <a:latin typeface="Courier Std"/>
              </a:rPr>
              <a:t>BaseException</a:t>
            </a:r>
            <a:r>
              <a:rPr lang="en-US" sz="1600" b="0" i="0" u="none" strike="noStrike" baseline="0" dirty="0">
                <a:solidFill>
                  <a:srgbClr val="000000"/>
                </a:solidFill>
                <a:latin typeface="Courier Std"/>
              </a:rPr>
              <a:t> </a:t>
            </a:r>
            <a:r>
              <a:rPr lang="en-US" sz="1600" b="0" i="0" u="none" strike="noStrike" baseline="0" dirty="0">
                <a:solidFill>
                  <a:srgbClr val="000000"/>
                </a:solidFill>
                <a:latin typeface="Book Antiqua" panose="02040602050305030304" pitchFamily="18" charset="0"/>
              </a:rPr>
              <a:t>directly, but then it will not be caught by generic </a:t>
            </a:r>
            <a:r>
              <a:rPr lang="en-US" sz="1600" b="0" i="0" u="none" strike="noStrike" baseline="0" dirty="0">
                <a:solidFill>
                  <a:srgbClr val="000000"/>
                </a:solidFill>
                <a:latin typeface="Courier Std"/>
              </a:rPr>
              <a:t>except Exception </a:t>
            </a:r>
            <a:r>
              <a:rPr lang="en-US" sz="1600" b="0" i="0" u="none" strike="noStrike" baseline="0" dirty="0">
                <a:solidFill>
                  <a:srgbClr val="000000"/>
                </a:solidFill>
                <a:latin typeface="Book Antiqua" panose="02040602050305030304" pitchFamily="18" charset="0"/>
              </a:rPr>
              <a:t>clauses. </a:t>
            </a:r>
            <a:endParaRPr lang="en-US" sz="1600" dirty="0"/>
          </a:p>
        </p:txBody>
      </p:sp>
      <p:sp>
        <p:nvSpPr>
          <p:cNvPr id="4" name="Content Placeholder 3">
            <a:extLst>
              <a:ext uri="{FF2B5EF4-FFF2-40B4-BE49-F238E27FC236}">
                <a16:creationId xmlns:a16="http://schemas.microsoft.com/office/drawing/2014/main" id="{147CCB30-753B-AE48-6586-2D9E0DFEEB2D}"/>
              </a:ext>
            </a:extLst>
          </p:cNvPr>
          <p:cNvSpPr>
            <a:spLocks noGrp="1"/>
          </p:cNvSpPr>
          <p:nvPr>
            <p:ph sz="half" idx="2"/>
          </p:nvPr>
        </p:nvSpPr>
        <p:spPr/>
        <p:txBody>
          <a:bodyPr>
            <a:normAutofit/>
          </a:bodyPr>
          <a:lstStyle/>
          <a:p>
            <a:r>
              <a:rPr lang="en-US" sz="1700" b="0" i="0" u="none" strike="noStrike" baseline="0" dirty="0">
                <a:solidFill>
                  <a:srgbClr val="000000"/>
                </a:solidFill>
                <a:latin typeface="Book Antiqua" panose="02040602050305030304" pitchFamily="18" charset="0"/>
              </a:rPr>
              <a:t>Here's a simple exception we might use in a banking application: </a:t>
            </a:r>
          </a:p>
          <a:p>
            <a:pPr marL="0" indent="0">
              <a:buNone/>
            </a:pPr>
            <a:r>
              <a:rPr lang="en-US" sz="1400" b="0" i="0" u="none" strike="noStrike" baseline="0" dirty="0">
                <a:solidFill>
                  <a:srgbClr val="000000"/>
                </a:solidFill>
                <a:latin typeface="Courier Std"/>
              </a:rPr>
              <a:t>class </a:t>
            </a:r>
            <a:r>
              <a:rPr lang="en-US" sz="1400" b="0" i="0" u="none" strike="noStrike" baseline="0" dirty="0" err="1">
                <a:solidFill>
                  <a:srgbClr val="000000"/>
                </a:solidFill>
                <a:latin typeface="Courier Std"/>
              </a:rPr>
              <a:t>InvalidWithdrawal</a:t>
            </a:r>
            <a:r>
              <a:rPr lang="en-US" sz="1400" b="0" i="0" u="none" strike="noStrike" baseline="0" dirty="0">
                <a:solidFill>
                  <a:srgbClr val="000000"/>
                </a:solidFill>
                <a:latin typeface="Courier Std"/>
              </a:rPr>
              <a:t>(Exception): </a:t>
            </a:r>
          </a:p>
          <a:p>
            <a:pPr marL="0" indent="0">
              <a:buNone/>
            </a:pPr>
            <a:r>
              <a:rPr lang="en-US" sz="1400" b="0" i="0" u="none" strike="noStrike" baseline="0" dirty="0">
                <a:solidFill>
                  <a:srgbClr val="000000"/>
                </a:solidFill>
                <a:latin typeface="Courier Std"/>
              </a:rPr>
              <a:t>	pass </a:t>
            </a:r>
          </a:p>
          <a:p>
            <a:pPr marL="0" indent="0">
              <a:buNone/>
            </a:pPr>
            <a:r>
              <a:rPr lang="en-US" sz="1400" b="0" i="0" u="none" strike="noStrike" baseline="0" dirty="0">
                <a:solidFill>
                  <a:srgbClr val="000000"/>
                </a:solidFill>
                <a:latin typeface="Courier Std"/>
              </a:rPr>
              <a:t>raise </a:t>
            </a:r>
            <a:r>
              <a:rPr lang="en-US" sz="1400" b="0" i="0" u="none" strike="noStrike" baseline="0" dirty="0" err="1">
                <a:solidFill>
                  <a:srgbClr val="000000"/>
                </a:solidFill>
                <a:latin typeface="Courier Std"/>
              </a:rPr>
              <a:t>InvalidWithdrawal</a:t>
            </a:r>
            <a:r>
              <a:rPr lang="en-US" sz="1400" b="0" i="0" u="none" strike="noStrike" baseline="0" dirty="0">
                <a:solidFill>
                  <a:srgbClr val="000000"/>
                </a:solidFill>
                <a:latin typeface="Courier Std"/>
              </a:rPr>
              <a:t>("You don't have $50 in your account") </a:t>
            </a:r>
            <a:endParaRPr lang="en-US" sz="1400" dirty="0"/>
          </a:p>
          <a:p>
            <a:endParaRPr lang="en-US" dirty="0"/>
          </a:p>
        </p:txBody>
      </p:sp>
    </p:spTree>
    <p:extLst>
      <p:ext uri="{BB962C8B-B14F-4D97-AF65-F5344CB8AC3E}">
        <p14:creationId xmlns:p14="http://schemas.microsoft.com/office/powerpoint/2010/main" val="90071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1DC8-54C9-AE61-DC12-7FDFC5FB1C03}"/>
              </a:ext>
            </a:extLst>
          </p:cNvPr>
          <p:cNvSpPr>
            <a:spLocks noGrp="1"/>
          </p:cNvSpPr>
          <p:nvPr>
            <p:ph type="title"/>
          </p:nvPr>
        </p:nvSpPr>
        <p:spPr/>
        <p:txBody>
          <a:bodyPr/>
          <a:lstStyle/>
          <a:p>
            <a:r>
              <a:rPr lang="en-US" dirty="0"/>
              <a:t>Examples of lambda</a:t>
            </a:r>
          </a:p>
        </p:txBody>
      </p:sp>
      <p:sp>
        <p:nvSpPr>
          <p:cNvPr id="3" name="Content Placeholder 2">
            <a:extLst>
              <a:ext uri="{FF2B5EF4-FFF2-40B4-BE49-F238E27FC236}">
                <a16:creationId xmlns:a16="http://schemas.microsoft.com/office/drawing/2014/main" id="{91087FCE-7B55-C857-515D-FEE306B898A2}"/>
              </a:ext>
            </a:extLst>
          </p:cNvPr>
          <p:cNvSpPr>
            <a:spLocks noGrp="1"/>
          </p:cNvSpPr>
          <p:nvPr>
            <p:ph sz="half" idx="1"/>
          </p:nvPr>
        </p:nvSpPr>
        <p:spPr/>
        <p:txBody>
          <a:bodyPr>
            <a:normAutofit/>
          </a:bodyPr>
          <a:lstStyle/>
          <a:p>
            <a:r>
              <a:rPr lang="en-US" dirty="0"/>
              <a:t>No arguments:</a:t>
            </a:r>
          </a:p>
          <a:p>
            <a:pPr lvl="1"/>
            <a:r>
              <a:rPr lang="en-US" sz="1400" dirty="0"/>
              <a:t>greet = lambda : print('Hello World')</a:t>
            </a:r>
          </a:p>
          <a:p>
            <a:pPr lvl="1"/>
            <a:r>
              <a:rPr lang="en-US" sz="1400" dirty="0"/>
              <a:t>greet( )</a:t>
            </a:r>
          </a:p>
          <a:p>
            <a:r>
              <a:rPr lang="en-US" dirty="0"/>
              <a:t>With a single argument:</a:t>
            </a:r>
          </a:p>
          <a:p>
            <a:pPr lvl="1"/>
            <a:r>
              <a:rPr lang="en-US" sz="1400" dirty="0" err="1"/>
              <a:t>greet_user</a:t>
            </a:r>
            <a:r>
              <a:rPr lang="en-US" sz="1400" dirty="0"/>
              <a:t> = lambda name : print('Hey there ', name)</a:t>
            </a:r>
          </a:p>
          <a:p>
            <a:pPr lvl="1"/>
            <a:r>
              <a:rPr lang="en-US" sz="1400" dirty="0" err="1"/>
              <a:t>greet_user</a:t>
            </a:r>
            <a:r>
              <a:rPr lang="en-US" sz="1400" dirty="0"/>
              <a:t>('Maryam’)</a:t>
            </a:r>
          </a:p>
          <a:p>
            <a:pPr lvl="1"/>
            <a:endParaRPr lang="en-US" sz="1400" dirty="0"/>
          </a:p>
          <a:p>
            <a:pPr lvl="1"/>
            <a:r>
              <a:rPr lang="en-US" sz="1400" dirty="0"/>
              <a:t>Or….</a:t>
            </a:r>
          </a:p>
          <a:p>
            <a:pPr lvl="1"/>
            <a:r>
              <a:rPr lang="en-US" sz="1200" dirty="0">
                <a:effectLst/>
              </a:rPr>
              <a:t>(lambda name : print('Hey there ', name))("Maryam")</a:t>
            </a:r>
            <a:endParaRPr lang="en-US" sz="1400" dirty="0"/>
          </a:p>
        </p:txBody>
      </p:sp>
      <p:sp>
        <p:nvSpPr>
          <p:cNvPr id="4" name="Content Placeholder 3">
            <a:extLst>
              <a:ext uri="{FF2B5EF4-FFF2-40B4-BE49-F238E27FC236}">
                <a16:creationId xmlns:a16="http://schemas.microsoft.com/office/drawing/2014/main" id="{29BA9346-052E-6802-9D6C-77FD99871D53}"/>
              </a:ext>
            </a:extLst>
          </p:cNvPr>
          <p:cNvSpPr>
            <a:spLocks noGrp="1"/>
          </p:cNvSpPr>
          <p:nvPr>
            <p:ph sz="half" idx="2"/>
          </p:nvPr>
        </p:nvSpPr>
        <p:spPr/>
        <p:txBody>
          <a:bodyPr>
            <a:normAutofit/>
          </a:bodyPr>
          <a:lstStyle/>
          <a:p>
            <a:pPr marL="0" indent="0">
              <a:buNone/>
            </a:pPr>
            <a:r>
              <a:rPr lang="en-US" sz="1800" dirty="0"/>
              <a:t>What happens in this example?</a:t>
            </a:r>
          </a:p>
          <a:p>
            <a:pPr marL="0" indent="0">
              <a:buNone/>
            </a:pPr>
            <a:endParaRPr lang="en-US" sz="1800" dirty="0"/>
          </a:p>
          <a:p>
            <a:pPr marL="457200" lvl="1" indent="0">
              <a:buNone/>
            </a:pPr>
            <a:r>
              <a:rPr lang="en-US" sz="1400" dirty="0"/>
              <a:t>def </a:t>
            </a:r>
            <a:r>
              <a:rPr lang="en-US" sz="1400" dirty="0" err="1"/>
              <a:t>myfunc</a:t>
            </a:r>
            <a:r>
              <a:rPr lang="en-US" sz="1400" dirty="0"/>
              <a:t>(n):</a:t>
            </a:r>
          </a:p>
          <a:p>
            <a:pPr marL="457200" lvl="1" indent="0">
              <a:buNone/>
            </a:pPr>
            <a:r>
              <a:rPr lang="en-US" sz="1400" dirty="0"/>
              <a:t>    return lambda x : x * n</a:t>
            </a:r>
          </a:p>
          <a:p>
            <a:pPr marL="457200" lvl="1" indent="0">
              <a:buNone/>
            </a:pPr>
            <a:r>
              <a:rPr lang="en-US" sz="1400" dirty="0" err="1"/>
              <a:t>mydoubler</a:t>
            </a:r>
            <a:r>
              <a:rPr lang="en-US" sz="1400" dirty="0"/>
              <a:t> = </a:t>
            </a:r>
            <a:r>
              <a:rPr lang="en-US" sz="1400" dirty="0" err="1"/>
              <a:t>myfunc</a:t>
            </a:r>
            <a:r>
              <a:rPr lang="en-US" sz="1400" dirty="0"/>
              <a:t>(2)</a:t>
            </a:r>
          </a:p>
          <a:p>
            <a:pPr marL="457200" lvl="1" indent="0">
              <a:buNone/>
            </a:pPr>
            <a:r>
              <a:rPr lang="en-US" sz="1400" dirty="0" err="1"/>
              <a:t>mytripler</a:t>
            </a:r>
            <a:r>
              <a:rPr lang="en-US" sz="1400" dirty="0"/>
              <a:t> = </a:t>
            </a:r>
            <a:r>
              <a:rPr lang="en-US" sz="1400" dirty="0" err="1"/>
              <a:t>myfunc</a:t>
            </a:r>
            <a:r>
              <a:rPr lang="en-US" sz="1400" dirty="0"/>
              <a:t>(3)</a:t>
            </a:r>
          </a:p>
          <a:p>
            <a:pPr marL="457200" lvl="1" indent="0">
              <a:buNone/>
            </a:pPr>
            <a:endParaRPr lang="en-US" sz="1400" dirty="0"/>
          </a:p>
          <a:p>
            <a:pPr marL="457200" lvl="1" indent="0">
              <a:buNone/>
            </a:pPr>
            <a:r>
              <a:rPr lang="en-US" sz="1400" dirty="0"/>
              <a:t>print(</a:t>
            </a:r>
            <a:r>
              <a:rPr lang="en-US" sz="1400" dirty="0" err="1"/>
              <a:t>mydoubler</a:t>
            </a:r>
            <a:r>
              <a:rPr lang="en-US" sz="1400" dirty="0"/>
              <a:t>(11))</a:t>
            </a:r>
          </a:p>
          <a:p>
            <a:pPr marL="457200" lvl="1" indent="0">
              <a:buNone/>
            </a:pPr>
            <a:r>
              <a:rPr lang="en-US" sz="1400" dirty="0"/>
              <a:t>print(</a:t>
            </a:r>
            <a:r>
              <a:rPr lang="en-US" sz="1400" dirty="0" err="1"/>
              <a:t>mytripler</a:t>
            </a:r>
            <a:r>
              <a:rPr lang="en-US" sz="1400" dirty="0"/>
              <a:t>(11))</a:t>
            </a:r>
          </a:p>
        </p:txBody>
      </p:sp>
    </p:spTree>
    <p:extLst>
      <p:ext uri="{BB962C8B-B14F-4D97-AF65-F5344CB8AC3E}">
        <p14:creationId xmlns:p14="http://schemas.microsoft.com/office/powerpoint/2010/main" val="58932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8312-26B8-8878-7B35-251491F70857}"/>
              </a:ext>
            </a:extLst>
          </p:cNvPr>
          <p:cNvSpPr>
            <a:spLocks noGrp="1"/>
          </p:cNvSpPr>
          <p:nvPr>
            <p:ph type="title"/>
          </p:nvPr>
        </p:nvSpPr>
        <p:spPr/>
        <p:txBody>
          <a:bodyPr/>
          <a:lstStyle/>
          <a:p>
            <a:r>
              <a:rPr lang="en-US" dirty="0"/>
              <a:t>Be careful!</a:t>
            </a:r>
          </a:p>
        </p:txBody>
      </p:sp>
      <p:sp>
        <p:nvSpPr>
          <p:cNvPr id="3" name="Content Placeholder 2">
            <a:extLst>
              <a:ext uri="{FF2B5EF4-FFF2-40B4-BE49-F238E27FC236}">
                <a16:creationId xmlns:a16="http://schemas.microsoft.com/office/drawing/2014/main" id="{F81CD9D9-C16D-945E-4746-5821AA13031E}"/>
              </a:ext>
            </a:extLst>
          </p:cNvPr>
          <p:cNvSpPr>
            <a:spLocks noGrp="1"/>
          </p:cNvSpPr>
          <p:nvPr>
            <p:ph sz="half" idx="1"/>
          </p:nvPr>
        </p:nvSpPr>
        <p:spPr>
          <a:xfrm>
            <a:off x="1298448" y="2560320"/>
            <a:ext cx="2359152" cy="3310128"/>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fontScale="92500" lnSpcReduction="20000"/>
          </a:bodyPr>
          <a:lstStyle/>
          <a:p>
            <a:pPr marL="0" indent="0">
              <a:buNone/>
            </a:pPr>
            <a:r>
              <a:rPr lang="en-US" sz="1800" dirty="0" err="1"/>
              <a:t>funcs</a:t>
            </a:r>
            <a:r>
              <a:rPr lang="en-US" sz="1800" dirty="0"/>
              <a:t> = [ ]</a:t>
            </a:r>
          </a:p>
          <a:p>
            <a:pPr marL="0" indent="0">
              <a:buNone/>
            </a:pPr>
            <a:r>
              <a:rPr lang="en-US" sz="1800" dirty="0"/>
              <a:t>for x in [1,2,3]:</a:t>
            </a:r>
          </a:p>
          <a:p>
            <a:pPr marL="0" indent="0">
              <a:buNone/>
            </a:pPr>
            <a:r>
              <a:rPr lang="en-US" sz="1800" dirty="0"/>
              <a:t>  </a:t>
            </a:r>
            <a:r>
              <a:rPr lang="en-US" sz="1800" dirty="0" err="1"/>
              <a:t>funcs.append</a:t>
            </a:r>
            <a:r>
              <a:rPr lang="en-US" sz="1800" dirty="0"/>
              <a:t>(lambda: x)</a:t>
            </a:r>
          </a:p>
          <a:p>
            <a:pPr marL="0" indent="0">
              <a:buNone/>
            </a:pPr>
            <a:endParaRPr lang="en-US" sz="1800" dirty="0"/>
          </a:p>
          <a:p>
            <a:pPr marL="0" indent="0">
              <a:buNone/>
            </a:pPr>
            <a:r>
              <a:rPr lang="en-US" sz="1800" dirty="0"/>
              <a:t>for f in </a:t>
            </a:r>
            <a:r>
              <a:rPr lang="en-US" sz="1800" dirty="0" err="1"/>
              <a:t>funcs</a:t>
            </a:r>
            <a:r>
              <a:rPr lang="en-US" sz="1800" dirty="0"/>
              <a:t>:</a:t>
            </a:r>
          </a:p>
          <a:p>
            <a:pPr marL="0" indent="0">
              <a:buNone/>
            </a:pPr>
            <a:r>
              <a:rPr lang="en-US" sz="1800" dirty="0"/>
              <a:t>  print(f( ))</a:t>
            </a:r>
          </a:p>
          <a:p>
            <a:pPr marL="0" indent="0">
              <a:buNone/>
            </a:pPr>
            <a:endParaRPr lang="en-US" sz="1800" dirty="0"/>
          </a:p>
        </p:txBody>
      </p:sp>
      <p:sp>
        <p:nvSpPr>
          <p:cNvPr id="4" name="Content Placeholder 3">
            <a:extLst>
              <a:ext uri="{FF2B5EF4-FFF2-40B4-BE49-F238E27FC236}">
                <a16:creationId xmlns:a16="http://schemas.microsoft.com/office/drawing/2014/main" id="{D989AB04-5651-EEFE-149A-1A02C029C3F1}"/>
              </a:ext>
            </a:extLst>
          </p:cNvPr>
          <p:cNvSpPr>
            <a:spLocks noGrp="1"/>
          </p:cNvSpPr>
          <p:nvPr>
            <p:ph sz="half" idx="2"/>
          </p:nvPr>
        </p:nvSpPr>
        <p:spPr>
          <a:xfrm>
            <a:off x="3657600" y="2560320"/>
            <a:ext cx="4718304" cy="3310128"/>
          </a:xfrm>
        </p:spPr>
        <p:txBody>
          <a:bodyPr>
            <a:normAutofit fontScale="92500" lnSpcReduction="20000"/>
          </a:bodyPr>
          <a:lstStyle/>
          <a:p>
            <a:r>
              <a:rPr lang="en-US" dirty="0"/>
              <a:t>Note that  lambda </a:t>
            </a:r>
            <a:r>
              <a:rPr lang="en-US" u="sng" dirty="0"/>
              <a:t>captured the variable x</a:t>
            </a:r>
            <a:r>
              <a:rPr lang="en-US" dirty="0"/>
              <a:t>, not its value at the time of creation.</a:t>
            </a:r>
          </a:p>
          <a:p>
            <a:r>
              <a:rPr lang="en-US" dirty="0"/>
              <a:t>A "trick" that can be seen often in Python when capturing the value is the desired semantic is to use </a:t>
            </a:r>
            <a:r>
              <a:rPr lang="en-US" i="1" dirty="0"/>
              <a:t>default arguments</a:t>
            </a:r>
            <a:r>
              <a:rPr lang="en-US" dirty="0"/>
              <a:t>. In Python, </a:t>
            </a:r>
            <a:r>
              <a:rPr lang="en-US" u="sng" dirty="0"/>
              <a:t>default value expressions are evaluated at function definition time </a:t>
            </a:r>
            <a:r>
              <a:rPr lang="en-US" dirty="0"/>
              <a:t>(i.e. when the lambda is created) and not when the function is invoked. </a:t>
            </a:r>
          </a:p>
          <a:p>
            <a:endParaRPr lang="en-US" dirty="0"/>
          </a:p>
        </p:txBody>
      </p:sp>
      <p:sp>
        <p:nvSpPr>
          <p:cNvPr id="7" name="Content Placeholder 2">
            <a:extLst>
              <a:ext uri="{FF2B5EF4-FFF2-40B4-BE49-F238E27FC236}">
                <a16:creationId xmlns:a16="http://schemas.microsoft.com/office/drawing/2014/main" id="{949D715D-56A9-BBB0-701C-7230569AFFD5}"/>
              </a:ext>
            </a:extLst>
          </p:cNvPr>
          <p:cNvSpPr txBox="1">
            <a:spLocks/>
          </p:cNvSpPr>
          <p:nvPr/>
        </p:nvSpPr>
        <p:spPr>
          <a:xfrm>
            <a:off x="8375904" y="2560320"/>
            <a:ext cx="2687153" cy="331012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600" dirty="0" err="1"/>
              <a:t>funcs</a:t>
            </a:r>
            <a:r>
              <a:rPr lang="en-US" sz="1600" dirty="0"/>
              <a:t> = []</a:t>
            </a:r>
          </a:p>
          <a:p>
            <a:pPr marL="0" indent="0">
              <a:buFont typeface="Arial"/>
              <a:buNone/>
            </a:pPr>
            <a:r>
              <a:rPr lang="en-US" sz="1600" dirty="0"/>
              <a:t>for x in [1,2,3]:</a:t>
            </a:r>
          </a:p>
          <a:p>
            <a:pPr marL="0" indent="0">
              <a:buFont typeface="Arial"/>
              <a:buNone/>
            </a:pPr>
            <a:r>
              <a:rPr lang="en-US" sz="1600" dirty="0"/>
              <a:t>  </a:t>
            </a:r>
            <a:r>
              <a:rPr lang="en-US" sz="1600" dirty="0" err="1"/>
              <a:t>funcs.append</a:t>
            </a:r>
            <a:r>
              <a:rPr lang="en-US" sz="1600" dirty="0"/>
              <a:t>(lambda x=x: x)</a:t>
            </a:r>
          </a:p>
          <a:p>
            <a:pPr marL="0" indent="0">
              <a:buFont typeface="Arial"/>
              <a:buNone/>
            </a:pPr>
            <a:endParaRPr lang="en-US" sz="1600" dirty="0"/>
          </a:p>
          <a:p>
            <a:pPr marL="0" indent="0">
              <a:buFont typeface="Arial"/>
              <a:buNone/>
            </a:pPr>
            <a:r>
              <a:rPr lang="en-US" sz="1600" dirty="0"/>
              <a:t>for f in </a:t>
            </a:r>
            <a:r>
              <a:rPr lang="en-US" sz="1600" dirty="0" err="1"/>
              <a:t>funcs</a:t>
            </a:r>
            <a:r>
              <a:rPr lang="en-US" sz="1600" dirty="0"/>
              <a:t>:</a:t>
            </a:r>
          </a:p>
          <a:p>
            <a:pPr marL="0" indent="0">
              <a:buFont typeface="Arial"/>
              <a:buNone/>
            </a:pPr>
            <a:r>
              <a:rPr lang="en-US" sz="1600" dirty="0"/>
              <a:t>  print(f( ))</a:t>
            </a:r>
          </a:p>
          <a:p>
            <a:pPr marL="0" indent="0">
              <a:buFont typeface="Arial"/>
              <a:buNone/>
            </a:pPr>
            <a:endParaRPr lang="en-US" sz="1800" dirty="0"/>
          </a:p>
        </p:txBody>
      </p:sp>
    </p:spTree>
    <p:extLst>
      <p:ext uri="{BB962C8B-B14F-4D97-AF65-F5344CB8AC3E}">
        <p14:creationId xmlns:p14="http://schemas.microsoft.com/office/powerpoint/2010/main" val="336787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E947-AA07-080E-C92B-177EEC377FA9}"/>
              </a:ext>
            </a:extLst>
          </p:cNvPr>
          <p:cNvSpPr>
            <a:spLocks noGrp="1"/>
          </p:cNvSpPr>
          <p:nvPr>
            <p:ph type="title"/>
          </p:nvPr>
        </p:nvSpPr>
        <p:spPr/>
        <p:txBody>
          <a:bodyPr/>
          <a:lstStyle/>
          <a:p>
            <a:r>
              <a:rPr lang="en-US" dirty="0"/>
              <a:t>Yet another example! </a:t>
            </a:r>
          </a:p>
        </p:txBody>
      </p:sp>
      <p:sp>
        <p:nvSpPr>
          <p:cNvPr id="3" name="Content Placeholder 2">
            <a:extLst>
              <a:ext uri="{FF2B5EF4-FFF2-40B4-BE49-F238E27FC236}">
                <a16:creationId xmlns:a16="http://schemas.microsoft.com/office/drawing/2014/main" id="{1B019E55-7A64-E22D-F0B0-37F1AC6953F0}"/>
              </a:ext>
            </a:extLst>
          </p:cNvPr>
          <p:cNvSpPr>
            <a:spLocks noGrp="1"/>
          </p:cNvSpPr>
          <p:nvPr>
            <p:ph sz="half" idx="1"/>
          </p:nvPr>
        </p:nvSpPr>
        <p:spPr/>
        <p:txBody>
          <a:bodyPr>
            <a:normAutofit fontScale="77500" lnSpcReduction="20000"/>
          </a:bodyPr>
          <a:lstStyle/>
          <a:p>
            <a:pPr marL="0" indent="0">
              <a:buNone/>
            </a:pPr>
            <a:r>
              <a:rPr lang="en-US" dirty="0"/>
              <a:t>def foo(x): </a:t>
            </a:r>
          </a:p>
          <a:p>
            <a:pPr marL="0" indent="0">
              <a:buNone/>
            </a:pPr>
            <a:r>
              <a:rPr lang="en-US" dirty="0"/>
              <a:t>   a = lambda: x </a:t>
            </a:r>
          </a:p>
          <a:p>
            <a:pPr marL="0" indent="0">
              <a:buNone/>
            </a:pPr>
            <a:r>
              <a:rPr lang="en-US" dirty="0"/>
              <a:t>   x = 7 </a:t>
            </a:r>
          </a:p>
          <a:p>
            <a:pPr marL="0" indent="0">
              <a:buNone/>
            </a:pPr>
            <a:r>
              <a:rPr lang="en-US" dirty="0"/>
              <a:t>   b = lambda: x </a:t>
            </a:r>
          </a:p>
          <a:p>
            <a:pPr marL="0" indent="0">
              <a:buNone/>
            </a:pPr>
            <a:r>
              <a:rPr lang="en-US" dirty="0"/>
              <a:t>   return </a:t>
            </a:r>
            <a:r>
              <a:rPr lang="en-US" dirty="0" err="1"/>
              <a:t>a,b</a:t>
            </a:r>
            <a:endParaRPr lang="en-US" dirty="0"/>
          </a:p>
          <a:p>
            <a:pPr marL="0" indent="0">
              <a:buNone/>
            </a:pPr>
            <a:endParaRPr lang="en-US" dirty="0"/>
          </a:p>
          <a:p>
            <a:pPr marL="0" indent="0">
              <a:buNone/>
            </a:pPr>
            <a:r>
              <a:rPr lang="en-US" dirty="0" err="1"/>
              <a:t>a,b</a:t>
            </a:r>
            <a:r>
              <a:rPr lang="en-US" dirty="0"/>
              <a:t>=foo(4)</a:t>
            </a:r>
          </a:p>
          <a:p>
            <a:pPr marL="0" indent="0">
              <a:buNone/>
            </a:pPr>
            <a:r>
              <a:rPr lang="en-US" dirty="0"/>
              <a:t>print(a( ))</a:t>
            </a:r>
          </a:p>
          <a:p>
            <a:pPr marL="0" indent="0">
              <a:buNone/>
            </a:pPr>
            <a:r>
              <a:rPr lang="en-US" dirty="0"/>
              <a:t>print(b( ))</a:t>
            </a:r>
          </a:p>
        </p:txBody>
      </p:sp>
      <p:sp>
        <p:nvSpPr>
          <p:cNvPr id="4" name="Content Placeholder 3">
            <a:extLst>
              <a:ext uri="{FF2B5EF4-FFF2-40B4-BE49-F238E27FC236}">
                <a16:creationId xmlns:a16="http://schemas.microsoft.com/office/drawing/2014/main" id="{8D188E8F-90CE-49F9-8942-1C4F3E222871}"/>
              </a:ext>
            </a:extLst>
          </p:cNvPr>
          <p:cNvSpPr>
            <a:spLocks noGrp="1"/>
          </p:cNvSpPr>
          <p:nvPr>
            <p:ph sz="half" idx="2"/>
          </p:nvPr>
        </p:nvSpPr>
        <p:spPr/>
        <p:txBody>
          <a:bodyPr>
            <a:normAutofit fontScale="77500" lnSpcReduction="20000"/>
          </a:bodyPr>
          <a:lstStyle/>
          <a:p>
            <a:r>
              <a:rPr lang="en-US" dirty="0"/>
              <a:t>Why?</a:t>
            </a:r>
          </a:p>
          <a:p>
            <a:pPr lvl="1"/>
            <a:r>
              <a:rPr lang="en-US" dirty="0"/>
              <a:t>because the x is directly bound to the lambda not its value!</a:t>
            </a:r>
          </a:p>
        </p:txBody>
      </p:sp>
    </p:spTree>
    <p:extLst>
      <p:ext uri="{BB962C8B-B14F-4D97-AF65-F5344CB8AC3E}">
        <p14:creationId xmlns:p14="http://schemas.microsoft.com/office/powerpoint/2010/main" val="262306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D343-DDB0-34B1-F938-30E38E562B07}"/>
              </a:ext>
            </a:extLst>
          </p:cNvPr>
          <p:cNvSpPr>
            <a:spLocks noGrp="1"/>
          </p:cNvSpPr>
          <p:nvPr>
            <p:ph type="title"/>
          </p:nvPr>
        </p:nvSpPr>
        <p:spPr/>
        <p:txBody>
          <a:bodyPr/>
          <a:lstStyle/>
          <a:p>
            <a:r>
              <a:rPr lang="en-US" dirty="0">
                <a:solidFill>
                  <a:srgbClr val="C00000"/>
                </a:solidFill>
              </a:rPr>
              <a:t>Map</a:t>
            </a:r>
          </a:p>
        </p:txBody>
      </p:sp>
      <p:sp>
        <p:nvSpPr>
          <p:cNvPr id="4" name="Content Placeholder 3">
            <a:extLst>
              <a:ext uri="{FF2B5EF4-FFF2-40B4-BE49-F238E27FC236}">
                <a16:creationId xmlns:a16="http://schemas.microsoft.com/office/drawing/2014/main" id="{3EB355A0-3FF8-4F99-B587-39D6162F9226}"/>
              </a:ext>
            </a:extLst>
          </p:cNvPr>
          <p:cNvSpPr>
            <a:spLocks noGrp="1"/>
          </p:cNvSpPr>
          <p:nvPr>
            <p:ph sz="half" idx="1"/>
          </p:nvPr>
        </p:nvSpPr>
        <p:spPr/>
        <p:txBody>
          <a:bodyPr/>
          <a:lstStyle/>
          <a:p>
            <a:r>
              <a:rPr lang="en-US" dirty="0"/>
              <a:t>The map function iterates through all items in the given </a:t>
            </a:r>
            <a:r>
              <a:rPr lang="en-US" dirty="0" err="1"/>
              <a:t>iterable</a:t>
            </a:r>
            <a:r>
              <a:rPr lang="en-US" dirty="0"/>
              <a:t> and executes the function we passed as an argument on each of them.</a:t>
            </a:r>
          </a:p>
          <a:p>
            <a:r>
              <a:rPr lang="en-US" b="1" dirty="0">
                <a:solidFill>
                  <a:srgbClr val="0070C0"/>
                </a:solidFill>
              </a:rPr>
              <a:t>Syntax:</a:t>
            </a:r>
          </a:p>
          <a:p>
            <a:pPr marL="457200" lvl="1" indent="0">
              <a:buNone/>
            </a:pPr>
            <a:r>
              <a:rPr lang="en-US" b="0" i="0" dirty="0">
                <a:solidFill>
                  <a:srgbClr val="FF0000"/>
                </a:solidFill>
                <a:effectLst/>
                <a:latin typeface="ui-monospace"/>
              </a:rPr>
              <a:t>map</a:t>
            </a:r>
            <a:r>
              <a:rPr lang="en-US" b="0" i="0" dirty="0">
                <a:solidFill>
                  <a:schemeClr val="tx1"/>
                </a:solidFill>
                <a:effectLst/>
                <a:latin typeface="ui-monospace"/>
              </a:rPr>
              <a:t>(function, </a:t>
            </a:r>
            <a:r>
              <a:rPr lang="en-US" b="0" i="0" dirty="0" err="1">
                <a:solidFill>
                  <a:schemeClr val="tx1"/>
                </a:solidFill>
                <a:effectLst/>
                <a:latin typeface="ui-monospace"/>
              </a:rPr>
              <a:t>iterable</a:t>
            </a:r>
            <a:r>
              <a:rPr lang="en-US" b="0" i="0" dirty="0">
                <a:solidFill>
                  <a:schemeClr val="tx1"/>
                </a:solidFill>
                <a:effectLst/>
                <a:latin typeface="ui-monospace"/>
              </a:rPr>
              <a:t>(s))</a:t>
            </a:r>
            <a:endParaRPr lang="en-US" dirty="0">
              <a:solidFill>
                <a:schemeClr val="tx1"/>
              </a:solidFill>
            </a:endParaRPr>
          </a:p>
        </p:txBody>
      </p:sp>
      <p:pic>
        <p:nvPicPr>
          <p:cNvPr id="1027" name="Picture 3" descr="Python map() Function, Explained with Examples - Geekflare">
            <a:extLst>
              <a:ext uri="{FF2B5EF4-FFF2-40B4-BE49-F238E27FC236}">
                <a16:creationId xmlns:a16="http://schemas.microsoft.com/office/drawing/2014/main" id="{F7D99A32-8007-845F-BDFB-4B4387E21D9F}"/>
              </a:ext>
            </a:extLst>
          </p:cNvPr>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47039" y="2888039"/>
            <a:ext cx="4718050" cy="265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74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6F26-201A-881F-3BB8-02B426437654}"/>
              </a:ext>
            </a:extLst>
          </p:cNvPr>
          <p:cNvSpPr>
            <a:spLocks noGrp="1"/>
          </p:cNvSpPr>
          <p:nvPr>
            <p:ph type="title"/>
          </p:nvPr>
        </p:nvSpPr>
        <p:spPr/>
        <p:txBody>
          <a:bodyPr/>
          <a:lstStyle/>
          <a:p>
            <a:r>
              <a:rPr lang="en-US" dirty="0"/>
              <a:t>Why Map?</a:t>
            </a:r>
          </a:p>
        </p:txBody>
      </p:sp>
      <p:sp>
        <p:nvSpPr>
          <p:cNvPr id="5" name="Content Placeholder 4">
            <a:extLst>
              <a:ext uri="{FF2B5EF4-FFF2-40B4-BE49-F238E27FC236}">
                <a16:creationId xmlns:a16="http://schemas.microsoft.com/office/drawing/2014/main" id="{650ECFBD-EDFA-20E4-16BD-7CA629349F86}"/>
              </a:ext>
            </a:extLst>
          </p:cNvPr>
          <p:cNvSpPr>
            <a:spLocks noGrp="1"/>
          </p:cNvSpPr>
          <p:nvPr>
            <p:ph idx="1"/>
          </p:nvPr>
        </p:nvSpPr>
        <p:spPr/>
        <p:txBody>
          <a:bodyPr>
            <a:normAutofit/>
          </a:bodyPr>
          <a:lstStyle/>
          <a:p>
            <a:pPr algn="just"/>
            <a:r>
              <a:rPr lang="en-US" dirty="0"/>
              <a:t>Since map() is written in C and is highly optimized, its internal implied loop can be more efficient than a regular Python for loop. </a:t>
            </a:r>
          </a:p>
          <a:p>
            <a:pPr algn="just"/>
            <a:endParaRPr lang="en-US" dirty="0"/>
          </a:p>
          <a:p>
            <a:pPr algn="just"/>
            <a:r>
              <a:rPr lang="en-US" dirty="0"/>
              <a:t>A second advantage of using map() is related to memory consumption. With a for loop, you need to store the whole list in your system’s memory. With map(), you get items on demand, and only one item is in your system’s memory at a given time.</a:t>
            </a:r>
          </a:p>
          <a:p>
            <a:endParaRPr lang="en-US" dirty="0"/>
          </a:p>
        </p:txBody>
      </p:sp>
    </p:spTree>
    <p:extLst>
      <p:ext uri="{BB962C8B-B14F-4D97-AF65-F5344CB8AC3E}">
        <p14:creationId xmlns:p14="http://schemas.microsoft.com/office/powerpoint/2010/main" val="160753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55A3-B252-10F4-4A04-9A912B878AF2}"/>
              </a:ext>
            </a:extLst>
          </p:cNvPr>
          <p:cNvSpPr>
            <a:spLocks noGrp="1"/>
          </p:cNvSpPr>
          <p:nvPr>
            <p:ph type="title"/>
          </p:nvPr>
        </p:nvSpPr>
        <p:spPr/>
        <p:txBody>
          <a:bodyPr>
            <a:normAutofit fontScale="90000"/>
          </a:bodyPr>
          <a:lstStyle/>
          <a:p>
            <a:pPr marL="571500" indent="-571500">
              <a:buFont typeface="Wingdings" panose="05000000000000000000" pitchFamily="2" charset="2"/>
              <a:buChar char="ü"/>
            </a:pPr>
            <a:r>
              <a:rPr lang="en-US" dirty="0"/>
              <a:t>Example</a:t>
            </a:r>
            <a:br>
              <a:rPr lang="en-US" dirty="0"/>
            </a:br>
            <a:r>
              <a:rPr lang="en-US" sz="2200" b="0" i="0" u="sng" dirty="0">
                <a:solidFill>
                  <a:srgbClr val="222222"/>
                </a:solidFill>
                <a:effectLst/>
                <a:latin typeface="source sans pro" panose="020B0503030403020204" pitchFamily="34" charset="0"/>
              </a:rPr>
              <a:t>suppose you need to take a list of numeric values and transform it into a list containing the square value of every number in the original list. </a:t>
            </a:r>
            <a:endParaRPr lang="en-US" sz="1800" u="sng" dirty="0"/>
          </a:p>
        </p:txBody>
      </p:sp>
      <p:sp>
        <p:nvSpPr>
          <p:cNvPr id="5" name="Text Placeholder 4">
            <a:extLst>
              <a:ext uri="{FF2B5EF4-FFF2-40B4-BE49-F238E27FC236}">
                <a16:creationId xmlns:a16="http://schemas.microsoft.com/office/drawing/2014/main" id="{85FEDD4C-FF98-467B-89F2-99B1B9603776}"/>
              </a:ext>
            </a:extLst>
          </p:cNvPr>
          <p:cNvSpPr>
            <a:spLocks noGrp="1"/>
          </p:cNvSpPr>
          <p:nvPr>
            <p:ph type="body" idx="1"/>
          </p:nvPr>
        </p:nvSpPr>
        <p:spPr/>
        <p:txBody>
          <a:bodyPr/>
          <a:lstStyle/>
          <a:p>
            <a:r>
              <a:rPr lang="en-US" dirty="0"/>
              <a:t>Traditional</a:t>
            </a:r>
          </a:p>
        </p:txBody>
      </p:sp>
      <p:sp>
        <p:nvSpPr>
          <p:cNvPr id="6" name="Content Placeholder 5">
            <a:extLst>
              <a:ext uri="{FF2B5EF4-FFF2-40B4-BE49-F238E27FC236}">
                <a16:creationId xmlns:a16="http://schemas.microsoft.com/office/drawing/2014/main" id="{E7F32E44-6F79-57C6-F116-837151D51FAC}"/>
              </a:ext>
            </a:extLst>
          </p:cNvPr>
          <p:cNvSpPr>
            <a:spLocks noGrp="1"/>
          </p:cNvSpPr>
          <p:nvPr>
            <p:ph sz="half" idx="2"/>
          </p:nvPr>
        </p:nvSpPr>
        <p:spPr/>
        <p:txBody>
          <a:bodyPr>
            <a:normAutofit/>
          </a:bodyPr>
          <a:lstStyle/>
          <a:p>
            <a:pPr marL="0" indent="0">
              <a:buNone/>
            </a:pPr>
            <a:r>
              <a:rPr lang="en-US" sz="2000" dirty="0"/>
              <a:t>numbers = [1, 2, 3, 4, 5]</a:t>
            </a:r>
          </a:p>
          <a:p>
            <a:pPr marL="0" indent="0">
              <a:buNone/>
            </a:pPr>
            <a:r>
              <a:rPr lang="en-US" sz="2000" dirty="0"/>
              <a:t>squared = [ ]</a:t>
            </a:r>
          </a:p>
          <a:p>
            <a:pPr marL="0" indent="0">
              <a:buNone/>
            </a:pPr>
            <a:endParaRPr lang="en-US" sz="2000" dirty="0"/>
          </a:p>
          <a:p>
            <a:pPr marL="0" indent="0">
              <a:buNone/>
            </a:pPr>
            <a:r>
              <a:rPr lang="en-US" sz="2000" dirty="0"/>
              <a:t>for num in numbers:</a:t>
            </a:r>
          </a:p>
          <a:p>
            <a:pPr marL="0" indent="0">
              <a:buNone/>
            </a:pPr>
            <a:r>
              <a:rPr lang="en-US" sz="2000" dirty="0"/>
              <a:t>    </a:t>
            </a:r>
            <a:r>
              <a:rPr lang="en-US" sz="2000" dirty="0" err="1"/>
              <a:t>squared.append</a:t>
            </a:r>
            <a:r>
              <a:rPr lang="en-US" sz="2000" dirty="0"/>
              <a:t>(num ** 2)</a:t>
            </a:r>
          </a:p>
        </p:txBody>
      </p:sp>
      <p:sp>
        <p:nvSpPr>
          <p:cNvPr id="7" name="Text Placeholder 6">
            <a:extLst>
              <a:ext uri="{FF2B5EF4-FFF2-40B4-BE49-F238E27FC236}">
                <a16:creationId xmlns:a16="http://schemas.microsoft.com/office/drawing/2014/main" id="{25D790E5-5B25-05BF-057D-FC8F0A51767E}"/>
              </a:ext>
            </a:extLst>
          </p:cNvPr>
          <p:cNvSpPr>
            <a:spLocks noGrp="1"/>
          </p:cNvSpPr>
          <p:nvPr>
            <p:ph type="body" sz="quarter" idx="3"/>
          </p:nvPr>
        </p:nvSpPr>
        <p:spPr/>
        <p:txBody>
          <a:bodyPr/>
          <a:lstStyle/>
          <a:p>
            <a:r>
              <a:rPr lang="en-US" dirty="0"/>
              <a:t>Using map</a:t>
            </a:r>
          </a:p>
        </p:txBody>
      </p:sp>
      <p:sp>
        <p:nvSpPr>
          <p:cNvPr id="8" name="Content Placeholder 7">
            <a:extLst>
              <a:ext uri="{FF2B5EF4-FFF2-40B4-BE49-F238E27FC236}">
                <a16:creationId xmlns:a16="http://schemas.microsoft.com/office/drawing/2014/main" id="{7F77C050-A6F2-EDD9-9BFC-E393C897E18B}"/>
              </a:ext>
            </a:extLst>
          </p:cNvPr>
          <p:cNvSpPr>
            <a:spLocks noGrp="1"/>
          </p:cNvSpPr>
          <p:nvPr>
            <p:ph sz="quarter" idx="4"/>
          </p:nvPr>
        </p:nvSpPr>
        <p:spPr/>
        <p:txBody>
          <a:bodyPr>
            <a:normAutofit/>
          </a:bodyPr>
          <a:lstStyle/>
          <a:p>
            <a:pPr marL="0" indent="0">
              <a:buNone/>
            </a:pPr>
            <a:r>
              <a:rPr lang="en-US" sz="2000" dirty="0"/>
              <a:t>def square(number):</a:t>
            </a:r>
          </a:p>
          <a:p>
            <a:pPr marL="0" indent="0">
              <a:buNone/>
            </a:pPr>
            <a:r>
              <a:rPr lang="en-US" sz="2000" dirty="0"/>
              <a:t>    return number ** 2</a:t>
            </a:r>
          </a:p>
          <a:p>
            <a:pPr marL="0" indent="0">
              <a:buNone/>
            </a:pPr>
            <a:endParaRPr lang="en-US" sz="2000" dirty="0"/>
          </a:p>
          <a:p>
            <a:pPr marL="0" indent="0">
              <a:buNone/>
            </a:pPr>
            <a:r>
              <a:rPr lang="en-US" sz="2000" dirty="0"/>
              <a:t>numbers = [1, 2, 3, 4, 5]</a:t>
            </a:r>
          </a:p>
          <a:p>
            <a:pPr marL="0" indent="0">
              <a:buNone/>
            </a:pPr>
            <a:r>
              <a:rPr lang="en-US" sz="2000" dirty="0"/>
              <a:t>squared = list(map(square, numbers))</a:t>
            </a:r>
          </a:p>
        </p:txBody>
      </p:sp>
    </p:spTree>
    <p:extLst>
      <p:ext uri="{BB962C8B-B14F-4D97-AF65-F5344CB8AC3E}">
        <p14:creationId xmlns:p14="http://schemas.microsoft.com/office/powerpoint/2010/main" val="9062257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2_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10112</TotalTime>
  <Words>2810</Words>
  <Application>Microsoft Office PowerPoint</Application>
  <PresentationFormat>Widescreen</PresentationFormat>
  <Paragraphs>349</Paragraphs>
  <Slides>33</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33</vt:i4>
      </vt:variant>
    </vt:vector>
  </HeadingPairs>
  <TitlesOfParts>
    <vt:vector size="45" baseType="lpstr">
      <vt:lpstr>Arial</vt:lpstr>
      <vt:lpstr>Book Antiqua</vt:lpstr>
      <vt:lpstr>Calibri</vt:lpstr>
      <vt:lpstr>Courier Std</vt:lpstr>
      <vt:lpstr>Garamond</vt:lpstr>
      <vt:lpstr>Segoe UI</vt:lpstr>
      <vt:lpstr>source sans pro</vt:lpstr>
      <vt:lpstr>ui-monospace</vt:lpstr>
      <vt:lpstr>Wingdings</vt:lpstr>
      <vt:lpstr>Organic</vt:lpstr>
      <vt:lpstr>1_Organic</vt:lpstr>
      <vt:lpstr>2_Organic</vt:lpstr>
      <vt:lpstr>Advanced Programming – Part II</vt:lpstr>
      <vt:lpstr>Lambda</vt:lpstr>
      <vt:lpstr>Lambda</vt:lpstr>
      <vt:lpstr>Examples of lambda</vt:lpstr>
      <vt:lpstr>Be careful!</vt:lpstr>
      <vt:lpstr>Yet another example! </vt:lpstr>
      <vt:lpstr>Map</vt:lpstr>
      <vt:lpstr>Why Map?</vt:lpstr>
      <vt:lpstr>Example suppose you need to take a list of numeric values and transform it into a list containing the square value of every number in the original list. </vt:lpstr>
      <vt:lpstr>Examples</vt:lpstr>
      <vt:lpstr>Map with lambda</vt:lpstr>
      <vt:lpstr>Map with multiple input iterables</vt:lpstr>
      <vt:lpstr>Filter</vt:lpstr>
      <vt:lpstr>Example Extract positive numbers</vt:lpstr>
      <vt:lpstr>Example</vt:lpstr>
      <vt:lpstr>Reduce</vt:lpstr>
      <vt:lpstr>Example: sum of items in a list</vt:lpstr>
      <vt:lpstr>Example</vt:lpstr>
      <vt:lpstr>List Comprehensions</vt:lpstr>
      <vt:lpstr>Visual explanation</vt:lpstr>
      <vt:lpstr>Examples</vt:lpstr>
      <vt:lpstr>Conditionals in List Comprehension</vt:lpstr>
      <vt:lpstr>More complex example: finding transpose</vt:lpstr>
      <vt:lpstr>-cont- Matrix transpose</vt:lpstr>
      <vt:lpstr>Expecting the Unexpected!</vt:lpstr>
      <vt:lpstr>PowerPoint Presentation</vt:lpstr>
      <vt:lpstr>The effects of an exception</vt:lpstr>
      <vt:lpstr>Handling exceptions</vt:lpstr>
      <vt:lpstr>Catch specific type of exception</vt:lpstr>
      <vt:lpstr>More complex exception handling</vt:lpstr>
      <vt:lpstr>Practical example</vt:lpstr>
      <vt:lpstr>Raising an exception</vt:lpstr>
      <vt:lpstr>Defining our own exceptions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Maryam</dc:creator>
  <cp:lastModifiedBy>Maryam</cp:lastModifiedBy>
  <cp:revision>32</cp:revision>
  <dcterms:created xsi:type="dcterms:W3CDTF">2023-02-02T13:27:46Z</dcterms:created>
  <dcterms:modified xsi:type="dcterms:W3CDTF">2023-05-16T12:15:48Z</dcterms:modified>
</cp:coreProperties>
</file>