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34"/>
  </p:notesMasterIdLst>
  <p:sldIdLst>
    <p:sldId id="256" r:id="rId3"/>
    <p:sldId id="257" r:id="rId4"/>
    <p:sldId id="258" r:id="rId5"/>
    <p:sldId id="259" r:id="rId6"/>
    <p:sldId id="331" r:id="rId7"/>
    <p:sldId id="270" r:id="rId8"/>
    <p:sldId id="272" r:id="rId9"/>
    <p:sldId id="273" r:id="rId10"/>
    <p:sldId id="275" r:id="rId11"/>
    <p:sldId id="276" r:id="rId12"/>
    <p:sldId id="277" r:id="rId13"/>
    <p:sldId id="279" r:id="rId14"/>
    <p:sldId id="280" r:id="rId15"/>
    <p:sldId id="282" r:id="rId16"/>
    <p:sldId id="283" r:id="rId17"/>
    <p:sldId id="284" r:id="rId18"/>
    <p:sldId id="285" r:id="rId19"/>
    <p:sldId id="286" r:id="rId20"/>
    <p:sldId id="290" r:id="rId21"/>
    <p:sldId id="293" r:id="rId22"/>
    <p:sldId id="294" r:id="rId23"/>
    <p:sldId id="295" r:id="rId24"/>
    <p:sldId id="296" r:id="rId25"/>
    <p:sldId id="298" r:id="rId26"/>
    <p:sldId id="302" r:id="rId27"/>
    <p:sldId id="303" r:id="rId28"/>
    <p:sldId id="304" r:id="rId29"/>
    <p:sldId id="305" r:id="rId30"/>
    <p:sldId id="306" r:id="rId31"/>
    <p:sldId id="307" r:id="rId32"/>
    <p:sldId id="30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082AA-0D20-4FEC-819F-DBD166BB7EBB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6DDDE-55E3-45EB-B496-434E1AD29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0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95BEF79-1DAF-393F-B2BB-730628BD6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AEE033-19D0-2573-7694-ECC03EAA4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65712797-D8B5-FC5F-508E-E5623DD1F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38B33F9-62D5-BF7B-F8B9-D4A05DF6C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66FD42BD-AB86-FB6A-D0BC-0E7750541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7464EC75-A48B-EFA6-9BFD-502BE389C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7060ED0-8851-07EE-E441-AF925E494E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3518372-B580-4612-6E3C-F428D71F0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84C23B9-EAD3-4986-3E35-EE974D01D9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034E42A-DDF5-7006-EA42-54A926770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88EF8FDA-0FA2-4FBF-BF1E-DDF9F95B69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7E8C8EA-5B3E-2223-A316-A04CDBBD1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6B4C073-FE4B-9556-EF33-131CD58B2F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93D068A-CDC3-0090-C86B-28EAE92DD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6143CB7-40D9-91F9-B468-3E31A25D0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A7363F7-D521-CBA9-9C03-5202A555A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D94D1E5-3A4D-72D7-251F-05D6541E5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FA6307D-E4F7-2A9B-009E-548C20B46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ACF2CE74-1C5F-9BDA-8C1B-4A91CB1789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B5C7A18C-5B3D-5CDF-FD09-0BF34B6BE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074BEFE3-EA1B-995C-ECF4-3ED0B46C4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AC50E67-A164-7493-A3B0-F2C63A1DC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CFD3738-7CAA-F072-24BB-7E4106A24E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BE8B87B-C9AA-5213-A708-902517B430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E5988FE7-C12D-D0E7-F61B-221556C7D6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65B16D27-0313-2EF2-6E72-B0DBB3876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384939F-A0CC-DF90-B293-1E2325BAE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D8B79DC-3E35-F0B3-6CF8-66C32CE75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2E8308A-C193-9C0C-425F-9B6E429D7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0968B51C-3C2B-BD9C-ABBF-8FF464EB5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1A05ABAA-EA6B-0451-A071-7E80125F6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A77FDD62-5746-FCBB-8767-66A587DF1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9486C4EC-13C8-6EFD-A6FD-7C63B9635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D2E4FC6-D099-0763-4029-7234E24BF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658F815-0F03-6E75-60BF-7F13CF239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28D43A9-FB3A-CE2F-C22F-932C5F235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6C1E0FB5-8F87-9220-69A0-8EDD58BE6C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034DD8B-CF8E-3D19-2CCF-704E140C2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5F8593B7-E3A6-18C4-D87E-A4996D3A7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143B3BE9-D046-635C-FB85-2E98D3FE4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5C70DFE-EEA1-DCE9-47B3-F34001FC2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CEA7398-0C0F-DB7E-4BD1-DD0468B1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10E5C0B-565F-FEF9-20B2-CB9B7090DD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BEB03C1-DA7B-5A11-E7DD-367907D7D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D0EDC92-DECA-9005-6C1B-B562F0A61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EFB88F1-C303-A32D-0A2D-DA7314EDA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A47BF18-4253-173E-07AC-F1BA40D39D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C1A8B65-4ED8-A41B-5CD7-1D05777A3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7C95C40-CD9C-8F48-B6E8-43A20BCC2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06077E2-8687-984D-80F1-3C058B4B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82AAE39-19F3-25DE-D9B1-63916A52E3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F3DD0D0-2400-C287-C109-11C143CFB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057895A-8E32-BF4C-2CBC-A9B25773C4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1ED42C8-095F-6922-3AAD-0FD5773DA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09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443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289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0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25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83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14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343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8E32BE02-1C94-DE17-81D1-6438963989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95989-FA62-4A09-8ECB-CC7BECDBB6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356514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526283D6-4B95-3B01-7B8C-0302C83A27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4C142-32F2-4C72-9611-497B2018C6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948741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2350" y="1655231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30198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811215"/>
            <a:ext cx="9601196" cy="40646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44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25ECB978-3030-A99B-8523-90AFD9C083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123205-99F5-47E9-8229-AA15BECF19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3284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8517" y="1089025"/>
            <a:ext cx="5154083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800" y="1089025"/>
            <a:ext cx="51562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90E6B2FA-BCE6-796F-9930-54FB6A5290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02B9D0-2B70-498C-BD35-3B921FBD69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7393778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38BCFBBA-AB46-65DC-0195-DF6EEE0458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4FB1BE-A513-4788-9B01-191C0D63EE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500010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">
            <a:extLst>
              <a:ext uri="{FF2B5EF4-FFF2-40B4-BE49-F238E27FC236}">
                <a16:creationId xmlns:a16="http://schemas.microsoft.com/office/drawing/2014/main" id="{591FC04B-2BFD-0FC7-6869-722E04D993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4421C-7057-4AB8-8B60-8740E6D05E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510467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FF2B5EF4-FFF2-40B4-BE49-F238E27FC236}">
                <a16:creationId xmlns:a16="http://schemas.microsoft.com/office/drawing/2014/main" id="{836BC229-E440-2580-D65B-78A9C6C1D1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1D4BE-B556-4A05-AF8D-0BA75EC272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853057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ADC33829-AD3A-064D-B7D3-3DDB70973E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DEE823-6B97-4F17-B291-249B6F6CD2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132113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39FA693-623F-5085-38E5-5B567C3CEF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F02A-22A0-4C40-A163-1C37FDF7F4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442677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1657C1E7-7117-736D-2A27-189A77D99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3C809-00C7-47B7-A1C2-3FC054C31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461027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5218" y="1"/>
            <a:ext cx="2626783" cy="652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8518" y="1"/>
            <a:ext cx="7683500" cy="652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C8B12DE2-2BB6-110F-96DD-4A9035F142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43078C-6A49-4DCD-B144-5B3E493004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17413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95401" y="167823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35618"/>
            <a:ext cx="9601196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1738037"/>
            <a:ext cx="4718304" cy="41324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1738037"/>
            <a:ext cx="4718304" cy="41324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2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072" y="373509"/>
            <a:ext cx="9601196" cy="13038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84056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60318"/>
            <a:ext cx="4718304" cy="34155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294" y="1884056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2460318"/>
            <a:ext cx="4718304" cy="34155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2351" y="167737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97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7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15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PanelContent.png"/>
          <p:cNvPicPr>
            <a:picLocks noChangeAspect="1"/>
          </p:cNvPicPr>
          <p:nvPr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225" y="-409804"/>
            <a:ext cx="12999459" cy="77292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9807" y="272562"/>
            <a:ext cx="11702561" cy="6356838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" name="Picture 9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234" y="3117585"/>
            <a:ext cx="828932" cy="683647"/>
          </a:xfrm>
          <a:prstGeom prst="rect">
            <a:avLst/>
          </a:prstGeom>
        </p:spPr>
      </p:pic>
      <p:pic>
        <p:nvPicPr>
          <p:cNvPr id="11" name="Picture 10" descr="HDRibbonContent-UniformTrim.png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09488" y="3117585"/>
            <a:ext cx="828932" cy="68364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450E79-6AA4-4554-B614-8A1EC916D65E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82F86D-101F-4E24-95BD-47358DFCE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35846D-89BA-D1B5-2C30-2A9F88102C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D77A8D3E-E7E9-AF58-8BEA-E03B05EA1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8517" y="1"/>
            <a:ext cx="10513483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D0401FE-03D5-762C-F9CD-D1803E236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8517" y="1089025"/>
            <a:ext cx="10513483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053" name="Picture 29" descr="blue bar">
            <a:extLst>
              <a:ext uri="{FF2B5EF4-FFF2-40B4-BE49-F238E27FC236}">
                <a16:creationId xmlns:a16="http://schemas.microsoft.com/office/drawing/2014/main" id="{148F47ED-8651-745A-CCAC-213AE3BEBB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"/>
          <a:stretch>
            <a:fillRect/>
          </a:stretch>
        </p:blipFill>
        <p:spPr bwMode="auto">
          <a:xfrm>
            <a:off x="0" y="6596063"/>
            <a:ext cx="121920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22">
            <a:extLst>
              <a:ext uri="{FF2B5EF4-FFF2-40B4-BE49-F238E27FC236}">
                <a16:creationId xmlns:a16="http://schemas.microsoft.com/office/drawing/2014/main" id="{9FD9C8DF-A0C2-1481-7710-608664A7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873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>
                <a:solidFill>
                  <a:schemeClr val="bg1"/>
                </a:solidFill>
              </a:rPr>
              <a:t>Chapter 1                                                    Understanding Computers, 12th Edition</a:t>
            </a:r>
          </a:p>
        </p:txBody>
      </p:sp>
      <p:sp>
        <p:nvSpPr>
          <p:cNvPr id="66581" name="Rectangle 21">
            <a:extLst>
              <a:ext uri="{FF2B5EF4-FFF2-40B4-BE49-F238E27FC236}">
                <a16:creationId xmlns:a16="http://schemas.microsoft.com/office/drawing/2014/main" id="{1C068633-AC1E-419D-A7F2-BE74633682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08067" y="64277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8519079A-401E-4835-95AB-2CF5B5468CA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6" name="Rectangle 23">
            <a:extLst>
              <a:ext uri="{FF2B5EF4-FFF2-40B4-BE49-F238E27FC236}">
                <a16:creationId xmlns:a16="http://schemas.microsoft.com/office/drawing/2014/main" id="{BA7F1202-59D0-08FF-3A13-40CC7F6B69EC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909638"/>
            <a:ext cx="12192000" cy="34925"/>
          </a:xfrm>
          <a:prstGeom prst="rect">
            <a:avLst/>
          </a:prstGeom>
          <a:gradFill rotWithShape="0">
            <a:gsLst>
              <a:gs pos="0">
                <a:srgbClr val="D5DCE3"/>
              </a:gs>
              <a:gs pos="100000">
                <a:srgbClr val="41576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2400">
              <a:latin typeface="Tahoma" panose="020B0604030504040204" pitchFamily="34" charset="0"/>
            </a:endParaRPr>
          </a:p>
        </p:txBody>
      </p:sp>
      <p:pic>
        <p:nvPicPr>
          <p:cNvPr id="66588" name="Picture 28" descr="rose">
            <a:extLst>
              <a:ext uri="{FF2B5EF4-FFF2-40B4-BE49-F238E27FC236}">
                <a16:creationId xmlns:a16="http://schemas.microsoft.com/office/drawing/2014/main" id="{DCF54D9E-60C5-4613-AE3D-482798CD81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1"/>
            <a:ext cx="1651000" cy="6569075"/>
          </a:xfrm>
          <a:prstGeom prst="rect">
            <a:avLst/>
          </a:prstGeom>
          <a:noFill/>
          <a:ln w="3175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385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10000"/>
        </a:spcBef>
        <a:spcAft>
          <a:spcPct val="1000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0000"/>
        </a:spcBef>
        <a:spcAft>
          <a:spcPct val="1000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10000"/>
        </a:spcBef>
        <a:spcAft>
          <a:spcPct val="1000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10000"/>
        </a:spcBef>
        <a:spcAft>
          <a:spcPct val="10000"/>
        </a:spcAft>
        <a:buChar char="–"/>
        <a:defRPr sz="24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10000"/>
        </a:spcBef>
        <a:spcAft>
          <a:spcPct val="10000"/>
        </a:spcAft>
        <a:buChar char="»"/>
        <a:defRPr sz="24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KNTUIntroductoryPython" TargetMode="External"/><Relationship Id="rId2" Type="http://schemas.openxmlformats.org/officeDocument/2006/relationships/hyperlink" Target="mailto:maryam.abdolali@umons.ac.be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1E6E-5032-C193-E021-951728EBF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Computers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7D8DD-2852-5D48-149E-61D3B7F36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K.N.Toosi</a:t>
            </a:r>
            <a:endParaRPr lang="en-US" dirty="0"/>
          </a:p>
          <a:p>
            <a:r>
              <a:rPr lang="en-US"/>
              <a:t>Fall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4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1">
            <a:extLst>
              <a:ext uri="{FF2B5EF4-FFF2-40B4-BE49-F238E27FC236}">
                <a16:creationId xmlns:a16="http://schemas.microsoft.com/office/drawing/2014/main" id="{A52DC78A-7D8B-655A-697B-7820E8D2F7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72E749DF-B8E4-46BF-B344-098EB27D1664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10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43011" name="Title 1">
            <a:extLst>
              <a:ext uri="{FF2B5EF4-FFF2-40B4-BE49-F238E27FC236}">
                <a16:creationId xmlns:a16="http://schemas.microsoft.com/office/drawing/2014/main" id="{36805EDE-B795-8D0C-B41F-8926066496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Computers Then and Now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866D1B6D-9A26-27AA-F363-AE4049CA7C5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52849" y="836613"/>
            <a:ext cx="7772400" cy="5508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First-generation computers (1946-1957)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Enormous and powered by vacuum tubes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Used a great deal of electricity, and generated a lot of heat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ENIAC and UNIVAC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Second-generation computers (1958-1963)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Used transistors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Computers were smaller, more powerful, cheaper, more efficient, and more reliable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Punch cards and magnetic tape were used to input and store data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E1CC20-C759-96B6-C4DA-DE77DCD1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55" y="1300664"/>
            <a:ext cx="2698301" cy="131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1">
            <a:extLst>
              <a:ext uri="{FF2B5EF4-FFF2-40B4-BE49-F238E27FC236}">
                <a16:creationId xmlns:a16="http://schemas.microsoft.com/office/drawing/2014/main" id="{B6F8EB4E-9EAC-1AD5-042A-CB545DD2C8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394505D8-6E4D-4E36-83CA-62F5A17EB09C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11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45059" name="Title 1">
            <a:extLst>
              <a:ext uri="{FF2B5EF4-FFF2-40B4-BE49-F238E27FC236}">
                <a16:creationId xmlns:a16="http://schemas.microsoft.com/office/drawing/2014/main" id="{470E1F5A-1053-27FE-35AD-C18C48D697F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Computers Then and Now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72C78876-1738-2735-091E-9B46E1E8757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794" y="1019175"/>
            <a:ext cx="7772400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Third-generation computers (1964-1970)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Used integrated circuits (ICs)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Keyboards and monitors introduced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Fourth-generation computers (1971-present)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Use microprocessors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IBM PC, Apple Macintosh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Use keyboards, mice, monitors, and printers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Use magnetic disks, flash memory, and optical disks for storage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Computer networks, wireless technologies, Internet introduced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1">
            <a:extLst>
              <a:ext uri="{FF2B5EF4-FFF2-40B4-BE49-F238E27FC236}">
                <a16:creationId xmlns:a16="http://schemas.microsoft.com/office/drawing/2014/main" id="{03C17393-7CD9-C7C9-B9C7-7BB8042ADE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FA3E9CB4-1C4B-418B-AB6F-ABD513FF12DA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47107" name="Title 1">
            <a:extLst>
              <a:ext uri="{FF2B5EF4-FFF2-40B4-BE49-F238E27FC236}">
                <a16:creationId xmlns:a16="http://schemas.microsoft.com/office/drawing/2014/main" id="{96D222F4-D773-448B-3636-42F4E8CE29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Computers Then and Now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7EF657DF-4066-01CA-2999-08F41E476D1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712720" y="1046480"/>
            <a:ext cx="7772400" cy="54752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Fifth-generation (now and the future)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Infancy stage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Based on artificial intelligence (AI)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Likely use voice input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May be based on optical computers and utilize nanotechnology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1">
            <a:extLst>
              <a:ext uri="{FF2B5EF4-FFF2-40B4-BE49-F238E27FC236}">
                <a16:creationId xmlns:a16="http://schemas.microsoft.com/office/drawing/2014/main" id="{F3125B10-CE94-5556-0AD4-C9589A6F04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F73ABCB1-7989-4C36-B35E-E39C06353827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13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88EF44E7-E431-1EA1-591D-91C706A351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Computers Then and Now</a:t>
            </a:r>
          </a:p>
        </p:txBody>
      </p:sp>
      <p:grpSp>
        <p:nvGrpSpPr>
          <p:cNvPr id="49156" name="Group 6">
            <a:extLst>
              <a:ext uri="{FF2B5EF4-FFF2-40B4-BE49-F238E27FC236}">
                <a16:creationId xmlns:a16="http://schemas.microsoft.com/office/drawing/2014/main" id="{04683B62-519A-8660-EB5F-C44EC8E20BBB}"/>
              </a:ext>
            </a:extLst>
          </p:cNvPr>
          <p:cNvGrpSpPr>
            <a:grpSpLocks/>
          </p:cNvGrpSpPr>
          <p:nvPr/>
        </p:nvGrpSpPr>
        <p:grpSpPr bwMode="auto">
          <a:xfrm>
            <a:off x="4672014" y="1092200"/>
            <a:ext cx="4016375" cy="5475288"/>
            <a:chOff x="3148013" y="1092200"/>
            <a:chExt cx="4016376" cy="5475288"/>
          </a:xfrm>
        </p:grpSpPr>
        <p:pic>
          <p:nvPicPr>
            <p:cNvPr id="49157" name="Picture 6" descr="Fig01-07">
              <a:extLst>
                <a:ext uri="{FF2B5EF4-FFF2-40B4-BE49-F238E27FC236}">
                  <a16:creationId xmlns:a16="http://schemas.microsoft.com/office/drawing/2014/main" id="{14AEBF15-A878-4593-C0D7-0568386DA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92" r="60603" b="91383"/>
            <a:stretch>
              <a:fillRect/>
            </a:stretch>
          </p:blipFill>
          <p:spPr bwMode="auto">
            <a:xfrm>
              <a:off x="6178551" y="1092200"/>
              <a:ext cx="985838" cy="4746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158" name="Picture 6" descr="Fig01-07">
              <a:extLst>
                <a:ext uri="{FF2B5EF4-FFF2-40B4-BE49-F238E27FC236}">
                  <a16:creationId xmlns:a16="http://schemas.microsoft.com/office/drawing/2014/main" id="{EB6CF5A4-1D45-629B-8429-C142DA04C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9"/>
            <a:stretch>
              <a:fillRect/>
            </a:stretch>
          </p:blipFill>
          <p:spPr bwMode="auto">
            <a:xfrm>
              <a:off x="3148013" y="1092200"/>
              <a:ext cx="3035267" cy="547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1">
            <a:extLst>
              <a:ext uri="{FF2B5EF4-FFF2-40B4-BE49-F238E27FC236}">
                <a16:creationId xmlns:a16="http://schemas.microsoft.com/office/drawing/2014/main" id="{3AE475E8-A54B-8978-4A96-70ED59821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1DA28097-2DAE-4BC6-8623-49CF021F6EB2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53251" name="Title 1">
            <a:extLst>
              <a:ext uri="{FF2B5EF4-FFF2-40B4-BE49-F238E27FC236}">
                <a16:creationId xmlns:a16="http://schemas.microsoft.com/office/drawing/2014/main" id="{9CC0046C-D802-06B1-7AAD-F611D88500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Hardware</a:t>
            </a:r>
          </a:p>
        </p:txBody>
      </p:sp>
      <p:pic>
        <p:nvPicPr>
          <p:cNvPr id="53252" name="Picture 6" descr="Fig01-08">
            <a:extLst>
              <a:ext uri="{FF2B5EF4-FFF2-40B4-BE49-F238E27FC236}">
                <a16:creationId xmlns:a16="http://schemas.microsoft.com/office/drawing/2014/main" id="{08FA66EA-1308-3497-271E-3E5AAB93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9" y="1128713"/>
            <a:ext cx="6937375" cy="5213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1">
            <a:extLst>
              <a:ext uri="{FF2B5EF4-FFF2-40B4-BE49-F238E27FC236}">
                <a16:creationId xmlns:a16="http://schemas.microsoft.com/office/drawing/2014/main" id="{8183EF07-D4BA-5143-CFDD-2EE7AAD745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7E97E9E0-617D-4621-9861-7C934A6B20E6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15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55299" name="Title 1">
            <a:extLst>
              <a:ext uri="{FF2B5EF4-FFF2-40B4-BE49-F238E27FC236}">
                <a16:creationId xmlns:a16="http://schemas.microsoft.com/office/drawing/2014/main" id="{4158D292-50BA-BE20-6CDA-8BA57C069C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468" y="46037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Hardware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248EBE1-6A9F-71CE-B211-672EE86CB3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581501" y="882650"/>
            <a:ext cx="7772400" cy="5365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Input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Used to input data into the computer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Keyboards, mice, scanners, cameras, microphones, joysticks, etc.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Processing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Perform calculations and control computer’s operation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Central processing unit (CPU) and memory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Output devices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Present results to the user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altLang="en-US" dirty="0"/>
              <a:t>Monitors, printers, speakers, projectors,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1">
            <a:extLst>
              <a:ext uri="{FF2B5EF4-FFF2-40B4-BE49-F238E27FC236}">
                <a16:creationId xmlns:a16="http://schemas.microsoft.com/office/drawing/2014/main" id="{93258AAC-733B-977F-5977-59A84F9D81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CC74B658-3A5D-4FE7-8F64-9AEE3AEC1AD3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16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57347" name="Title 1">
            <a:extLst>
              <a:ext uri="{FF2B5EF4-FFF2-40B4-BE49-F238E27FC236}">
                <a16:creationId xmlns:a16="http://schemas.microsoft.com/office/drawing/2014/main" id="{7ABC48AC-80AB-3CF4-0011-4731340DA3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40728" y="6858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Hardware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E3510F15-0CEB-8F3A-FEAA-D283E987E66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08860" y="1022350"/>
            <a:ext cx="7772400" cy="5086350"/>
          </a:xfrm>
        </p:spPr>
        <p:txBody>
          <a:bodyPr/>
          <a:lstStyle/>
          <a:p>
            <a:pPr eaLnBrk="1" hangingPunct="1"/>
            <a:r>
              <a:rPr lang="en-US" altLang="en-US" dirty="0"/>
              <a:t>Storage devices</a:t>
            </a:r>
          </a:p>
          <a:p>
            <a:pPr lvl="1" eaLnBrk="1" hangingPunct="1"/>
            <a:r>
              <a:rPr lang="en-US" altLang="en-US" dirty="0"/>
              <a:t>Used to store data on or access data from storage media</a:t>
            </a:r>
          </a:p>
          <a:p>
            <a:pPr lvl="1" eaLnBrk="1" hangingPunct="1"/>
            <a:r>
              <a:rPr lang="en-US" altLang="en-US" dirty="0"/>
              <a:t>Hard drives, DVD disks and drives, USB flash drives, etc.</a:t>
            </a:r>
          </a:p>
          <a:p>
            <a:pPr eaLnBrk="1" hangingPunct="1"/>
            <a:r>
              <a:rPr lang="en-US" altLang="en-US" dirty="0"/>
              <a:t>Communications devices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Allow users to communicate with others and to electronically access information </a:t>
            </a:r>
          </a:p>
          <a:p>
            <a:pPr lvl="1" eaLnBrk="1" hangingPunct="1"/>
            <a:r>
              <a:rPr lang="en-US" altLang="en-US" dirty="0"/>
              <a:t>Modems, network adapters,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1">
            <a:extLst>
              <a:ext uri="{FF2B5EF4-FFF2-40B4-BE49-F238E27FC236}">
                <a16:creationId xmlns:a16="http://schemas.microsoft.com/office/drawing/2014/main" id="{164CEA69-2E08-5464-C689-6341E560C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9EE743C1-FABB-44A8-850C-4BF48F0A7D90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59395" name="Title 1">
            <a:extLst>
              <a:ext uri="{FF2B5EF4-FFF2-40B4-BE49-F238E27FC236}">
                <a16:creationId xmlns:a16="http://schemas.microsoft.com/office/drawing/2014/main" id="{23121673-7CDE-2371-60FF-0E853CA2C1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2586" y="52387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Hardware</a:t>
            </a:r>
          </a:p>
        </p:txBody>
      </p:sp>
      <p:pic>
        <p:nvPicPr>
          <p:cNvPr id="59396" name="Picture 6" descr="Fig01-09">
            <a:extLst>
              <a:ext uri="{FF2B5EF4-FFF2-40B4-BE49-F238E27FC236}">
                <a16:creationId xmlns:a16="http://schemas.microsoft.com/office/drawing/2014/main" id="{9407FCAA-15AE-620F-C032-584C9467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360" y="1504950"/>
            <a:ext cx="4108450" cy="446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1">
            <a:extLst>
              <a:ext uri="{FF2B5EF4-FFF2-40B4-BE49-F238E27FC236}">
                <a16:creationId xmlns:a16="http://schemas.microsoft.com/office/drawing/2014/main" id="{006646CA-2E2A-E340-43EB-2AA685FC3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7875E35A-8562-49D2-B49A-D122136B957A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61443" name="Title 1">
            <a:extLst>
              <a:ext uri="{FF2B5EF4-FFF2-40B4-BE49-F238E27FC236}">
                <a16:creationId xmlns:a16="http://schemas.microsoft.com/office/drawing/2014/main" id="{500E7601-11C8-3737-61DA-3C1988F42C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54088" y="58578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Software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6C7F2AF-448B-4DFE-09F7-C909DA3C5ED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581501" y="1084580"/>
            <a:ext cx="7772400" cy="4276725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Software: The programs or instructions used to tell the computer hardware what to do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System software: Operating system allows a computer to operate</a:t>
            </a:r>
          </a:p>
          <a:p>
            <a:pPr lvl="2" eaLnBrk="1" hangingPunct="1"/>
            <a:r>
              <a:rPr lang="en-US" altLang="en-US" dirty="0"/>
              <a:t>Boots the computer and launches programs at the user’s direction</a:t>
            </a:r>
          </a:p>
          <a:p>
            <a:pPr lvl="2" eaLnBrk="1" hangingPunct="1"/>
            <a:r>
              <a:rPr lang="en-US" altLang="en-US" dirty="0"/>
              <a:t>Most use a GUI to interact with the user via windows, icons, menus, buttons, etc.</a:t>
            </a:r>
          </a:p>
          <a:p>
            <a:pPr lvl="2" eaLnBrk="1" hangingPunct="1"/>
            <a:r>
              <a:rPr lang="en-US" altLang="en-US" dirty="0"/>
              <a:t>Windows, Mac OS, Linux,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1">
            <a:extLst>
              <a:ext uri="{FF2B5EF4-FFF2-40B4-BE49-F238E27FC236}">
                <a16:creationId xmlns:a16="http://schemas.microsoft.com/office/drawing/2014/main" id="{FCDEA225-8C6E-C825-6DB6-4A35D9C63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978A7A4C-2B6E-4D81-B876-58B2E87E7B3F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19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67587" name="Title 1">
            <a:extLst>
              <a:ext uri="{FF2B5EF4-FFF2-40B4-BE49-F238E27FC236}">
                <a16:creationId xmlns:a16="http://schemas.microsoft.com/office/drawing/2014/main" id="{949B1557-3D75-65A1-9BE0-59C96E642A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Application Software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1772DBCE-50A2-1580-D5C7-0729103C5EB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52849" y="1290637"/>
            <a:ext cx="7772400" cy="42767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Application software: Performs specific tasks or applications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Creating letters, budgets, etc.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Managing inventory and customer databases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Editing photographs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Scheduling appointments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Viewing Web pages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Sending and receiving e-mail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Recording / playing CDs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Designing homes</a:t>
            </a:r>
          </a:p>
          <a:p>
            <a:pPr lvl="2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Playing games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4A6D-EDF5-F45B-8E71-EB12E18F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B970-C86D-72BD-C108-016CBA3B3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11215"/>
            <a:ext cx="9601196" cy="47165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 Principals of computers</a:t>
            </a:r>
          </a:p>
          <a:p>
            <a:pPr lvl="1"/>
            <a:r>
              <a:rPr lang="en-US" dirty="0"/>
              <a:t>Binary computation</a:t>
            </a:r>
          </a:p>
          <a:p>
            <a:pPr lvl="1"/>
            <a:r>
              <a:rPr lang="en-US" dirty="0"/>
              <a:t>History of programming</a:t>
            </a:r>
          </a:p>
          <a:p>
            <a:r>
              <a:rPr lang="en-US" dirty="0"/>
              <a:t>Basics of </a:t>
            </a:r>
            <a:r>
              <a:rPr lang="en-US" b="1" dirty="0"/>
              <a:t>Python</a:t>
            </a:r>
            <a:r>
              <a:rPr lang="en-US" dirty="0"/>
              <a:t> programming</a:t>
            </a:r>
          </a:p>
          <a:p>
            <a:pPr lvl="1"/>
            <a:r>
              <a:rPr lang="en-US" dirty="0"/>
              <a:t>Data types &amp; variables</a:t>
            </a:r>
          </a:p>
          <a:p>
            <a:pPr lvl="1"/>
            <a:r>
              <a:rPr lang="en-US" dirty="0"/>
              <a:t>Strings &amp; lists</a:t>
            </a:r>
          </a:p>
          <a:p>
            <a:pPr lvl="1"/>
            <a:r>
              <a:rPr lang="en-US" dirty="0"/>
              <a:t>Control structures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Files</a:t>
            </a:r>
          </a:p>
          <a:p>
            <a:r>
              <a:rPr lang="en-US" dirty="0"/>
              <a:t>Intermediate Python</a:t>
            </a:r>
          </a:p>
          <a:p>
            <a:pPr lvl="1"/>
            <a:r>
              <a:rPr lang="en-US" dirty="0"/>
              <a:t>Introduction to object oriented programming (OOP)</a:t>
            </a:r>
          </a:p>
          <a:p>
            <a:pPr lvl="1"/>
            <a:r>
              <a:rPr lang="en-US" dirty="0"/>
              <a:t>GUI in python</a:t>
            </a:r>
          </a:p>
          <a:p>
            <a:pPr lvl="1"/>
            <a:r>
              <a:rPr lang="en-US" dirty="0"/>
              <a:t>Math with python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19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1">
            <a:extLst>
              <a:ext uri="{FF2B5EF4-FFF2-40B4-BE49-F238E27FC236}">
                <a16:creationId xmlns:a16="http://schemas.microsoft.com/office/drawing/2014/main" id="{3DD02B6E-4CBC-D241-357D-A89B42558C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33783AED-D280-4FF6-AA40-CB332AB829DF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73731" name="Title 1">
            <a:extLst>
              <a:ext uri="{FF2B5EF4-FFF2-40B4-BE49-F238E27FC236}">
                <a16:creationId xmlns:a16="http://schemas.microsoft.com/office/drawing/2014/main" id="{88583272-907C-B04A-914A-C5447D364A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2043" y="279919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Computers to Fit Every Need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83708BCA-302D-910D-FBDA-B7E0F39EFBB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852849" y="1336040"/>
            <a:ext cx="7772400" cy="452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Six basic categories of computers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Embedded computers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Mobile devices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Personal computers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Midrange servers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Mainframe computers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Supercomputers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1">
            <a:extLst>
              <a:ext uri="{FF2B5EF4-FFF2-40B4-BE49-F238E27FC236}">
                <a16:creationId xmlns:a16="http://schemas.microsoft.com/office/drawing/2014/main" id="{2D88CFE9-F76E-B3E1-6C3C-695FEF253B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F89FA3B3-35C4-4BA7-81FC-D736C5D15660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21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75779" name="Title 1">
            <a:extLst>
              <a:ext uri="{FF2B5EF4-FFF2-40B4-BE49-F238E27FC236}">
                <a16:creationId xmlns:a16="http://schemas.microsoft.com/office/drawing/2014/main" id="{E1547291-A7A4-120E-C4E2-A57418A7FC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312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Embedded Computers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4F3C3616-881A-A0D4-8D09-AD21151D97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84120" y="975043"/>
            <a:ext cx="7772400" cy="4475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Embedded computer: Embedded into a product and designed to perform specific tasks or functions for that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Cannot be used as general-purpose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Often embedded into: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Household appliances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Thermostats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Sewing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A/V equipment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1">
            <a:extLst>
              <a:ext uri="{FF2B5EF4-FFF2-40B4-BE49-F238E27FC236}">
                <a16:creationId xmlns:a16="http://schemas.microsoft.com/office/drawing/2014/main" id="{10166AC2-BB88-F915-CB51-478D1E463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84D1BF8E-2322-4804-865C-22F303E87725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77827" name="Title 1">
            <a:extLst>
              <a:ext uri="{FF2B5EF4-FFF2-40B4-BE49-F238E27FC236}">
                <a16:creationId xmlns:a16="http://schemas.microsoft.com/office/drawing/2014/main" id="{242E6356-49FA-066E-A654-DC472E46BC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Mobile Devices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C6BF87F0-EA03-FE8B-3211-D00FED3883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219200" y="836613"/>
            <a:ext cx="6084888" cy="4475163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Mobile device: A very small device with some type of built-in computing or Internet capability</a:t>
            </a: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Typically based on cellular phones</a:t>
            </a:r>
          </a:p>
          <a:p>
            <a:pPr eaLnBrk="1" hangingPunct="1"/>
            <a:r>
              <a:rPr lang="en-US" altLang="en-US" dirty="0">
                <a:cs typeface="Times New Roman" panose="02020603050405020304" pitchFamily="18" charset="0"/>
              </a:rPr>
              <a:t>Examples: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Smart phones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Smart watches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Handheld gaming devices</a:t>
            </a:r>
          </a:p>
          <a:p>
            <a:pPr lvl="1" eaLnBrk="1" hangingPunct="1"/>
            <a:r>
              <a:rPr lang="en-US" altLang="en-US" dirty="0">
                <a:cs typeface="Times New Roman" panose="02020603050405020304" pitchFamily="18" charset="0"/>
              </a:rPr>
              <a:t>Portable digital media players</a:t>
            </a:r>
          </a:p>
        </p:txBody>
      </p:sp>
      <p:pic>
        <p:nvPicPr>
          <p:cNvPr id="77829" name="Picture 6" descr="Fig01-14">
            <a:extLst>
              <a:ext uri="{FF2B5EF4-FFF2-40B4-BE49-F238E27FC236}">
                <a16:creationId xmlns:a16="http://schemas.microsoft.com/office/drawing/2014/main" id="{9386E4B7-07B8-9D74-C9F0-0A6555AE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1319214"/>
            <a:ext cx="1544637" cy="3876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1">
            <a:extLst>
              <a:ext uri="{FF2B5EF4-FFF2-40B4-BE49-F238E27FC236}">
                <a16:creationId xmlns:a16="http://schemas.microsoft.com/office/drawing/2014/main" id="{06F60E55-1CD1-1C62-262F-8BFC849DE4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B5AD907D-67E1-4499-8F16-D6439319715E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23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79875" name="Title 1">
            <a:extLst>
              <a:ext uri="{FF2B5EF4-FFF2-40B4-BE49-F238E27FC236}">
                <a16:creationId xmlns:a16="http://schemas.microsoft.com/office/drawing/2014/main" id="{896C1251-FF9B-13A8-EB7D-5B91187497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3600"/>
              <a:t>Personal Computers/Desktop PCs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32D29353-BEB3-5808-FF85-4B53C1576E8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099560" y="836613"/>
            <a:ext cx="7772400" cy="5627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s-EC" altLang="en-US" dirty="0">
                <a:cs typeface="Times New Roman" panose="02020603050405020304" pitchFamily="18" charset="0"/>
              </a:rPr>
              <a:t>Personal </a:t>
            </a:r>
            <a:r>
              <a:rPr lang="es-EC" altLang="en-US" dirty="0" err="1">
                <a:cs typeface="Times New Roman" panose="02020603050405020304" pitchFamily="18" charset="0"/>
              </a:rPr>
              <a:t>computer</a:t>
            </a:r>
            <a:r>
              <a:rPr lang="es-EC" altLang="en-US" dirty="0">
                <a:cs typeface="Times New Roman" panose="02020603050405020304" pitchFamily="18" charset="0"/>
              </a:rPr>
              <a:t>: a </a:t>
            </a:r>
            <a:r>
              <a:rPr lang="es-EC" altLang="en-US" dirty="0" err="1">
                <a:cs typeface="Times New Roman" panose="02020603050405020304" pitchFamily="18" charset="0"/>
              </a:rPr>
              <a:t>computer</a:t>
            </a:r>
            <a:r>
              <a:rPr lang="es-EC" altLang="en-US" dirty="0">
                <a:cs typeface="Times New Roman" panose="02020603050405020304" pitchFamily="18" charset="0"/>
              </a:rPr>
              <a:t> </a:t>
            </a:r>
            <a:r>
              <a:rPr lang="es-EC" altLang="en-US" dirty="0" err="1">
                <a:cs typeface="Times New Roman" panose="02020603050405020304" pitchFamily="18" charset="0"/>
              </a:rPr>
              <a:t>system</a:t>
            </a:r>
            <a:r>
              <a:rPr lang="es-EC" altLang="en-US" dirty="0">
                <a:cs typeface="Times New Roman" panose="02020603050405020304" pitchFamily="18" charset="0"/>
              </a:rPr>
              <a:t> </a:t>
            </a:r>
            <a:r>
              <a:rPr lang="es-EC" altLang="en-US" dirty="0" err="1">
                <a:cs typeface="Times New Roman" panose="02020603050405020304" pitchFamily="18" charset="0"/>
              </a:rPr>
              <a:t>designed</a:t>
            </a:r>
            <a:r>
              <a:rPr lang="es-EC" altLang="en-US" dirty="0">
                <a:cs typeface="Times New Roman" panose="02020603050405020304" pitchFamily="18" charset="0"/>
              </a:rPr>
              <a:t> </a:t>
            </a:r>
            <a:r>
              <a:rPr lang="es-EC" altLang="en-US" dirty="0" err="1">
                <a:cs typeface="Times New Roman" panose="02020603050405020304" pitchFamily="18" charset="0"/>
              </a:rPr>
              <a:t>to</a:t>
            </a:r>
            <a:r>
              <a:rPr lang="es-EC" altLang="en-US" dirty="0">
                <a:cs typeface="Times New Roman" panose="02020603050405020304" pitchFamily="18" charset="0"/>
              </a:rPr>
              <a:t> be </a:t>
            </a:r>
            <a:r>
              <a:rPr lang="es-EC" altLang="en-US" dirty="0" err="1">
                <a:cs typeface="Times New Roman" panose="02020603050405020304" pitchFamily="18" charset="0"/>
              </a:rPr>
              <a:t>used</a:t>
            </a:r>
            <a:r>
              <a:rPr lang="es-EC" altLang="en-US" dirty="0">
                <a:cs typeface="Times New Roman" panose="02020603050405020304" pitchFamily="18" charset="0"/>
              </a:rPr>
              <a:t> </a:t>
            </a:r>
            <a:r>
              <a:rPr lang="es-EC" altLang="en-US" dirty="0" err="1">
                <a:cs typeface="Times New Roman" panose="02020603050405020304" pitchFamily="18" charset="0"/>
              </a:rPr>
              <a:t>by</a:t>
            </a:r>
            <a:r>
              <a:rPr lang="es-EC" altLang="en-US" dirty="0">
                <a:cs typeface="Times New Roman" panose="02020603050405020304" pitchFamily="18" charset="0"/>
              </a:rPr>
              <a:t> </a:t>
            </a:r>
            <a:r>
              <a:rPr lang="es-EC" altLang="en-US" dirty="0" err="1">
                <a:cs typeface="Times New Roman" panose="02020603050405020304" pitchFamily="18" charset="0"/>
              </a:rPr>
              <a:t>one</a:t>
            </a:r>
            <a:r>
              <a:rPr lang="es-EC" altLang="en-US" dirty="0">
                <a:cs typeface="Times New Roman" panose="02020603050405020304" pitchFamily="18" charset="0"/>
              </a:rPr>
              <a:t> </a:t>
            </a:r>
            <a:r>
              <a:rPr lang="es-EC" altLang="en-US" dirty="0" err="1">
                <a:cs typeface="Times New Roman" panose="02020603050405020304" pitchFamily="18" charset="0"/>
              </a:rPr>
              <a:t>person</a:t>
            </a:r>
            <a:r>
              <a:rPr lang="es-EC" altLang="en-US" dirty="0">
                <a:cs typeface="Times New Roman" panose="02020603050405020304" pitchFamily="18" charset="0"/>
              </a:rPr>
              <a:t> at a time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/>
              <a:t>Also called a microcomputer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Can be desktop or portable computers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endParaRPr lang="en-US" altLang="en-US" dirty="0"/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/>
              <a:t>Desktop PCs: fit on or next to a desk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/>
              <a:t>Can use tower case, desktop case, or all-in-one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/>
              <a:t>Can be PC-compatible or Macintosh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/>
              <a:t>Not designed to be portable</a:t>
            </a:r>
          </a:p>
        </p:txBody>
      </p:sp>
      <p:pic>
        <p:nvPicPr>
          <p:cNvPr id="79877" name="Picture 6" descr="Fig01-15">
            <a:extLst>
              <a:ext uri="{FF2B5EF4-FFF2-40B4-BE49-F238E27FC236}">
                <a16:creationId xmlns:a16="http://schemas.microsoft.com/office/drawing/2014/main" id="{671B6CFB-5BE8-29B4-C368-1C9A00E5A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46" y="3865563"/>
            <a:ext cx="4695825" cy="2243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1">
            <a:extLst>
              <a:ext uri="{FF2B5EF4-FFF2-40B4-BE49-F238E27FC236}">
                <a16:creationId xmlns:a16="http://schemas.microsoft.com/office/drawing/2014/main" id="{CA8C27D9-5C29-E959-8506-F5DA0C7602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64D537F8-B1D8-49F5-95C7-B1878FE8ADC6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24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81923" name="Title 1">
            <a:extLst>
              <a:ext uri="{FF2B5EF4-FFF2-40B4-BE49-F238E27FC236}">
                <a16:creationId xmlns:a16="http://schemas.microsoft.com/office/drawing/2014/main" id="{2D25F7FA-3234-DDDE-4602-BEEA0215C79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Portable PCs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E2754FA4-509B-7BA6-6AE8-D7ACF060097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935980" y="836613"/>
            <a:ext cx="7772400" cy="4276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Notebook (laptop) computers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Typically use clamshell design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Tablet PCs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Can be slate tablets or convertible</a:t>
            </a:r>
          </a:p>
        </p:txBody>
      </p:sp>
      <p:pic>
        <p:nvPicPr>
          <p:cNvPr id="81925" name="Picture 7" descr="Fig01-16">
            <a:extLst>
              <a:ext uri="{FF2B5EF4-FFF2-40B4-BE49-F238E27FC236}">
                <a16:creationId xmlns:a16="http://schemas.microsoft.com/office/drawing/2014/main" id="{4E5B6CEA-D34A-5F76-3543-EEF6D234D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93" y="869634"/>
            <a:ext cx="4983162" cy="43037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1">
            <a:extLst>
              <a:ext uri="{FF2B5EF4-FFF2-40B4-BE49-F238E27FC236}">
                <a16:creationId xmlns:a16="http://schemas.microsoft.com/office/drawing/2014/main" id="{9D7F6E5B-C14B-22B3-7E26-33C84EB870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F9D4DF9E-C9E9-4943-B4CE-0B0109F55723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25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88067" name="Title 1">
            <a:extLst>
              <a:ext uri="{FF2B5EF4-FFF2-40B4-BE49-F238E27FC236}">
                <a16:creationId xmlns:a16="http://schemas.microsoft.com/office/drawing/2014/main" id="{38D7B4A3-F192-C3BD-72BB-0BEE656B66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53444" y="205740"/>
            <a:ext cx="7885112" cy="684213"/>
          </a:xfrm>
        </p:spPr>
        <p:txBody>
          <a:bodyPr anchor="b"/>
          <a:lstStyle/>
          <a:p>
            <a:pPr eaLnBrk="1" hangingPunct="1"/>
            <a:r>
              <a:rPr lang="en-US" altLang="en-US" sz="3600" dirty="0"/>
              <a:t>Thin Clients and Internet Appliances</a:t>
            </a:r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E423B503-0E73-255B-831B-08FEF0320FD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84120" y="1093788"/>
            <a:ext cx="7772400" cy="50149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Thin client or network computer (NC): PC designed to access a network for processing and data storage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Lower cost and easier maintenance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Limited or no local storage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Not able to function as a computer if network is down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Internet appliance: Specialized network computer designed for Internet access and/or e-mail exchange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Often set-top boxes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Can include Internet-enabled gaming consoles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1">
            <a:extLst>
              <a:ext uri="{FF2B5EF4-FFF2-40B4-BE49-F238E27FC236}">
                <a16:creationId xmlns:a16="http://schemas.microsoft.com/office/drawing/2014/main" id="{A2DB7517-0570-F02D-3F52-4853EDA8B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E0E29C84-3343-461D-AFF3-46136122F315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26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0115" name="Title 1">
            <a:extLst>
              <a:ext uri="{FF2B5EF4-FFF2-40B4-BE49-F238E27FC236}">
                <a16:creationId xmlns:a16="http://schemas.microsoft.com/office/drawing/2014/main" id="{20004863-296A-68D8-444E-AA4D11A810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41868" y="130493"/>
            <a:ext cx="7885112" cy="661987"/>
          </a:xfrm>
        </p:spPr>
        <p:txBody>
          <a:bodyPr anchor="b"/>
          <a:lstStyle/>
          <a:p>
            <a:pPr eaLnBrk="1" hangingPunct="1"/>
            <a:r>
              <a:rPr lang="en-US" altLang="en-US" sz="3600" dirty="0"/>
              <a:t>Thin Clients and Internet Appliances</a:t>
            </a:r>
          </a:p>
        </p:txBody>
      </p:sp>
      <p:pic>
        <p:nvPicPr>
          <p:cNvPr id="90116" name="Picture 6" descr="Fig01-19">
            <a:extLst>
              <a:ext uri="{FF2B5EF4-FFF2-40B4-BE49-F238E27FC236}">
                <a16:creationId xmlns:a16="http://schemas.microsoft.com/office/drawing/2014/main" id="{313647F2-807E-83D6-7A94-4FC875AB6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514" y="1089026"/>
            <a:ext cx="4713287" cy="5364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1">
            <a:extLst>
              <a:ext uri="{FF2B5EF4-FFF2-40B4-BE49-F238E27FC236}">
                <a16:creationId xmlns:a16="http://schemas.microsoft.com/office/drawing/2014/main" id="{0F018844-2CDF-C3DB-8E26-ADB16F649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3C748A38-862D-4C07-BF5A-EF1A8E00BA77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2163" name="Title 1">
            <a:extLst>
              <a:ext uri="{FF2B5EF4-FFF2-40B4-BE49-F238E27FC236}">
                <a16:creationId xmlns:a16="http://schemas.microsoft.com/office/drawing/2014/main" id="{F25D9DC5-3EA5-EBE3-A017-8A3C422C81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Midrange Servers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B6EC8B50-A06E-C032-33E5-985D055DB31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189163" y="1023620"/>
            <a:ext cx="7488237" cy="44751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Midrange server</a:t>
            </a:r>
            <a:r>
              <a:rPr lang="en-US" altLang="en-US" i="1" dirty="0">
                <a:cs typeface="Times New Roman" panose="02020603050405020304" pitchFamily="18" charset="0"/>
              </a:rPr>
              <a:t>:</a:t>
            </a:r>
            <a:r>
              <a:rPr lang="en-US" altLang="en-US" dirty="0">
                <a:cs typeface="Times New Roman" panose="02020603050405020304" pitchFamily="18" charset="0"/>
              </a:rPr>
              <a:t> A medium-sized computer used to host programs and data for a small network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Users connect via a network with a computer, thin client, or dumb terminal</a:t>
            </a:r>
          </a:p>
        </p:txBody>
      </p:sp>
      <p:pic>
        <p:nvPicPr>
          <p:cNvPr id="92165" name="Picture 2">
            <a:extLst>
              <a:ext uri="{FF2B5EF4-FFF2-40B4-BE49-F238E27FC236}">
                <a16:creationId xmlns:a16="http://schemas.microsoft.com/office/drawing/2014/main" id="{ECF09A56-5ADE-6E0A-A879-EFF0A80F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3392489"/>
            <a:ext cx="3981450" cy="3146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1">
            <a:extLst>
              <a:ext uri="{FF2B5EF4-FFF2-40B4-BE49-F238E27FC236}">
                <a16:creationId xmlns:a16="http://schemas.microsoft.com/office/drawing/2014/main" id="{A3E8B1E7-C023-8A93-F018-EDF07A59E8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2AAA7031-0714-4987-AF81-D4F156A37B3F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4211" name="Title 1">
            <a:extLst>
              <a:ext uri="{FF2B5EF4-FFF2-40B4-BE49-F238E27FC236}">
                <a16:creationId xmlns:a16="http://schemas.microsoft.com/office/drawing/2014/main" id="{69184068-C79A-7DEB-0DFD-F0AB116B7F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Mainframe Computers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E0E2320E-E54A-EA6C-60CF-26537C7B930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581501" y="973455"/>
            <a:ext cx="7772400" cy="4276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Mainframe computer: Powerful computer used by several large organizations to manage large amounts of centralized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Standard choice for large organizations, hospitals, universities, large businesses, banks, government offices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Located in climate-controlled data centers and connected to the rest of the company computers via a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Larger, more expensive, and more powerful than midrange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Usually operate 24 hours a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Also called high-end servers or enterprise-class servers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1">
            <a:extLst>
              <a:ext uri="{FF2B5EF4-FFF2-40B4-BE49-F238E27FC236}">
                <a16:creationId xmlns:a16="http://schemas.microsoft.com/office/drawing/2014/main" id="{BE6CA7AC-36BF-1FC5-53C4-DC5B8FDE7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B62CFE97-C3C5-40E7-9C22-CEFCDB2E7127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29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6259" name="Title 1">
            <a:extLst>
              <a:ext uri="{FF2B5EF4-FFF2-40B4-BE49-F238E27FC236}">
                <a16:creationId xmlns:a16="http://schemas.microsoft.com/office/drawing/2014/main" id="{F39217FD-7595-AE50-29BD-F794088A17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Mainframe Computers</a:t>
            </a:r>
          </a:p>
        </p:txBody>
      </p:sp>
      <p:pic>
        <p:nvPicPr>
          <p:cNvPr id="96260" name="Picture 6" descr="Fig01-21">
            <a:extLst>
              <a:ext uri="{FF2B5EF4-FFF2-40B4-BE49-F238E27FC236}">
                <a16:creationId xmlns:a16="http://schemas.microsoft.com/office/drawing/2014/main" id="{A4A534B7-A2A0-1A3C-E0D1-E5B4DE432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1089026"/>
            <a:ext cx="4151312" cy="5292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9C23-5F4B-20F0-C6D6-1BC61E91A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&amp;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91BDE-F000-089F-94D9-0349164CF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1738037"/>
            <a:ext cx="2387144" cy="4132411"/>
          </a:xfrm>
        </p:spPr>
        <p:txBody>
          <a:bodyPr/>
          <a:lstStyle/>
          <a:p>
            <a:r>
              <a:rPr lang="en-US" dirty="0"/>
              <a:t>Final 40%</a:t>
            </a:r>
          </a:p>
          <a:p>
            <a:r>
              <a:rPr lang="en-US" dirty="0"/>
              <a:t>HW 40%</a:t>
            </a:r>
          </a:p>
          <a:p>
            <a:r>
              <a:rPr lang="en-US" dirty="0"/>
              <a:t>Project 20%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3670B-A1A7-9BB8-FB62-5D8522DA2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8064" y="1738037"/>
            <a:ext cx="6551583" cy="4132411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Understanding Computers: Today and Tomorrow, 16</a:t>
            </a:r>
            <a:r>
              <a:rPr lang="en-US" sz="2000" baseline="30000" dirty="0"/>
              <a:t>th</a:t>
            </a:r>
            <a:r>
              <a:rPr lang="en-US" sz="2000" dirty="0"/>
              <a:t> edition, Deborah Morley, Charles S. Parker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Python Crash Course, A Hands-On, Project-Based Introduction to Programming, 2nd Edition, Eric </a:t>
            </a:r>
            <a:r>
              <a:rPr lang="en-US" sz="2000" dirty="0" err="1"/>
              <a:t>Matthes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Think Python, How to think like a computer scientist, Allen B. Downey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645DAE2-CE3A-E9C0-26C1-5B07B4522982}"/>
              </a:ext>
            </a:extLst>
          </p:cNvPr>
          <p:cNvSpPr txBox="1">
            <a:spLocks/>
          </p:cNvSpPr>
          <p:nvPr/>
        </p:nvSpPr>
        <p:spPr>
          <a:xfrm>
            <a:off x="2492020" y="4198776"/>
            <a:ext cx="6551583" cy="23236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Email:  </a:t>
            </a:r>
            <a:r>
              <a:rPr lang="en-US" sz="1600" dirty="0">
                <a:solidFill>
                  <a:srgbClr val="5F6368"/>
                </a:solidFill>
                <a:latin typeface="Roboto" panose="02000000000000000000" pitchFamily="2" charset="0"/>
                <a:hlinkClick r:id="rId2"/>
              </a:rPr>
              <a:t>maryam.abdolali@umons.ac.be</a:t>
            </a:r>
            <a:endParaRPr lang="en-US" sz="1600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Telegram: </a:t>
            </a:r>
            <a:r>
              <a:rPr lang="en-US" sz="1600" b="0" i="0" dirty="0">
                <a:solidFill>
                  <a:srgbClr val="5F6368"/>
                </a:solidFill>
                <a:effectLst/>
                <a:latin typeface="Roboto" panose="02000000000000000000" pitchFamily="2" charset="0"/>
                <a:hlinkClick r:id="rId3"/>
              </a:rPr>
              <a:t>https://t.me/KNTUIntroductoryPython</a:t>
            </a:r>
            <a:endParaRPr lang="en-US" sz="1600" b="0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endParaRPr lang="en-US" sz="1600" b="0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rgbClr val="5F6368"/>
                </a:solidFill>
                <a:latin typeface="Roboto" panose="02000000000000000000" pitchFamily="2" charset="0"/>
              </a:rPr>
              <a:t>TAs:  </a:t>
            </a:r>
            <a:r>
              <a:rPr lang="en-US" sz="2000" dirty="0"/>
              <a:t> </a:t>
            </a:r>
            <a:r>
              <a:rPr lang="en-US" sz="2000" dirty="0" err="1"/>
              <a:t>Arash</a:t>
            </a:r>
            <a:r>
              <a:rPr lang="en-US" sz="2000" dirty="0"/>
              <a:t> </a:t>
            </a:r>
            <a:r>
              <a:rPr lang="en-US" sz="2000" dirty="0" err="1"/>
              <a:t>Zarin</a:t>
            </a:r>
            <a:r>
              <a:rPr lang="en-US" sz="2000" dirty="0"/>
              <a:t> </a:t>
            </a:r>
            <a:r>
              <a:rPr lang="en-US" sz="2000" dirty="0" err="1"/>
              <a:t>nia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	  </a:t>
            </a:r>
            <a:r>
              <a:rPr lang="en-US" sz="2000" dirty="0" err="1"/>
              <a:t>Sina</a:t>
            </a:r>
            <a:r>
              <a:rPr lang="en-US" sz="2000" dirty="0"/>
              <a:t> </a:t>
            </a:r>
            <a:r>
              <a:rPr lang="en-US" sz="2000" dirty="0" err="1"/>
              <a:t>Rahimzadeh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7909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1">
            <a:extLst>
              <a:ext uri="{FF2B5EF4-FFF2-40B4-BE49-F238E27FC236}">
                <a16:creationId xmlns:a16="http://schemas.microsoft.com/office/drawing/2014/main" id="{EAE5B27E-130A-2C4F-E348-BC1FD98079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D69D3961-CCA4-43E1-AA89-CC8E215AE120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30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98307" name="Title 1">
            <a:extLst>
              <a:ext uri="{FF2B5EF4-FFF2-40B4-BE49-F238E27FC236}">
                <a16:creationId xmlns:a16="http://schemas.microsoft.com/office/drawing/2014/main" id="{DC70C00F-C500-D29B-DDED-209784B56BE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Supercomputers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738AF759-650D-FBEF-D713-C22466424EF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89860" y="1075373"/>
            <a:ext cx="7772400" cy="4276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Supercomputer: Fastest, most expensive, most powerful type of computer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Generally run one program at a time, as fast as possible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Commonly built by connecting hundreds of smaller computers, supercomputing cluster</a:t>
            </a:r>
          </a:p>
          <a:p>
            <a:pPr lvl="1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Used for space exploration, missile guidance, satellites, weather forecast, oil exploration, scientific research, complex Web sites, decision support systems, 3D applications, etc.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5000"/>
              </a:spcBef>
              <a:spcAft>
                <a:spcPct val="5000"/>
              </a:spcAft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1">
            <a:extLst>
              <a:ext uri="{FF2B5EF4-FFF2-40B4-BE49-F238E27FC236}">
                <a16:creationId xmlns:a16="http://schemas.microsoft.com/office/drawing/2014/main" id="{887A2315-6A82-A0A0-E1AF-C294F01370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B94D7F41-0A10-484E-A0D9-827C27B7971D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31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00355" name="Title 1">
            <a:extLst>
              <a:ext uri="{FF2B5EF4-FFF2-40B4-BE49-F238E27FC236}">
                <a16:creationId xmlns:a16="http://schemas.microsoft.com/office/drawing/2014/main" id="{61AA0E51-1A04-42BD-6EB0-555C038702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7988" y="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/>
              <a:t>Supercomputers</a:t>
            </a:r>
          </a:p>
        </p:txBody>
      </p:sp>
      <p:pic>
        <p:nvPicPr>
          <p:cNvPr id="100356" name="Picture 6" descr="Fig01-22">
            <a:extLst>
              <a:ext uri="{FF2B5EF4-FFF2-40B4-BE49-F238E27FC236}">
                <a16:creationId xmlns:a16="http://schemas.microsoft.com/office/drawing/2014/main" id="{3B6B092D-603F-47B2-B1F8-274CE373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1" y="1198564"/>
            <a:ext cx="7199313" cy="518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3FE-D626-68B7-90F6-B94B90BD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learning to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7BDFA-CBCF-D887-E386-190FE70A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your logical thinking skills</a:t>
            </a:r>
          </a:p>
          <a:p>
            <a:r>
              <a:rPr lang="en-US" dirty="0"/>
              <a:t>Coding and programming careers have great earning potential</a:t>
            </a:r>
          </a:p>
          <a:p>
            <a:pPr lvl="1"/>
            <a:r>
              <a:rPr lang="en-US" dirty="0"/>
              <a:t> Attractive salaries</a:t>
            </a:r>
          </a:p>
          <a:p>
            <a:pPr lvl="1"/>
            <a:r>
              <a:rPr lang="en-US" dirty="0"/>
              <a:t>Get to Work From Home</a:t>
            </a:r>
          </a:p>
          <a:p>
            <a:pPr lvl="1"/>
            <a:r>
              <a:rPr lang="en-US" dirty="0"/>
              <a:t>Many job offers</a:t>
            </a:r>
          </a:p>
          <a:p>
            <a:pPr lvl="1"/>
            <a:r>
              <a:rPr lang="en-US" dirty="0"/>
              <a:t>Valuable skills on your resume</a:t>
            </a:r>
          </a:p>
          <a:p>
            <a:r>
              <a:rPr lang="en-US" dirty="0"/>
              <a:t>You Can Create Anything You Want</a:t>
            </a:r>
          </a:p>
        </p:txBody>
      </p:sp>
    </p:spTree>
    <p:extLst>
      <p:ext uri="{BB962C8B-B14F-4D97-AF65-F5344CB8AC3E}">
        <p14:creationId xmlns:p14="http://schemas.microsoft.com/office/powerpoint/2010/main" val="338972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1">
            <a:extLst>
              <a:ext uri="{FF2B5EF4-FFF2-40B4-BE49-F238E27FC236}">
                <a16:creationId xmlns:a16="http://schemas.microsoft.com/office/drawing/2014/main" id="{01B43019-B869-10C9-A3C6-B95F8FC101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7ED3FDEC-094E-4467-A27E-CC4A96D85E15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14339" name="Title 1">
            <a:extLst>
              <a:ext uri="{FF2B5EF4-FFF2-40B4-BE49-F238E27FC236}">
                <a16:creationId xmlns:a16="http://schemas.microsoft.com/office/drawing/2014/main" id="{80F57E6D-4EBF-6959-1649-A5186BDAA3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78192" y="191293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Computers in Your Life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04D4F404-07EB-D633-1402-BE59EE2F577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73763" y="1037059"/>
            <a:ext cx="7772400" cy="558006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Before 1980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Computers were large, expensive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Very few people had access to them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Computers were mostly used for high-volume processing tasks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Microcomputers in the early 80s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Inexpensive personal computers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Computer use increased dramatically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Today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More than 60% of US households include a computer, and most use computers at work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basic computer literacy— knowing about and understanding computers and their uses—is an essential skill today for everyone.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1">
            <a:extLst>
              <a:ext uri="{FF2B5EF4-FFF2-40B4-BE49-F238E27FC236}">
                <a16:creationId xmlns:a16="http://schemas.microsoft.com/office/drawing/2014/main" id="{A32EA08E-0019-1E91-000D-D85EB0D7A4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560FA538-E5C7-48BC-A4DB-566E5190EF70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D9748C8C-CA71-A6C2-C977-1FBF9EE196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994" y="68580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Computers on the Go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DC950577-86EA-006D-E67C-E7FE72898F4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35480" y="1054100"/>
            <a:ext cx="7772400" cy="55451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Computers are encountered in nearly every aspect of daily life</a:t>
            </a:r>
            <a:endParaRPr lang="en-US" altLang="en-US" b="1" dirty="0"/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Portable PCs and handheld computers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ATM machines and retail stores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Self-checkout systems and consumer kiosks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GPS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1">
            <a:extLst>
              <a:ext uri="{FF2B5EF4-FFF2-40B4-BE49-F238E27FC236}">
                <a16:creationId xmlns:a16="http://schemas.microsoft.com/office/drawing/2014/main" id="{32FAC0E2-2F0D-298A-8D4F-44A304F57C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1FB94222-4A24-4D9F-AAEE-9C5B7E7EE0F7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7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7ED3C614-8932-43C1-56E8-AFC69F915D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57948" y="45403"/>
            <a:ext cx="7885112" cy="1016000"/>
          </a:xfrm>
        </p:spPr>
        <p:txBody>
          <a:bodyPr anchor="b"/>
          <a:lstStyle/>
          <a:p>
            <a:pPr eaLnBrk="1" hangingPunct="1"/>
            <a:r>
              <a:rPr lang="en-US" altLang="en-US" sz="3200" dirty="0"/>
              <a:t>What Is a Computer and What Does It Do?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0A3D3BE7-A768-AA34-E408-37B10377087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24000" y="1081723"/>
            <a:ext cx="7772400" cy="44751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Computer: A programmable, electronic device that accepts data, performs operations on that data, and stores the data or results as needed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Computers follow instructions, called programs, which determine the tasks the computer will perform</a:t>
            </a:r>
          </a:p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Basic operations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Input</a:t>
            </a:r>
            <a:r>
              <a:rPr lang="en-US" altLang="en-US" dirty="0"/>
              <a:t>: Entering data into the computer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Processing</a:t>
            </a:r>
            <a:r>
              <a:rPr lang="en-US" altLang="en-US" dirty="0"/>
              <a:t>: Performing operations on the data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Output</a:t>
            </a:r>
            <a:r>
              <a:rPr lang="en-US" altLang="en-US" dirty="0"/>
              <a:t>: Presenting the results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>
                <a:cs typeface="Times New Roman" panose="02020603050405020304" pitchFamily="18" charset="0"/>
              </a:rPr>
              <a:t>Storage</a:t>
            </a:r>
            <a:r>
              <a:rPr lang="en-US" altLang="en-US" dirty="0"/>
              <a:t>: Saving data, programs, or output for future use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Communications: Sending or receiving data</a:t>
            </a:r>
          </a:p>
          <a:p>
            <a:pPr lvl="1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1">
            <a:extLst>
              <a:ext uri="{FF2B5EF4-FFF2-40B4-BE49-F238E27FC236}">
                <a16:creationId xmlns:a16="http://schemas.microsoft.com/office/drawing/2014/main" id="{96C9015B-43A1-2D4D-EBC5-B5542A0C3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0B164794-E14C-4DE2-8CD0-4C21820CA8A0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9668A55C-1BFF-E6AF-0FEE-BE5609F801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45886" y="155575"/>
            <a:ext cx="7885112" cy="908050"/>
          </a:xfrm>
        </p:spPr>
        <p:txBody>
          <a:bodyPr anchor="b"/>
          <a:lstStyle/>
          <a:p>
            <a:pPr eaLnBrk="1" hangingPunct="1"/>
            <a:r>
              <a:rPr lang="en-US" altLang="en-US" sz="3200" dirty="0"/>
              <a:t>What Is a Computer and What Does It Do?</a:t>
            </a:r>
          </a:p>
        </p:txBody>
      </p:sp>
      <p:pic>
        <p:nvPicPr>
          <p:cNvPr id="36868" name="Picture 10">
            <a:extLst>
              <a:ext uri="{FF2B5EF4-FFF2-40B4-BE49-F238E27FC236}">
                <a16:creationId xmlns:a16="http://schemas.microsoft.com/office/drawing/2014/main" id="{31E24BE1-493B-4417-C78A-4C85F8F84B5D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5562" y="1508125"/>
            <a:ext cx="7000875" cy="4016375"/>
          </a:xfrm>
          <a:ln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1">
            <a:extLst>
              <a:ext uri="{FF2B5EF4-FFF2-40B4-BE49-F238E27FC236}">
                <a16:creationId xmlns:a16="http://schemas.microsoft.com/office/drawing/2014/main" id="{BBE80105-3BC5-EDAC-5DCE-FE1F1028E0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BD109296-357B-4B5A-8C26-DC15CF920D61}" type="slidenum">
              <a:rPr lang="en-US" altLang="en-US" sz="120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40963" name="Title 1">
            <a:extLst>
              <a:ext uri="{FF2B5EF4-FFF2-40B4-BE49-F238E27FC236}">
                <a16:creationId xmlns:a16="http://schemas.microsoft.com/office/drawing/2014/main" id="{57F08146-B038-5F47-4191-65957F0C39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6428" y="89694"/>
            <a:ext cx="10514012" cy="836613"/>
          </a:xfrm>
        </p:spPr>
        <p:txBody>
          <a:bodyPr anchor="b"/>
          <a:lstStyle/>
          <a:p>
            <a:pPr eaLnBrk="1" hangingPunct="1"/>
            <a:r>
              <a:rPr lang="en-US" altLang="en-US" sz="4000" dirty="0"/>
              <a:t>Computers Then and Now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7F20A7F7-3390-CE89-3CBB-2FF877C0053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63140" y="1016001"/>
            <a:ext cx="7772400" cy="54403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The computer as we know it is a fairly recent invention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The history of computers is often referred to in terms of generations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Each new generation is characterized by a major technological development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dirty="0"/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 err="1"/>
              <a:t>Precomputers</a:t>
            </a:r>
            <a:r>
              <a:rPr lang="en-US" altLang="en-US" dirty="0"/>
              <a:t> and early computers (before 1945)</a:t>
            </a: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Abacus, slide rule, mechanical calculator</a:t>
            </a:r>
          </a:p>
          <a:p>
            <a:pPr lvl="1" algn="just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dirty="0"/>
              <a:t>Punch Card Tabulating Machine and Sorter</a:t>
            </a:r>
          </a:p>
          <a:p>
            <a:pPr algn="just" eaLnBrk="1" hangingPunct="1">
              <a:lnSpc>
                <a:spcPct val="90000"/>
              </a:lnSpc>
              <a:spcAft>
                <a:spcPct val="20000"/>
              </a:spcAft>
            </a:pPr>
            <a:endParaRPr lang="en-US" altLang="en-US" dirty="0"/>
          </a:p>
        </p:txBody>
      </p:sp>
      <p:sp>
        <p:nvSpPr>
          <p:cNvPr id="40965" name="Slide Number Placeholder 3">
            <a:extLst>
              <a:ext uri="{FF2B5EF4-FFF2-40B4-BE49-F238E27FC236}">
                <a16:creationId xmlns:a16="http://schemas.microsoft.com/office/drawing/2014/main" id="{48E78626-4853-3C8E-4C0C-40D5BB3D7564}"/>
              </a:ext>
            </a:extLst>
          </p:cNvPr>
          <p:cNvSpPr txBox="1">
            <a:spLocks noGrp="1"/>
          </p:cNvSpPr>
          <p:nvPr/>
        </p:nvSpPr>
        <p:spPr bwMode="auto">
          <a:xfrm>
            <a:off x="8655050" y="642778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ct val="10000"/>
              </a:spcAft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spcAft>
                <a:spcPct val="10000"/>
              </a:spcAft>
              <a:buChar char="–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buChar char="»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buNone/>
            </a:pPr>
            <a:fld id="{7E6A13A7-2378-44D2-B273-51A04FB1AC9D}" type="slidenum">
              <a:rPr lang="en-US" altLang="en-US" sz="1200">
                <a:solidFill>
                  <a:srgbClr val="FFFFFF"/>
                </a:solidFill>
              </a:rPr>
              <a:pPr algn="r" defTabSz="914400" fontAlgn="base">
                <a:spcBef>
                  <a:spcPct val="0"/>
                </a:spcBef>
                <a:spcAft>
                  <a:spcPct val="0"/>
                </a:spcAft>
                <a:buNone/>
              </a:pPr>
              <a:t>9</a:t>
            </a:fld>
            <a:endParaRPr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8573B0A-DF57-4F1A-892F-18E024F08940}" vid="{994D90C1-E215-4D99-ABAA-4D6C5F153981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4852</TotalTime>
  <Words>1281</Words>
  <Application>Microsoft Office PowerPoint</Application>
  <PresentationFormat>Widescreen</PresentationFormat>
  <Paragraphs>230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Garamond</vt:lpstr>
      <vt:lpstr>Roboto</vt:lpstr>
      <vt:lpstr>Tahoma</vt:lpstr>
      <vt:lpstr>Theme1</vt:lpstr>
      <vt:lpstr>Custom Design</vt:lpstr>
      <vt:lpstr>Fundamentals of Computers</vt:lpstr>
      <vt:lpstr>Syllabus</vt:lpstr>
      <vt:lpstr>Grading &amp; Resources</vt:lpstr>
      <vt:lpstr>Why learning to program?</vt:lpstr>
      <vt:lpstr>Computers in Your Life</vt:lpstr>
      <vt:lpstr>Computers on the Go</vt:lpstr>
      <vt:lpstr>What Is a Computer and What Does It Do?</vt:lpstr>
      <vt:lpstr>What Is a Computer and What Does It Do?</vt:lpstr>
      <vt:lpstr>Computers Then and Now</vt:lpstr>
      <vt:lpstr>Computers Then and Now</vt:lpstr>
      <vt:lpstr>Computers Then and Now</vt:lpstr>
      <vt:lpstr>Computers Then and Now</vt:lpstr>
      <vt:lpstr>Computers Then and Now</vt:lpstr>
      <vt:lpstr>Hardware</vt:lpstr>
      <vt:lpstr>Hardware</vt:lpstr>
      <vt:lpstr>Hardware</vt:lpstr>
      <vt:lpstr>Hardware</vt:lpstr>
      <vt:lpstr>Software</vt:lpstr>
      <vt:lpstr>Application Software</vt:lpstr>
      <vt:lpstr>Computers to Fit Every Need</vt:lpstr>
      <vt:lpstr>Embedded Computers</vt:lpstr>
      <vt:lpstr>Mobile Devices</vt:lpstr>
      <vt:lpstr>Personal Computers/Desktop PCs</vt:lpstr>
      <vt:lpstr>Portable PCs</vt:lpstr>
      <vt:lpstr>Thin Clients and Internet Appliances</vt:lpstr>
      <vt:lpstr>Thin Clients and Internet Appliances</vt:lpstr>
      <vt:lpstr>Midrange Servers</vt:lpstr>
      <vt:lpstr>Mainframe Computers</vt:lpstr>
      <vt:lpstr>Mainframe Computers</vt:lpstr>
      <vt:lpstr>Supercomputers</vt:lpstr>
      <vt:lpstr>Supercomputers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Programming</dc:title>
  <dc:creator>Asus</dc:creator>
  <cp:lastModifiedBy>Asus</cp:lastModifiedBy>
  <cp:revision>17</cp:revision>
  <dcterms:created xsi:type="dcterms:W3CDTF">2022-09-14T09:24:51Z</dcterms:created>
  <dcterms:modified xsi:type="dcterms:W3CDTF">2022-10-09T09:31:04Z</dcterms:modified>
</cp:coreProperties>
</file>