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0" r:id="rId3"/>
    <p:sldId id="404" r:id="rId4"/>
    <p:sldId id="405" r:id="rId5"/>
    <p:sldId id="406" r:id="rId6"/>
    <p:sldId id="3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1368" userDrawn="1">
          <p15:clr>
            <a:srgbClr val="A4A3A4"/>
          </p15:clr>
        </p15:guide>
        <p15:guide id="8" pos="6584" userDrawn="1">
          <p15:clr>
            <a:srgbClr val="A4A3A4"/>
          </p15:clr>
        </p15:guide>
        <p15:guide id="9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96353" autoAdjust="0"/>
  </p:normalViewPr>
  <p:slideViewPr>
    <p:cSldViewPr snapToGrid="0">
      <p:cViewPr varScale="1">
        <p:scale>
          <a:sx n="107" d="100"/>
          <a:sy n="107" d="100"/>
        </p:scale>
        <p:origin x="1344" y="114"/>
      </p:cViewPr>
      <p:guideLst>
        <p:guide orient="horz" pos="618"/>
        <p:guide pos="370"/>
        <p:guide pos="7310"/>
        <p:guide orient="horz" pos="3997"/>
        <p:guide orient="horz" pos="1026"/>
        <p:guide pos="211"/>
        <p:guide pos="1368"/>
        <p:guide pos="6584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C8C3-F325-4D84-8640-C41CC5775FC8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E88A-228A-48E0-9FA2-46C2095CA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5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A451-84F3-439C-98C2-11A70D064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665F6-BBE5-4333-9CF6-C8D7DDFD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8ABC2-C9D9-4460-903A-53D0DEFF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C388-155B-4B47-AF5F-F3F1E888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3DA01-5022-456A-8996-E7512656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2663-766A-4BCB-9013-6AD710F1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4F05C-F3F9-4E91-8CC5-B0BCCF40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883DF-EC82-4DB0-9E29-251B581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15E04-9551-4087-AAB4-12645459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0F6CC-1428-4404-B777-83608535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32707A-BA0B-45DB-BE31-37F95439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07C186-DA61-4BB8-AFA3-B2E9476C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28A8B-56E0-4C60-B6DC-56F35D7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41B7-599C-4927-8975-FB3DB69F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FD92D-5BAD-4A37-8884-1A0E83E1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2017A-ED15-4608-9E99-B671BFE1AC40}"/>
              </a:ext>
            </a:extLst>
          </p:cNvPr>
          <p:cNvCxnSpPr/>
          <p:nvPr userDrawn="1"/>
        </p:nvCxnSpPr>
        <p:spPr>
          <a:xfrm>
            <a:off x="0" y="65532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8D304D-91A4-4613-BCA6-A55728C3AD9B}"/>
              </a:ext>
            </a:extLst>
          </p:cNvPr>
          <p:cNvSpPr txBox="1"/>
          <p:nvPr userDrawn="1"/>
        </p:nvSpPr>
        <p:spPr>
          <a:xfrm>
            <a:off x="11106151" y="65817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3CF1AA50-AECA-4A3B-A95D-E0D162B5B953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C7051-FDCE-49F5-B9C2-93411F19D024}"/>
              </a:ext>
            </a:extLst>
          </p:cNvPr>
          <p:cNvSpPr txBox="1"/>
          <p:nvPr userDrawn="1"/>
        </p:nvSpPr>
        <p:spPr>
          <a:xfrm>
            <a:off x="120246" y="6570820"/>
            <a:ext cx="2251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수업 </a:t>
            </a:r>
          </a:p>
        </p:txBody>
      </p:sp>
    </p:spTree>
    <p:extLst>
      <p:ext uri="{BB962C8B-B14F-4D97-AF65-F5344CB8AC3E}">
        <p14:creationId xmlns:p14="http://schemas.microsoft.com/office/powerpoint/2010/main" val="32600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3DD242-0B48-406B-A5B4-467B4E1C1C0D}"/>
              </a:ext>
            </a:extLst>
          </p:cNvPr>
          <p:cNvSpPr/>
          <p:nvPr userDrawn="1"/>
        </p:nvSpPr>
        <p:spPr>
          <a:xfrm>
            <a:off x="0" y="72847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35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2017A-ED15-4608-9E99-B671BFE1AC40}"/>
              </a:ext>
            </a:extLst>
          </p:cNvPr>
          <p:cNvCxnSpPr/>
          <p:nvPr userDrawn="1"/>
        </p:nvCxnSpPr>
        <p:spPr>
          <a:xfrm>
            <a:off x="0" y="65532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8D304D-91A4-4613-BCA6-A55728C3AD9B}"/>
              </a:ext>
            </a:extLst>
          </p:cNvPr>
          <p:cNvSpPr txBox="1"/>
          <p:nvPr userDrawn="1"/>
        </p:nvSpPr>
        <p:spPr>
          <a:xfrm>
            <a:off x="11106151" y="65817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3CF1AA50-AECA-4A3B-A95D-E0D162B5B953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C7051-FDCE-49F5-B9C2-93411F19D024}"/>
              </a:ext>
            </a:extLst>
          </p:cNvPr>
          <p:cNvSpPr txBox="1"/>
          <p:nvPr userDrawn="1"/>
        </p:nvSpPr>
        <p:spPr>
          <a:xfrm>
            <a:off x="120246" y="6570820"/>
            <a:ext cx="2251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수업 </a:t>
            </a:r>
          </a:p>
        </p:txBody>
      </p:sp>
    </p:spTree>
    <p:extLst>
      <p:ext uri="{BB962C8B-B14F-4D97-AF65-F5344CB8AC3E}">
        <p14:creationId xmlns:p14="http://schemas.microsoft.com/office/powerpoint/2010/main" val="59691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3B957-3D94-4C27-BAB5-09700C52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8D403-F9E0-4803-B494-9E642A93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F1220-CABC-4C1A-854E-BFE681C8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1EE49-7CAB-4CFA-AAAF-83BE36E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4E1EF-8AC0-46BD-9B6C-3F380A3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3044-82FB-4C1D-86AD-37C880AB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D1FF7-579C-4FC7-A6C3-3C1A08C4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A5271-406F-45F6-B4B5-C8E61F2F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EC2D6-7126-48B1-8930-A55A058A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9A2FB-522C-4EF7-880A-7859B11A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C7FA-25DF-4290-BD0D-431682EA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B7842-F0D2-4D39-ADD0-722C24B83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AEE11-4F8D-44D5-86A4-CBCA033D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C2462-E059-4CF5-8A9A-A774C516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615C5-69EC-416A-A418-C7750CD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3D5F4-0D3B-491F-B9AF-B65B3189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4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75E28-F4CB-4776-A307-77AAB4BB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06969-3CF8-4133-BDCB-0E584ACE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41144-ED6D-4123-8BCD-E91E8A7B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1A59E-1F1E-4316-BD1E-F69AEF775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A1D28-F4EA-459C-942E-2CC89C5D2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618470-C22B-45F5-9958-349576E6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BD3F2-340F-42EB-9D19-FE68C195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A7D02-1D07-441D-9594-EBC06EAD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356C4-9739-4983-AE26-5A596885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93F40-3B18-475D-8027-AB6BD34A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5335C-42AC-46A1-9553-52DBF850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049FA-4787-4234-A811-158E6F48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6581A-CD15-46DE-8350-89F6930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C426D-2B86-4017-9C1B-FD04F806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F18B8-7A4E-4F9B-ABE9-E45830B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B984-5FC2-4B55-B862-60638D3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26FF-385B-480E-B43A-22D9DBE2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717E6-37BB-4D4A-A0B3-95E48163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D1EA5-4D68-4B06-9E46-4E49E555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ADC0E-3A15-468E-9278-0101E15E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7E5F9-E709-44C2-B2CF-91D3A7AB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8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839C-EDA3-4DAA-82CC-4C568B3F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4DD4B-0382-4023-B4A8-80462B34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DD007-7BF0-4744-8502-D9DAC1A5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CB5CD-F1B3-4616-A8DF-4E3D186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F58C1-DFA0-4300-AA7D-1C5EDBE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30EAE-73FE-4D6F-ADA9-3363271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F636A-0DEB-4146-98BE-A36DC3B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2159A-F8E8-433E-9BE8-C9870A9A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3524-59A5-463D-BF8D-67C86A739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6EED-6B2A-42DE-AF14-D74809B37B0A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9187-0FB1-4C9E-A605-2F6598B15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EBCB-4D62-4330-9CE7-36513A43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867F44-8974-4FED-9C4D-9A3601E6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D013F-63A3-487D-B20A-16872F86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679EE-5CAF-445A-AB9A-66546872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0B6A-9220-4953-A006-350D95F0D7D3}" type="datetime1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779A-D2D7-46B1-84AF-5C56C5E9A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BB1A0-807D-4D08-AC2E-E6261BC6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D7E8-5C16-4B9C-8AAA-693992BF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E6898-598E-477B-B215-29FEBC968E1E}"/>
              </a:ext>
            </a:extLst>
          </p:cNvPr>
          <p:cNvSpPr txBox="1"/>
          <p:nvPr/>
        </p:nvSpPr>
        <p:spPr>
          <a:xfrm>
            <a:off x="7693268" y="218846"/>
            <a:ext cx="449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</a:t>
            </a:r>
            <a:r>
              <a:rPr lang="en-US" altLang="ko-KR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K-Digital Training </a:t>
            </a:r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빅데이터 분석가 양성과정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Picture 6" descr="대학생을 위한 팀 프로젝트 잘 하는 법. – Life is Quartet">
            <a:extLst>
              <a:ext uri="{FF2B5EF4-FFF2-40B4-BE49-F238E27FC236}">
                <a16:creationId xmlns:a16="http://schemas.microsoft.com/office/drawing/2014/main" id="{E33DCF42-179D-4E88-8833-0C7152A5E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5"/>
          <a:stretch/>
        </p:blipFill>
        <p:spPr bwMode="auto">
          <a:xfrm>
            <a:off x="334963" y="3826282"/>
            <a:ext cx="4441391" cy="24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28426C6-20DA-4B7F-A86D-526464E1F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083" y="3396939"/>
            <a:ext cx="26749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1" tIns="45705" rIns="91411" bIns="45705"/>
          <a:lstStyle/>
          <a:p>
            <a:pPr algn="ctr">
              <a:spcBef>
                <a:spcPct val="20000"/>
              </a:spcBef>
              <a:buClr>
                <a:srgbClr val="C0504D"/>
              </a:buClr>
              <a:buFont typeface="Wingdings" pitchFamily="2" charset="2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- 2022. 05. 12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endParaRPr lang="en-US" altLang="ko-KR" sz="1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A09234A-A9CA-4867-88BA-5E7ECD24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74" y="5970588"/>
            <a:ext cx="5593962" cy="373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5787" tIns="47893" rIns="95787" bIns="47893">
            <a:spAutoFit/>
          </a:bodyPr>
          <a:lstStyle/>
          <a:p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송준영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이동언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이지현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조준영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주현우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한혜림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u="sng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9">
            <a:extLst>
              <a:ext uri="{FF2B5EF4-FFF2-40B4-BE49-F238E27FC236}">
                <a16:creationId xmlns:a16="http://schemas.microsoft.com/office/drawing/2014/main" id="{26C10794-49ED-4934-BDE0-3CB68E9F16E0}"/>
              </a:ext>
            </a:extLst>
          </p:cNvPr>
          <p:cNvSpPr txBox="1">
            <a:spLocks/>
          </p:cNvSpPr>
          <p:nvPr/>
        </p:nvSpPr>
        <p:spPr>
          <a:xfrm>
            <a:off x="2031999" y="1727091"/>
            <a:ext cx="8445041" cy="905535"/>
          </a:xfrm>
          <a:prstGeom prst="rect">
            <a:avLst/>
          </a:prstGeom>
        </p:spPr>
        <p:txBody>
          <a:bodyPr/>
          <a:lstStyle>
            <a:lvl1pPr algn="l" defTabSz="91436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고령자 헬스케어 플랫폼 개발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주간보고</a:t>
            </a:r>
            <a:r>
              <a:rPr lang="en-US" altLang="ko-KR" sz="2800" b="1" dirty="0"/>
              <a:t>(3</a:t>
            </a:r>
            <a:r>
              <a:rPr lang="ko-KR" altLang="en-US" sz="2800" b="1" dirty="0"/>
              <a:t>주차 </a:t>
            </a:r>
            <a:r>
              <a:rPr lang="en-US" altLang="ko-KR" sz="2800" b="1" dirty="0"/>
              <a:t>)</a:t>
            </a:r>
            <a:endParaRPr lang="ko-KR" altLang="en-US" sz="1600" b="1" dirty="0"/>
          </a:p>
        </p:txBody>
      </p:sp>
      <p:sp>
        <p:nvSpPr>
          <p:cNvPr id="15" name="제목 9">
            <a:extLst>
              <a:ext uri="{FF2B5EF4-FFF2-40B4-BE49-F238E27FC236}">
                <a16:creationId xmlns:a16="http://schemas.microsoft.com/office/drawing/2014/main" id="{DB815205-1505-4585-A721-FFC0628699D6}"/>
              </a:ext>
            </a:extLst>
          </p:cNvPr>
          <p:cNvSpPr txBox="1">
            <a:spLocks/>
          </p:cNvSpPr>
          <p:nvPr/>
        </p:nvSpPr>
        <p:spPr>
          <a:xfrm>
            <a:off x="10155115" y="874856"/>
            <a:ext cx="1521070" cy="474257"/>
          </a:xfrm>
          <a:prstGeom prst="rect">
            <a:avLst/>
          </a:prstGeom>
        </p:spPr>
        <p:txBody>
          <a:bodyPr/>
          <a:lstStyle>
            <a:lvl1pPr algn="l" defTabSz="91436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700" b="1" u="sng" dirty="0"/>
              <a:t>(</a:t>
            </a:r>
            <a:r>
              <a:rPr lang="ko-KR" altLang="en-US" sz="1700" b="1" u="sng" dirty="0" err="1"/>
              <a:t>신라시스템</a:t>
            </a:r>
            <a:r>
              <a:rPr lang="en-US" altLang="ko-KR" sz="1700" b="1" u="sng" dirty="0"/>
              <a:t>)</a:t>
            </a:r>
            <a:endParaRPr lang="ko-KR" altLang="en-US" sz="1700" b="1" u="sng" dirty="0"/>
          </a:p>
        </p:txBody>
      </p:sp>
    </p:spTree>
    <p:extLst>
      <p:ext uri="{BB962C8B-B14F-4D97-AF65-F5344CB8AC3E}">
        <p14:creationId xmlns:p14="http://schemas.microsoft.com/office/powerpoint/2010/main" val="28068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1D9D4-6AE4-4836-95F3-3CE22653DDD2}"/>
              </a:ext>
            </a:extLst>
          </p:cNvPr>
          <p:cNvSpPr txBox="1"/>
          <p:nvPr/>
        </p:nvSpPr>
        <p:spPr>
          <a:xfrm>
            <a:off x="371475" y="209875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추진현황 및 </a:t>
            </a:r>
            <a:r>
              <a:rPr lang="ko-KR" altLang="en-US" sz="2000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공정율</a:t>
            </a:r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(WBS</a:t>
            </a:r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altLang="ko-KR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3E827-EF57-495C-9E53-A66E8B75383C}"/>
              </a:ext>
            </a:extLst>
          </p:cNvPr>
          <p:cNvSpPr txBox="1"/>
          <p:nvPr/>
        </p:nvSpPr>
        <p:spPr>
          <a:xfrm>
            <a:off x="4003865" y="1018378"/>
            <a:ext cx="280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61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기간진척율</a:t>
            </a:r>
            <a:r>
              <a:rPr lang="en-US" altLang="ko-KR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28.75%</a:t>
            </a:r>
          </a:p>
          <a:p>
            <a:pPr marL="285750" indent="-285750" defTabSz="914361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공정진척율</a:t>
            </a:r>
            <a:r>
              <a:rPr lang="en-US" altLang="ko-KR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28.75%</a:t>
            </a:r>
            <a:endParaRPr lang="ko-KR" altLang="en-US" sz="14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4FEC355-084F-445C-8CC2-A67AA2BCEB0D}"/>
              </a:ext>
            </a:extLst>
          </p:cNvPr>
          <p:cNvGrpSpPr/>
          <p:nvPr/>
        </p:nvGrpSpPr>
        <p:grpSpPr>
          <a:xfrm>
            <a:off x="488950" y="1643524"/>
            <a:ext cx="11343166" cy="4679951"/>
            <a:chOff x="488950" y="826865"/>
            <a:chExt cx="9072563" cy="5481860"/>
          </a:xfrm>
        </p:grpSpPr>
        <p:sp>
          <p:nvSpPr>
            <p:cNvPr id="5" name="오각형 137">
              <a:extLst>
                <a:ext uri="{FF2B5EF4-FFF2-40B4-BE49-F238E27FC236}">
                  <a16:creationId xmlns:a16="http://schemas.microsoft.com/office/drawing/2014/main" id="{574D949E-8A00-475D-9659-39210BCA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490" y="4521682"/>
              <a:ext cx="2685048" cy="1038294"/>
            </a:xfrm>
            <a:prstGeom prst="homePlate">
              <a:avLst>
                <a:gd name="adj" fmla="val 27954"/>
              </a:avLst>
            </a:prstGeom>
            <a:solidFill>
              <a:srgbClr val="92D050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defRPr/>
              </a:pPr>
              <a:endParaRPr lang="en-US" altLang="ko-KR" sz="900" u="sng" dirty="0">
                <a:latin typeface="+mn-ea"/>
                <a:ea typeface="+mn-ea"/>
              </a:endParaRPr>
            </a:p>
          </p:txBody>
        </p:sp>
        <p:grpSp>
          <p:nvGrpSpPr>
            <p:cNvPr id="6" name="그룹 89">
              <a:extLst>
                <a:ext uri="{FF2B5EF4-FFF2-40B4-BE49-F238E27FC236}">
                  <a16:creationId xmlns:a16="http://schemas.microsoft.com/office/drawing/2014/main" id="{C6B6DD03-865A-4551-A235-2133C3D89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238" y="1484313"/>
              <a:ext cx="7273925" cy="4824412"/>
              <a:chOff x="2153741" y="1484784"/>
              <a:chExt cx="7273975" cy="4616701"/>
            </a:xfrm>
          </p:grpSpPr>
          <p:cxnSp>
            <p:nvCxnSpPr>
              <p:cNvPr id="7" name="직선 연결선 71">
                <a:extLst>
                  <a:ext uri="{FF2B5EF4-FFF2-40B4-BE49-F238E27FC236}">
                    <a16:creationId xmlns:a16="http://schemas.microsoft.com/office/drawing/2014/main" id="{098107D9-D2B1-4685-9F16-11DCC15FB567}"/>
                  </a:ext>
                </a:extLst>
              </p:cNvPr>
              <p:cNvCxnSpPr/>
              <p:nvPr/>
            </p:nvCxnSpPr>
            <p:spPr bwMode="auto">
              <a:xfrm rot="5400000">
                <a:off x="747097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2">
                <a:extLst>
                  <a:ext uri="{FF2B5EF4-FFF2-40B4-BE49-F238E27FC236}">
                    <a16:creationId xmlns:a16="http://schemas.microsoft.com/office/drawing/2014/main" id="{78A5FF03-9077-4E25-8FEF-AD99591021E4}"/>
                  </a:ext>
                </a:extLst>
              </p:cNvPr>
              <p:cNvCxnSpPr/>
              <p:nvPr/>
            </p:nvCxnSpPr>
            <p:spPr bwMode="auto">
              <a:xfrm rot="5400000">
                <a:off x="165674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73">
                <a:extLst>
                  <a:ext uri="{FF2B5EF4-FFF2-40B4-BE49-F238E27FC236}">
                    <a16:creationId xmlns:a16="http://schemas.microsoft.com/office/drawing/2014/main" id="{5B095DBF-533C-4E0F-8B8B-F2710ABB822A}"/>
                  </a:ext>
                </a:extLst>
              </p:cNvPr>
              <p:cNvCxnSpPr/>
              <p:nvPr/>
            </p:nvCxnSpPr>
            <p:spPr bwMode="auto">
              <a:xfrm rot="5400000">
                <a:off x="2567971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직선 연결선 74">
                <a:extLst>
                  <a:ext uri="{FF2B5EF4-FFF2-40B4-BE49-F238E27FC236}">
                    <a16:creationId xmlns:a16="http://schemas.microsoft.com/office/drawing/2014/main" id="{02C6948C-8D5A-428C-B275-B2828A04FCB5}"/>
                  </a:ext>
                </a:extLst>
              </p:cNvPr>
              <p:cNvCxnSpPr/>
              <p:nvPr/>
            </p:nvCxnSpPr>
            <p:spPr bwMode="auto">
              <a:xfrm rot="5400000">
                <a:off x="3477615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직선 연결선 75">
                <a:extLst>
                  <a:ext uri="{FF2B5EF4-FFF2-40B4-BE49-F238E27FC236}">
                    <a16:creationId xmlns:a16="http://schemas.microsoft.com/office/drawing/2014/main" id="{A50DBB1C-F828-4FD5-B6A5-68836E3A93EB}"/>
                  </a:ext>
                </a:extLst>
              </p:cNvPr>
              <p:cNvCxnSpPr/>
              <p:nvPr/>
            </p:nvCxnSpPr>
            <p:spPr bwMode="auto">
              <a:xfrm rot="5400000">
                <a:off x="4388847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76">
                <a:extLst>
                  <a:ext uri="{FF2B5EF4-FFF2-40B4-BE49-F238E27FC236}">
                    <a16:creationId xmlns:a16="http://schemas.microsoft.com/office/drawing/2014/main" id="{737A7F10-F189-4D5D-93F0-A442912E7747}"/>
                  </a:ext>
                </a:extLst>
              </p:cNvPr>
              <p:cNvCxnSpPr/>
              <p:nvPr/>
            </p:nvCxnSpPr>
            <p:spPr bwMode="auto">
              <a:xfrm rot="5400000">
                <a:off x="529849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76">
                <a:extLst>
                  <a:ext uri="{FF2B5EF4-FFF2-40B4-BE49-F238E27FC236}">
                    <a16:creationId xmlns:a16="http://schemas.microsoft.com/office/drawing/2014/main" id="{8A7B4D5E-162F-4256-871B-4A59E9F64129}"/>
                  </a:ext>
                </a:extLst>
              </p:cNvPr>
              <p:cNvCxnSpPr/>
              <p:nvPr/>
            </p:nvCxnSpPr>
            <p:spPr bwMode="auto">
              <a:xfrm rot="5400000">
                <a:off x="6209721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76">
                <a:extLst>
                  <a:ext uri="{FF2B5EF4-FFF2-40B4-BE49-F238E27FC236}">
                    <a16:creationId xmlns:a16="http://schemas.microsoft.com/office/drawing/2014/main" id="{36AF4690-F6A1-43FD-850F-AB394CC50288}"/>
                  </a:ext>
                </a:extLst>
              </p:cNvPr>
              <p:cNvCxnSpPr/>
              <p:nvPr/>
            </p:nvCxnSpPr>
            <p:spPr bwMode="auto">
              <a:xfrm rot="5400000">
                <a:off x="7119366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직선 연결선 71">
                <a:extLst>
                  <a:ext uri="{FF2B5EF4-FFF2-40B4-BE49-F238E27FC236}">
                    <a16:creationId xmlns:a16="http://schemas.microsoft.com/office/drawing/2014/main" id="{6E6CBF16-C87E-4E07-B47B-6DB1FD2CC388}"/>
                  </a:ext>
                </a:extLst>
              </p:cNvPr>
              <p:cNvCxnSpPr/>
              <p:nvPr/>
            </p:nvCxnSpPr>
            <p:spPr bwMode="auto">
              <a:xfrm rot="5400000">
                <a:off x="-15461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7">
              <a:extLst>
                <a:ext uri="{FF2B5EF4-FFF2-40B4-BE49-F238E27FC236}">
                  <a16:creationId xmlns:a16="http://schemas.microsoft.com/office/drawing/2014/main" id="{1D60D8B5-30EF-4814-9A79-1AAEF1E8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1284288"/>
              <a:ext cx="1541463" cy="201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과업</a:t>
              </a:r>
            </a:p>
          </p:txBody>
        </p:sp>
        <p:grpSp>
          <p:nvGrpSpPr>
            <p:cNvPr id="17" name="Group 1">
              <a:extLst>
                <a:ext uri="{FF2B5EF4-FFF2-40B4-BE49-F238E27FC236}">
                  <a16:creationId xmlns:a16="http://schemas.microsoft.com/office/drawing/2014/main" id="{E737821E-EFB1-44AB-A372-9E6DD1EB3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063" y="1298571"/>
              <a:ext cx="7277100" cy="196132"/>
              <a:chOff x="4271963" y="1831975"/>
              <a:chExt cx="4748212" cy="201482"/>
            </a:xfrm>
          </p:grpSpPr>
          <p:sp>
            <p:nvSpPr>
              <p:cNvPr id="18" name="TextBox 157">
                <a:extLst>
                  <a:ext uri="{FF2B5EF4-FFF2-40B4-BE49-F238E27FC236}">
                    <a16:creationId xmlns:a16="http://schemas.microsoft.com/office/drawing/2014/main" id="{D3E460CE-772E-43C7-A9EF-5E09DF69B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963" y="1831975"/>
                <a:ext cx="4748212" cy="179388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lIns="91429" tIns="45715" rIns="91429" bIns="45715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defRPr/>
                </a:pPr>
                <a:endParaRPr lang="ko-KR" altLang="ko-KR" sz="1000" dirty="0">
                  <a:latin typeface="+mn-ea"/>
                  <a:ea typeface="+mn-ea"/>
                </a:endParaRPr>
              </a:p>
            </p:txBody>
          </p: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4ED756BA-7D89-4DE1-8B12-76EBBA3A4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199" y="1838498"/>
                <a:ext cx="327320" cy="185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1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0" name="Rectangle 29">
                <a:extLst>
                  <a:ext uri="{FF2B5EF4-FFF2-40B4-BE49-F238E27FC236}">
                    <a16:creationId xmlns:a16="http://schemas.microsoft.com/office/drawing/2014/main" id="{038B1908-1374-4C48-97E4-2CB98239C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937" y="1838498"/>
                <a:ext cx="337678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2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AAF028AF-5F7F-45E2-9688-B51B11AB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3073" y="1838498"/>
                <a:ext cx="363574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3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2" name="Rectangle 29">
                <a:extLst>
                  <a:ext uri="{FF2B5EF4-FFF2-40B4-BE49-F238E27FC236}">
                    <a16:creationId xmlns:a16="http://schemas.microsoft.com/office/drawing/2014/main" id="{6A102526-424F-44C0-A602-48B034194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3850" y="1838498"/>
                <a:ext cx="342858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4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3" name="Rectangle 29">
                <a:extLst>
                  <a:ext uri="{FF2B5EF4-FFF2-40B4-BE49-F238E27FC236}">
                    <a16:creationId xmlns:a16="http://schemas.microsoft.com/office/drawing/2014/main" id="{99C93D36-1454-4E88-9071-CCBD5216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1839" y="1838498"/>
                <a:ext cx="396720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5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4" name="Rectangle 29">
                <a:extLst>
                  <a:ext uri="{FF2B5EF4-FFF2-40B4-BE49-F238E27FC236}">
                    <a16:creationId xmlns:a16="http://schemas.microsoft.com/office/drawing/2014/main" id="{6D98EDF2-95B2-4207-B996-152526724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2220" y="1838498"/>
                <a:ext cx="372896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6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BB84E053-EF71-4071-A8CB-F31914D3D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600" y="1838498"/>
                <a:ext cx="359431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zh-CN" sz="1000" dirty="0">
                    <a:latin typeface="+mn-ea"/>
                  </a:rPr>
                  <a:t>7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01D36B77-9045-4853-BAEB-A49AFC3BF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308" y="1848283"/>
                <a:ext cx="360466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  <a:ea typeface="+mn-ea"/>
                  </a:rPr>
                  <a:t>8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7" name="TextBox 157">
              <a:extLst>
                <a:ext uri="{FF2B5EF4-FFF2-40B4-BE49-F238E27FC236}">
                  <a16:creationId xmlns:a16="http://schemas.microsoft.com/office/drawing/2014/main" id="{7CAB1715-8067-47EB-B806-7B9600C9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2542569"/>
              <a:ext cx="1541463" cy="892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데이터 준비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(Data Preparation)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157">
              <a:extLst>
                <a:ext uri="{FF2B5EF4-FFF2-40B4-BE49-F238E27FC236}">
                  <a16:creationId xmlns:a16="http://schemas.microsoft.com/office/drawing/2014/main" id="{0CAB8D23-A141-4F46-BC75-E4118D9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4521682"/>
              <a:ext cx="1541463" cy="1038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 구현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(System Developing)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76">
              <a:extLst>
                <a:ext uri="{FF2B5EF4-FFF2-40B4-BE49-F238E27FC236}">
                  <a16:creationId xmlns:a16="http://schemas.microsoft.com/office/drawing/2014/main" id="{55B2A003-6DFB-4D1A-AFA4-3690BE833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6938" y="1295400"/>
              <a:ext cx="0" cy="4770438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ea typeface="+mn-ea"/>
              </a:endParaRPr>
            </a:p>
          </p:txBody>
        </p:sp>
        <p:sp>
          <p:nvSpPr>
            <p:cNvPr id="31" name="TextBox 157">
              <a:extLst>
                <a:ext uri="{FF2B5EF4-FFF2-40B4-BE49-F238E27FC236}">
                  <a16:creationId xmlns:a16="http://schemas.microsoft.com/office/drawing/2014/main" id="{374BF22B-29C1-4F5E-9A8E-1C23A900F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1584327"/>
              <a:ext cx="1541463" cy="785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 err="1">
                  <a:latin typeface="맑은 고딕" pitchFamily="50" charset="-127"/>
                  <a:ea typeface="맑은 고딕" pitchFamily="50" charset="-127"/>
                </a:rPr>
                <a:t>분석기획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(Planning)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오각형 137">
              <a:extLst>
                <a:ext uri="{FF2B5EF4-FFF2-40B4-BE49-F238E27FC236}">
                  <a16:creationId xmlns:a16="http://schemas.microsoft.com/office/drawing/2014/main" id="{9B4B9CCB-8DBC-46C4-A0E5-C0607B0C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924" y="1543046"/>
              <a:ext cx="1133939" cy="907850"/>
            </a:xfrm>
            <a:prstGeom prst="homePlate">
              <a:avLst>
                <a:gd name="adj" fmla="val 24698"/>
              </a:avLst>
            </a:prstGeom>
            <a:solidFill>
              <a:srgbClr val="FFE07D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비즈니스 이해 및 </a:t>
              </a:r>
              <a:r>
                <a:rPr lang="ko-KR" altLang="en-US" sz="800" b="1" dirty="0" err="1">
                  <a:latin typeface="+mn-ea"/>
                </a:rPr>
                <a:t>범위설정</a:t>
              </a: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프로젝트 정의 및 </a:t>
              </a:r>
              <a:r>
                <a:rPr lang="ko-KR" altLang="en-US" sz="800" b="1" dirty="0" err="1">
                  <a:latin typeface="+mn-ea"/>
                </a:rPr>
                <a:t>계획설정</a:t>
              </a: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프로젝트 </a:t>
              </a:r>
              <a:r>
                <a:rPr lang="ko-KR" altLang="en-US" sz="800" b="1" dirty="0" err="1">
                  <a:latin typeface="+mn-ea"/>
                </a:rPr>
                <a:t>위험계획</a:t>
              </a:r>
              <a:r>
                <a:rPr lang="ko-KR" altLang="en-US" sz="800" b="1" dirty="0">
                  <a:latin typeface="+mn-ea"/>
                </a:rPr>
                <a:t> 수립 </a:t>
              </a:r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F41EDF1A-E2ED-4B94-B010-0ABF16DD3578}"/>
                </a:ext>
              </a:extLst>
            </p:cNvPr>
            <p:cNvSpPr/>
            <p:nvPr/>
          </p:nvSpPr>
          <p:spPr>
            <a:xfrm rot="10800000">
              <a:off x="9063038" y="1169988"/>
              <a:ext cx="225425" cy="117475"/>
            </a:xfrm>
            <a:prstGeom prst="triangle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86400" rIns="18000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0" 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TextBox 416">
              <a:extLst>
                <a:ext uri="{FF2B5EF4-FFF2-40B4-BE49-F238E27FC236}">
                  <a16:creationId xmlns:a16="http://schemas.microsoft.com/office/drawing/2014/main" id="{BB0BAC19-09AC-4767-9926-4393BBA9A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5713" y="826865"/>
              <a:ext cx="685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>
                  <a:latin typeface="맑은 고딕" pitchFamily="50" charset="-127"/>
                  <a:ea typeface="맑은 고딕" pitchFamily="50" charset="-127"/>
                  <a:cs typeface="Arial" charset="0"/>
                </a:rPr>
                <a:t>프로젝트 </a:t>
              </a:r>
              <a:endParaRPr lang="en-US" altLang="ko-KR" sz="90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  <a:p>
              <a:pPr algn="ctr"/>
              <a:r>
                <a:rPr lang="ko-KR" altLang="en-US" sz="900">
                  <a:latin typeface="맑은 고딕" pitchFamily="50" charset="-127"/>
                  <a:ea typeface="맑은 고딕" pitchFamily="50" charset="-127"/>
                  <a:cs typeface="Arial" charset="0"/>
                </a:rPr>
                <a:t>종료보고</a:t>
              </a:r>
              <a:endParaRPr lang="en-US" sz="90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77" name="TextBox 418">
              <a:extLst>
                <a:ext uri="{FF2B5EF4-FFF2-40B4-BE49-F238E27FC236}">
                  <a16:creationId xmlns:a16="http://schemas.microsoft.com/office/drawing/2014/main" id="{7957C53A-D9B3-4F5C-9745-7C6411C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235" y="832912"/>
              <a:ext cx="332327" cy="270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rPr>
                <a:t>현재</a:t>
              </a:r>
              <a:endParaRPr lang="en-US" sz="900" b="1" dirty="0">
                <a:solidFill>
                  <a:srgbClr val="FF0000"/>
                </a:solidFill>
                <a:ea typeface="맑은 고딕" pitchFamily="50" charset="-127"/>
                <a:cs typeface="Arial" charset="0"/>
              </a:endParaRPr>
            </a:p>
          </p:txBody>
        </p:sp>
      </p:grpSp>
      <p:sp>
        <p:nvSpPr>
          <p:cNvPr id="74" name="TextBox 17">
            <a:extLst>
              <a:ext uri="{FF2B5EF4-FFF2-40B4-BE49-F238E27FC236}">
                <a16:creationId xmlns:a16="http://schemas.microsoft.com/office/drawing/2014/main" id="{6617F936-2938-4068-AB36-7171DB3EC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00" y="965998"/>
            <a:ext cx="2807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주차 중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주차 경과</a:t>
            </a:r>
            <a:endParaRPr kumimoji="0"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F4E124-2DE3-4A80-98D3-6B28030F48C4}"/>
              </a:ext>
            </a:extLst>
          </p:cNvPr>
          <p:cNvCxnSpPr/>
          <p:nvPr/>
        </p:nvCxnSpPr>
        <p:spPr>
          <a:xfrm>
            <a:off x="5929303" y="1585323"/>
            <a:ext cx="0" cy="47971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7">
            <a:extLst>
              <a:ext uri="{FF2B5EF4-FFF2-40B4-BE49-F238E27FC236}">
                <a16:creationId xmlns:a16="http://schemas.microsoft.com/office/drawing/2014/main" id="{7CAB1715-8067-47EB-B806-7B9600C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26" y="3965339"/>
            <a:ext cx="1927247" cy="718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9" tIns="45715" rIns="91429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데이터 분석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(Data Analyzing)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57">
            <a:extLst>
              <a:ext uri="{FF2B5EF4-FFF2-40B4-BE49-F238E27FC236}">
                <a16:creationId xmlns:a16="http://schemas.microsoft.com/office/drawing/2014/main" id="{7CAB1715-8067-47EB-B806-7B9600C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11" y="5783234"/>
            <a:ext cx="1927247" cy="5402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9" tIns="45715" rIns="91429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평가 및 전개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(Deploying)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147" y="3097533"/>
            <a:ext cx="2245545" cy="773041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0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162" y="3270118"/>
            <a:ext cx="225317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필요 데이터 정의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데이터스토어 설계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정형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비정형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데이터 수집 및 정합성 검증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472" y="3901499"/>
            <a:ext cx="2245545" cy="752918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4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235" y="3954295"/>
            <a:ext cx="1438075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분석용 데이터 준비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텍스트 분석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탐색적 분석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564" y="4287648"/>
            <a:ext cx="1400142" cy="30777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모델링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모델 평가 및 검증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795" y="5015351"/>
            <a:ext cx="2253177" cy="4308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설계 및 구현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시스템 테스트 및 운영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8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339" y="5756292"/>
            <a:ext cx="2245545" cy="626176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9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114" y="5883434"/>
            <a:ext cx="2253177" cy="36933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모델 발전계획 수립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프로젝트 평가 및 보고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32CBB-043F-950D-566F-1821780C2F1D}"/>
              </a:ext>
            </a:extLst>
          </p:cNvPr>
          <p:cNvSpPr/>
          <p:nvPr/>
        </p:nvSpPr>
        <p:spPr>
          <a:xfrm>
            <a:off x="2571011" y="2210981"/>
            <a:ext cx="3273572" cy="41342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7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8">
            <a:extLst>
              <a:ext uri="{FF2B5EF4-FFF2-40B4-BE49-F238E27FC236}">
                <a16:creationId xmlns:a16="http://schemas.microsoft.com/office/drawing/2014/main" id="{E58375D9-16D4-44A2-8757-8A7FB8C11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91547"/>
              </p:ext>
            </p:extLst>
          </p:nvPr>
        </p:nvGraphicFramePr>
        <p:xfrm>
          <a:off x="587375" y="845027"/>
          <a:ext cx="11017250" cy="5332057"/>
        </p:xfrm>
        <a:graphic>
          <a:graphicData uri="http://schemas.openxmlformats.org/drawingml/2006/table">
            <a:tbl>
              <a:tblPr/>
              <a:tblGrid>
                <a:gridCol w="442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7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금주 실적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(3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: 05.09~05.13)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차주 계획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: 05.16~05.20)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Activity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상태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 공식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Activity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계획상태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891">
                <a:tc>
                  <a:txBody>
                    <a:bodyPr/>
                    <a:lstStyle/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분석용 데이터 준비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비즈니스 룰 확인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분석용 데이터 셋 준비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텍스트 분석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텍스트 데이터 확인 및 추출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텍스트 데이터 분석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탐색적 분석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탐색적 데이터 분석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시각화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80%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모델링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분할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모델링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적용 및 운영방안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모델평가 및 검증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평가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검증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67">
                <a:tc gridSpan="2"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주요업무 실적 및 이슈사항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주요업무 계획 및 이슈사항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0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데이터 정제 및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전처리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설문조사 </a:t>
                      </a: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긍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부정 답변의 점수가 문항마다 상이해서 일일이 수정 필요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수집 및 정합성 검증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연도별 차이나는 변수를 통일하여 변수설명서 작성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탐색적 분석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상관계수의 진정한 의미를 파악하기 위한 도메인 지식 함양이 필요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객체탐지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Image Data Labelling and Annotation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음식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image Data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확보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및 선정 작업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현재 </a:t>
                      </a: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라벨링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작업 진행 중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Model Test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완료 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(11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일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 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Server and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Front-End issue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어떤 개발환경 및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Tool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을 선택 할 것인지 신중하게 설계가 필요하기에 스터디 필요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F4D56C-FA99-4A5E-ABC4-C3D2C9E183A8}"/>
              </a:ext>
            </a:extLst>
          </p:cNvPr>
          <p:cNvSpPr txBox="1"/>
          <p:nvPr/>
        </p:nvSpPr>
        <p:spPr>
          <a:xfrm>
            <a:off x="371475" y="209875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금주 실적 및 차주 계획</a:t>
            </a:r>
          </a:p>
        </p:txBody>
      </p:sp>
    </p:spTree>
    <p:extLst>
      <p:ext uri="{BB962C8B-B14F-4D97-AF65-F5344CB8AC3E}">
        <p14:creationId xmlns:p14="http://schemas.microsoft.com/office/powerpoint/2010/main" val="40051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7FB81-F805-4A06-A881-F1ECCF18C7F6}"/>
              </a:ext>
            </a:extLst>
          </p:cNvPr>
          <p:cNvSpPr txBox="1"/>
          <p:nvPr/>
        </p:nvSpPr>
        <p:spPr>
          <a:xfrm>
            <a:off x="371475" y="209875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이슈 현황</a:t>
            </a:r>
          </a:p>
        </p:txBody>
      </p:sp>
      <p:graphicFrame>
        <p:nvGraphicFramePr>
          <p:cNvPr id="3" name="Group 116">
            <a:extLst>
              <a:ext uri="{FF2B5EF4-FFF2-40B4-BE49-F238E27FC236}">
                <a16:creationId xmlns:a16="http://schemas.microsoft.com/office/drawing/2014/main" id="{85D2AD47-27CD-4F9E-961D-EE5F361F3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03109"/>
              </p:ext>
            </p:extLst>
          </p:nvPr>
        </p:nvGraphicFramePr>
        <p:xfrm>
          <a:off x="587375" y="981075"/>
          <a:ext cx="11017250" cy="6460954"/>
        </p:xfrm>
        <a:graphic>
          <a:graphicData uri="http://schemas.openxmlformats.org/drawingml/2006/table">
            <a:tbl>
              <a:tblPr/>
              <a:tblGrid>
                <a:gridCol w="679565">
                  <a:extLst>
                    <a:ext uri="{9D8B030D-6E8A-4147-A177-3AD203B41FA5}">
                      <a16:colId xmlns:a16="http://schemas.microsoft.com/office/drawing/2014/main" val="799202480"/>
                    </a:ext>
                  </a:extLst>
                </a:gridCol>
                <a:gridCol w="157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692569482"/>
                    </a:ext>
                  </a:extLst>
                </a:gridCol>
                <a:gridCol w="616944">
                  <a:extLst>
                    <a:ext uri="{9D8B030D-6E8A-4147-A177-3AD203B41FA5}">
                      <a16:colId xmlns:a16="http://schemas.microsoft.com/office/drawing/2014/main" val="1598200315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이슈제목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등재일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영향도</a:t>
                      </a:r>
                    </a:p>
                  </a:txBody>
                  <a:tcPr marL="0" marR="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 요청일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복잡성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확보한 데이터의 구조가 복잡하고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결측치가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존재하여 전처리 및 새로운 데이터 탐색이 필요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4/26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한혜림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내부에서 자체적으로 이슈 해결 완료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훈련된 모델의 부재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건강정보 및 생활패턴 정보를 통해 질병의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발병확률을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예측하는 모델을 개발한 후 음식 이미지로 영양성분을 파악하는 모델과 연계하여 사용하고자 함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 학습된 이미지 분석 모델이 존재하지 않아 직접 학습시켜야 함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4/26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(05.03)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 상황에 대해서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pretrained model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전이학습 이후 작업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Front-End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Front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부분에서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visualizing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back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 적용 및 연동 방법을 조금 더 고민해봐야 할 듯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어떤 개발환경을 선택 할 것인지 공부를 좀 한 다음에 신중하게 설계를 해봐야 할 것 같습니다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설계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진행예정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5/12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604418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09671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091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26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548F01-3DA0-4304-961C-E9B9FEADE294}"/>
              </a:ext>
            </a:extLst>
          </p:cNvPr>
          <p:cNvSpPr txBox="1"/>
          <p:nvPr/>
        </p:nvSpPr>
        <p:spPr>
          <a:xfrm>
            <a:off x="727113" y="5876925"/>
            <a:ext cx="3195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/>
              <a:t>분야</a:t>
            </a:r>
            <a:r>
              <a:rPr lang="en-US" altLang="ko-KR" sz="1000" dirty="0"/>
              <a:t>: </a:t>
            </a:r>
            <a:r>
              <a:rPr lang="ko-KR" altLang="en-US" sz="1000" dirty="0"/>
              <a:t>시스템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인력</a:t>
            </a:r>
            <a:r>
              <a:rPr lang="en-US" altLang="ko-KR" sz="1000" dirty="0"/>
              <a:t>, </a:t>
            </a:r>
            <a:r>
              <a:rPr lang="ko-KR" altLang="en-US" sz="1000" dirty="0"/>
              <a:t>인프라 등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상태</a:t>
            </a:r>
            <a:r>
              <a:rPr lang="en-US" altLang="ko-KR" sz="1000" dirty="0"/>
              <a:t>: Open, </a:t>
            </a:r>
            <a:r>
              <a:rPr lang="ko-KR" altLang="en-US" sz="1000" dirty="0"/>
              <a:t>진행중</a:t>
            </a:r>
            <a:r>
              <a:rPr lang="en-US" altLang="ko-KR" sz="1000" dirty="0"/>
              <a:t>, </a:t>
            </a:r>
            <a:r>
              <a:rPr lang="ko-KR" altLang="en-US" sz="1000" dirty="0"/>
              <a:t>완료</a:t>
            </a:r>
            <a:r>
              <a:rPr lang="en-US" altLang="ko-KR" sz="1000" dirty="0"/>
              <a:t>, </a:t>
            </a:r>
            <a:r>
              <a:rPr lang="ko-KR" altLang="en-US" sz="1000" dirty="0"/>
              <a:t>보류</a:t>
            </a:r>
            <a:r>
              <a:rPr lang="en-US" altLang="ko-KR" sz="1000" dirty="0"/>
              <a:t>, </a:t>
            </a:r>
            <a:r>
              <a:rPr lang="ko-KR" altLang="en-US" sz="1000" dirty="0"/>
              <a:t>지연 등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영향도</a:t>
            </a:r>
            <a:r>
              <a:rPr lang="en-US" altLang="ko-KR" sz="1000" dirty="0"/>
              <a:t>: </a:t>
            </a:r>
            <a:r>
              <a:rPr lang="ko-KR" altLang="en-US" sz="1000" dirty="0"/>
              <a:t>낮음</a:t>
            </a:r>
            <a:r>
              <a:rPr lang="en-US" altLang="ko-KR" sz="1000" dirty="0"/>
              <a:t>, </a:t>
            </a:r>
            <a:r>
              <a:rPr lang="ko-KR" altLang="en-US" sz="1000" dirty="0"/>
              <a:t>보통</a:t>
            </a:r>
            <a:r>
              <a:rPr lang="en-US" altLang="ko-KR" sz="1000" dirty="0"/>
              <a:t>, </a:t>
            </a:r>
            <a:r>
              <a:rPr lang="ko-KR" altLang="en-US" sz="1000" dirty="0"/>
              <a:t>높음</a:t>
            </a:r>
            <a:r>
              <a:rPr lang="en-US" altLang="ko-KR" sz="1000" dirty="0"/>
              <a:t>, </a:t>
            </a:r>
            <a:r>
              <a:rPr lang="ko-KR" altLang="en-US" sz="1000" dirty="0"/>
              <a:t>아주 높음</a:t>
            </a:r>
          </a:p>
        </p:txBody>
      </p:sp>
    </p:spTree>
    <p:extLst>
      <p:ext uri="{BB962C8B-B14F-4D97-AF65-F5344CB8AC3E}">
        <p14:creationId xmlns:p14="http://schemas.microsoft.com/office/powerpoint/2010/main" val="214790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37EC4-E25B-4FFE-9010-611E51C02329}"/>
              </a:ext>
            </a:extLst>
          </p:cNvPr>
          <p:cNvSpPr txBox="1"/>
          <p:nvPr/>
        </p:nvSpPr>
        <p:spPr>
          <a:xfrm>
            <a:off x="3825571" y="3429000"/>
            <a:ext cx="4192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- End of Document -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538</Words>
  <Application>Microsoft Office PowerPoint</Application>
  <PresentationFormat>와이드스크린</PresentationFormat>
  <Paragraphs>154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等线</vt:lpstr>
      <vt:lpstr>나눔고딕 ExtraBold</vt:lpstr>
      <vt:lpstr>나눔고딕 Light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Taegwoo</dc:creator>
  <cp:lastModifiedBy>이지현</cp:lastModifiedBy>
  <cp:revision>56</cp:revision>
  <dcterms:created xsi:type="dcterms:W3CDTF">2022-04-14T02:27:48Z</dcterms:created>
  <dcterms:modified xsi:type="dcterms:W3CDTF">2022-05-12T01:58:33Z</dcterms:modified>
</cp:coreProperties>
</file>