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4018F-D515-473A-A861-E4758264C529}">
  <a:tblStyle styleId="{50F4018F-D515-473A-A861-E4758264C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9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8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50" b="1" u="sng" dirty="0">
                <a:solidFill>
                  <a:srgbClr val="262626"/>
                </a:solidFill>
              </a:rPr>
              <a:t>4</a:t>
            </a:r>
            <a:r>
              <a:rPr lang="ko-KR" altLang="en-US" sz="1850" b="1" u="sng" dirty="0">
                <a:solidFill>
                  <a:srgbClr val="262626"/>
                </a:solidFill>
              </a:rPr>
              <a:t>조 </a:t>
            </a:r>
            <a:r>
              <a:rPr lang="ko-KR" altLang="en-US" sz="1850" b="1" u="sng" dirty="0" err="1">
                <a:solidFill>
                  <a:srgbClr val="262626"/>
                </a:solidFill>
              </a:rPr>
              <a:t>머신일이조</a:t>
            </a:r>
            <a:r>
              <a:rPr lang="ko-KR" altLang="en-US" sz="1850" b="1" u="sng" dirty="0">
                <a:solidFill>
                  <a:srgbClr val="262626"/>
                </a:solidFill>
              </a:rPr>
              <a:t> 팀</a:t>
            </a:r>
            <a:endParaRPr sz="1850" b="1" i="0" u="sng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 dirty="0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995" dirty="0">
                <a:solidFill>
                  <a:srgbClr val="262626"/>
                </a:solidFill>
              </a:rPr>
              <a:t>&lt;</a:t>
            </a:r>
            <a:r>
              <a:rPr lang="ko-KR" altLang="en-US" sz="4995" dirty="0">
                <a:solidFill>
                  <a:srgbClr val="262626"/>
                </a:solidFill>
              </a:rPr>
              <a:t>고령자 케어  플랫폼</a:t>
            </a:r>
            <a:r>
              <a:rPr lang="en-US" altLang="ko-KR" sz="4995" dirty="0">
                <a:solidFill>
                  <a:srgbClr val="262626"/>
                </a:solidFill>
              </a:rPr>
              <a:t>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4995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995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 dirty="0">
              <a:solidFill>
                <a:srgbClr val="262626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28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4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315760" y="2354050"/>
            <a:ext cx="522617" cy="3187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4"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sym typeface="Arial"/>
              </a:rPr>
              <a:t>본 프로젝트는 </a:t>
            </a:r>
            <a:r>
              <a:rPr lang="en-US" altLang="ko-KR" sz="1800" dirty="0"/>
              <a:t>“</a:t>
            </a:r>
            <a:r>
              <a:rPr lang="ko-KR" altLang="en-US" sz="1800" dirty="0"/>
              <a:t>고령자 케어 플랫폼</a:t>
            </a:r>
            <a:r>
              <a:rPr lang="en-US" altLang="ko-KR" sz="1800" dirty="0"/>
              <a:t>” </a:t>
            </a:r>
            <a:r>
              <a:rPr lang="ko-KR" altLang="en-US" sz="1800" dirty="0"/>
              <a:t>개발</a:t>
            </a:r>
            <a:r>
              <a:rPr lang="ko-KR" sz="1600" b="0" i="0" u="none" strike="noStrike" cap="none" dirty="0">
                <a:solidFill>
                  <a:schemeClr val="dk1"/>
                </a:solidFill>
                <a:sym typeface="Arial"/>
              </a:rPr>
              <a:t>을 목적으로 합니다.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589572" y="2306534"/>
            <a:ext cx="8663268" cy="4284766"/>
            <a:chOff x="1551400" y="1784066"/>
            <a:chExt cx="8663268" cy="4272376"/>
          </a:xfrm>
        </p:grpSpPr>
        <p:sp>
          <p:nvSpPr>
            <p:cNvPr id="116" name="Google Shape;116;p20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0" descr="ar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106020" y="389574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>
              <a:off x="1551475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200" dirty="0">
                  <a:solidFill>
                    <a:schemeClr val="dk1"/>
                  </a:solidFill>
                </a:rPr>
                <a:t>의료기술의 발달로 세계 및 국내 고령 인구의 비율이 증가하고 있음</a:t>
              </a:r>
              <a:endParaRPr lang="en-US" altLang="ko-KR" sz="1200" dirty="0"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altLang="en-US" sz="1200" dirty="0">
                  <a:solidFill>
                    <a:schemeClr val="dk1"/>
                  </a:solidFill>
                </a:rPr>
                <a:t>고령자 건강관리 이슈가 대두됨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551468" y="2314434"/>
              <a:ext cx="3878400" cy="360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51400" y="4280953"/>
              <a:ext cx="3878400" cy="17754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/>
                <a:t>고령자 건강정보 데이터를 활용한 고령자 건강관리에 대한 관심이 증가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51468" y="3951894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/>
                <a:t>고령자의 질병 및 질환을 조기 판별하여 증세를 완화시키는 예방법이 필요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336193" y="2291345"/>
              <a:ext cx="3878262" cy="360363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336268" y="4148721"/>
              <a:ext cx="3878400" cy="190772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dirty="0"/>
                <a:t>고령자 전문 의료기관 및 고령자 케어 기관에서 정보를 수집하고 분석하여 맞춤형 솔루션을 제공하는 플랫폼 개발</a:t>
              </a:r>
              <a:endParaRPr lang="en-US" altLang="ko-KR" dirty="0"/>
            </a:p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 alt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고령자 의료 복지 서비스 품질을 높이는데 기여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7229286" y="1109151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2022</a:t>
            </a: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.04.25 ~ </a:t>
            </a:r>
            <a:r>
              <a:rPr lang="en-US" altLang="ko-KR" sz="1800" b="1" dirty="0">
                <a:solidFill>
                  <a:schemeClr val="dk1"/>
                </a:solidFill>
              </a:rPr>
              <a:t>2022</a:t>
            </a: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.06.16 </a:t>
            </a: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800" b="1" dirty="0">
                <a:solidFill>
                  <a:schemeClr val="dk1"/>
                </a:solidFill>
              </a:rPr>
              <a:t>8</a:t>
            </a: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주)</a:t>
            </a: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63904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구축범위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/>
              <a:t>고령자 건강정보 데이터를 활용해 질병을 예측하는 모델 구축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79425" y="3085100"/>
            <a:ext cx="1920300" cy="81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300" b="1" dirty="0">
                <a:solidFill>
                  <a:schemeClr val="dk1"/>
                </a:solidFill>
              </a:rPr>
              <a:t>고령자 케어 전문 기관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79425" y="2376574"/>
            <a:ext cx="1920300" cy="6650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국가 및 공공기관</a:t>
            </a:r>
            <a:endParaRPr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536624" y="2346200"/>
            <a:ext cx="1725000" cy="69538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</a:rPr>
              <a:t>고령자 건강정보 데이터</a:t>
            </a:r>
            <a:endParaRPr lang="en-US" altLang="ko-KR"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(5</a:t>
            </a:r>
            <a:r>
              <a:rPr lang="ko-KR" altLang="en-US" sz="1200" b="1" dirty="0">
                <a:solidFill>
                  <a:schemeClr val="dk1"/>
                </a:solidFill>
              </a:rPr>
              <a:t>년 간</a:t>
            </a:r>
            <a:r>
              <a:rPr lang="en-US" altLang="ko-KR" sz="1200" b="1" dirty="0">
                <a:solidFill>
                  <a:schemeClr val="dk1"/>
                </a:solidFill>
              </a:rPr>
              <a:t>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536624" y="3112136"/>
            <a:ext cx="1725000" cy="7925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b="1" dirty="0">
                <a:solidFill>
                  <a:schemeClr val="dk1"/>
                </a:solidFill>
              </a:rPr>
              <a:t>고령자 건강정보 데이터</a:t>
            </a:r>
          </a:p>
          <a:p>
            <a:pPr lvl="0" algn="ctr"/>
            <a:r>
              <a:rPr lang="en-US" altLang="ko-KR" sz="1200" b="1" dirty="0">
                <a:solidFill>
                  <a:schemeClr val="dk1"/>
                </a:solidFill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</a:rPr>
              <a:t>약 </a:t>
            </a:r>
            <a:r>
              <a:rPr lang="en-US" altLang="ko-KR" sz="1200" b="1" dirty="0">
                <a:solidFill>
                  <a:schemeClr val="dk1"/>
                </a:solidFill>
              </a:rPr>
              <a:t>10,000</a:t>
            </a:r>
            <a:r>
              <a:rPr lang="ko-KR" altLang="en-US" sz="1200" b="1" dirty="0">
                <a:solidFill>
                  <a:schemeClr val="dk1"/>
                </a:solidFill>
              </a:rPr>
              <a:t>건 이상</a:t>
            </a:r>
            <a:r>
              <a:rPr lang="en-US" altLang="ko-KR" sz="1200" b="1" dirty="0">
                <a:solidFill>
                  <a:schemeClr val="dk1"/>
                </a:solidFill>
              </a:rPr>
              <a:t>)</a:t>
            </a:r>
            <a:endParaRPr lang="ko-KR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1"/>
          <p:cNvSpPr/>
          <p:nvPr/>
        </p:nvSpPr>
        <p:spPr>
          <a:xfrm>
            <a:off x="5272227" y="2376574"/>
            <a:ext cx="2872596" cy="362170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altLang="en-US" b="1" dirty="0">
                <a:solidFill>
                  <a:schemeClr val="dk1"/>
                </a:solidFill>
                <a:latin typeface="+mj-lt"/>
              </a:rPr>
              <a:t>고령자 건강정보 데이터를 활용해 질병을 예측하는 모델</a:t>
            </a:r>
            <a:endParaRPr lang="en-US" altLang="ko-KR" b="1" dirty="0">
              <a:solidFill>
                <a:schemeClr val="dk1"/>
              </a:solidFill>
              <a:latin typeface="+mj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endParaRPr lang="en-US" altLang="ko-KR" b="1" dirty="0">
              <a:solidFill>
                <a:schemeClr val="dk1"/>
              </a:solidFill>
              <a:latin typeface="+mj-l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ko-KR" b="1" dirty="0">
              <a:solidFill>
                <a:schemeClr val="dk1"/>
              </a:solidFill>
              <a:latin typeface="+mj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altLang="ko-KR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이미지 분석을 이용한 </a:t>
            </a:r>
            <a:r>
              <a:rPr lang="ko-KR" altLang="en-US" b="1" kern="1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맞춤형 </a:t>
            </a:r>
            <a:r>
              <a:rPr lang="ko-KR" altLang="ko-KR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식단 관리 </a:t>
            </a:r>
            <a:r>
              <a:rPr lang="ko-KR" altLang="en-US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기능 </a:t>
            </a:r>
            <a:r>
              <a:rPr lang="ko-KR" altLang="en-US" b="1" kern="1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모델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1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9425" y="5168770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79425" y="5694982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 descr="ar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644894" y="2361524"/>
            <a:ext cx="2700001" cy="41789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82563" lvl="0" indent="-182563"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altLang="en-US" sz="1200" dirty="0"/>
              <a:t>고령자의 질병 및 질환을 조기 판별하여 증세 완화 가능</a:t>
            </a:r>
            <a:endParaRPr lang="en-US" altLang="ko-KR" sz="1200" dirty="0"/>
          </a:p>
          <a:p>
            <a:pPr marL="182563" lvl="0" indent="-182563">
              <a:buClr>
                <a:srgbClr val="1F497D"/>
              </a:buClr>
              <a:buSzPts val="1200"/>
              <a:buFont typeface="Noto Sans Symbols"/>
              <a:buChar char="▪"/>
            </a:pP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r>
              <a:rPr lang="ko-KR" altLang="en-US" sz="1200" dirty="0"/>
              <a:t>맞춤형 솔루션을 제공하는 플랫폼 개발해 고령자 의료 복지 서비스 품질을 높이는데 기여</a:t>
            </a: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r>
              <a:rPr lang="ko-KR" altLang="en-US" sz="1200" dirty="0"/>
              <a:t>고령자 관련 치료 보호 기술 기초자료로 사용 가능 향후 의료 </a:t>
            </a:r>
            <a:r>
              <a:rPr lang="en-US" altLang="ko-KR" sz="1200" dirty="0"/>
              <a:t>AI </a:t>
            </a:r>
            <a:r>
              <a:rPr lang="ko-KR" altLang="en-US" sz="1200" dirty="0"/>
              <a:t>플랫폼 기술로 확장 가능</a:t>
            </a: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r>
              <a:rPr lang="ko-KR" altLang="en-US" sz="1200" dirty="0"/>
              <a:t>의료 관련 </a:t>
            </a:r>
            <a:r>
              <a:rPr lang="ko-KR" altLang="en-US" sz="1200" dirty="0" err="1"/>
              <a:t>확장형</a:t>
            </a:r>
            <a:r>
              <a:rPr lang="ko-KR" altLang="en-US" sz="1200" dirty="0"/>
              <a:t> </a:t>
            </a:r>
            <a:r>
              <a:rPr lang="en-US" altLang="ko-KR" sz="1200" dirty="0"/>
              <a:t>SW</a:t>
            </a:r>
            <a:r>
              <a:rPr lang="ko-KR" altLang="en-US" sz="1200" dirty="0"/>
              <a:t>로 개발 및 매출 발생 가능 관련 데이터 구매 및 </a:t>
            </a:r>
            <a:r>
              <a:rPr lang="ko-KR" altLang="en-US" sz="1200" dirty="0" err="1"/>
              <a:t>렌탈</a:t>
            </a:r>
            <a:r>
              <a:rPr lang="en-US" altLang="ko-KR" sz="1200" dirty="0"/>
              <a:t>, </a:t>
            </a:r>
            <a:r>
              <a:rPr lang="ko-KR" altLang="en-US" sz="1200" dirty="0"/>
              <a:t>활용 가능 제품으로 매출 발생 가능 </a:t>
            </a:r>
            <a:r>
              <a:rPr lang="ko-KR" altLang="en-US" sz="1200" dirty="0" err="1"/>
              <a:t>종합형</a:t>
            </a:r>
            <a:r>
              <a:rPr lang="ko-KR" altLang="en-US" sz="1200" dirty="0"/>
              <a:t> 디바이스를 개발한 </a:t>
            </a:r>
            <a:r>
              <a:rPr lang="en-US" altLang="ko-KR" sz="1200" dirty="0"/>
              <a:t>M/W+S/W </a:t>
            </a:r>
            <a:r>
              <a:rPr lang="ko-KR" altLang="en-US" sz="1200" dirty="0" err="1"/>
              <a:t>확장형</a:t>
            </a:r>
            <a:r>
              <a:rPr lang="ko-KR" altLang="en-US" sz="1200" dirty="0"/>
              <a:t> 디바이스로 매출 발생 가능</a:t>
            </a: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endParaRPr lang="en-US" altLang="ko-KR" sz="1200" dirty="0"/>
          </a:p>
          <a:p>
            <a:pPr marL="176213" lvl="0" indent="-176213">
              <a:buSzPts val="1400"/>
              <a:buFont typeface="Noto Sans Symbols"/>
              <a:buChar char="▪"/>
            </a:pPr>
            <a:r>
              <a:rPr lang="ko-KR" altLang="en-US" sz="1200" dirty="0"/>
              <a:t>데이터 관련 전문가 양성 가능 의료 관련 산업 활성화 기대 가능개발기관 전문 인력 고용을 통한 고용 창출 기능 확대 가능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479425" y="4017399"/>
            <a:ext cx="1920300" cy="8976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관련 연구 논문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536624" y="4081705"/>
            <a:ext cx="1725000" cy="8333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1200" b="1" dirty="0">
                <a:solidFill>
                  <a:schemeClr val="dk1"/>
                </a:solidFill>
              </a:rPr>
              <a:t>질병과 증상 및 생체 정보 간의 연관성에 대한 연구 자료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분석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방법론을 사용하며, 각 단계별 산출물 작업으로 원활한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커뮤니테이션을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이루도록 할 것입니다.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321154" y="2244037"/>
            <a:ext cx="1838151" cy="2182578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i="0" dirty="0">
                <a:solidFill>
                  <a:srgbClr val="444444"/>
                </a:solidFill>
                <a:effectLst/>
                <a:latin typeface="se-nanumgothic"/>
              </a:rPr>
              <a:t>프로젝트 진행을 위해 비즈니스에 대한 충분한 이해와 도메인 문제점 파악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이해</a:t>
            </a:r>
            <a:r>
              <a:rPr lang="en-US" alt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자료조사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범위설정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프로젝트 정의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계획 수립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위험 식별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위험 대응계획수립</a:t>
            </a:r>
          </a:p>
        </p:txBody>
      </p:sp>
      <p:sp>
        <p:nvSpPr>
          <p:cNvPr id="166" name="Google Shape;166;p22"/>
          <p:cNvSpPr/>
          <p:nvPr/>
        </p:nvSpPr>
        <p:spPr>
          <a:xfrm>
            <a:off x="3200400" y="2240862"/>
            <a:ext cx="2222250" cy="2182578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요구사항에 맞는 데이터를 정의하고 데이터 수집</a:t>
            </a:r>
            <a:r>
              <a:rPr lang="en-US" alt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스토어 설계 과정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데이터정의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데이터획득방안수립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정형데이터스토어 설계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비정형데이터스토어 설계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수집 및 저장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정합성 검증</a:t>
            </a:r>
          </a:p>
        </p:txBody>
      </p:sp>
      <p:sp>
        <p:nvSpPr>
          <p:cNvPr id="167" name="Google Shape;167;p22"/>
          <p:cNvSpPr/>
          <p:nvPr/>
        </p:nvSpPr>
        <p:spPr>
          <a:xfrm>
            <a:off x="5493365" y="2240862"/>
            <a:ext cx="2526308" cy="2182578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룰 확인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분석용데이터</a:t>
            </a: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셑</a:t>
            </a: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준비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 데이터 확인 및 추출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 데이터 분석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탐색적데이터 분석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데이터분할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데이터모델링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적용 및 운영방안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평가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검증</a:t>
            </a:r>
          </a:p>
        </p:txBody>
      </p:sp>
      <p:sp>
        <p:nvSpPr>
          <p:cNvPr id="168" name="Google Shape;168;p22"/>
          <p:cNvSpPr/>
          <p:nvPr/>
        </p:nvSpPr>
        <p:spPr>
          <a:xfrm>
            <a:off x="8095693" y="2240863"/>
            <a:ext cx="1485024" cy="2182577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lang="ko-KR" altLang="en-US"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분석 및 설계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구현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시스템테스트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운영계획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72647" y="2240862"/>
            <a:ext cx="1322378" cy="2182578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모델발전 계획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성과 평가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종료</a:t>
            </a:r>
          </a:p>
        </p:txBody>
      </p:sp>
      <p:sp>
        <p:nvSpPr>
          <p:cNvPr id="170" name="Google Shape;170;p22"/>
          <p:cNvSpPr/>
          <p:nvPr/>
        </p:nvSpPr>
        <p:spPr>
          <a:xfrm>
            <a:off x="3200400" y="1724924"/>
            <a:ext cx="2222250" cy="431800"/>
          </a:xfrm>
          <a:prstGeom prst="homePlate">
            <a:avLst>
              <a:gd name="adj" fmla="val 20674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altLang="ko-KR" sz="1400" b="1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Preparartion</a:t>
            </a:r>
            <a:endParaRPr sz="14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name="adj" fmla="val 290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Analyzing</a:t>
            </a:r>
            <a:endParaRPr dirty="0"/>
          </a:p>
        </p:txBody>
      </p:sp>
      <p:sp>
        <p:nvSpPr>
          <p:cNvPr id="172" name="Google Shape;172;p22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name="adj" fmla="val 13686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Deploying</a:t>
            </a:r>
            <a:endParaRPr dirty="0"/>
          </a:p>
        </p:txBody>
      </p:sp>
      <p:sp>
        <p:nvSpPr>
          <p:cNvPr id="173" name="Google Shape;173;p22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name="adj" fmla="val 1657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Developing</a:t>
            </a:r>
            <a:endParaRPr dirty="0"/>
          </a:p>
        </p:txBody>
      </p:sp>
      <p:sp>
        <p:nvSpPr>
          <p:cNvPr id="174" name="Google Shape;174;p22"/>
          <p:cNvSpPr/>
          <p:nvPr/>
        </p:nvSpPr>
        <p:spPr>
          <a:xfrm>
            <a:off x="1299941" y="1724924"/>
            <a:ext cx="1808529" cy="431800"/>
          </a:xfrm>
          <a:prstGeom prst="homePlate">
            <a:avLst>
              <a:gd name="adj" fmla="val 18995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 dirty="0"/>
          </a:p>
        </p:txBody>
      </p:sp>
      <p:sp>
        <p:nvSpPr>
          <p:cNvPr id="175" name="Google Shape;175;p22"/>
          <p:cNvSpPr/>
          <p:nvPr/>
        </p:nvSpPr>
        <p:spPr>
          <a:xfrm>
            <a:off x="461963" y="2242449"/>
            <a:ext cx="802620" cy="218257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1963" y="4536872"/>
            <a:ext cx="802620" cy="191072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21155" y="4536872"/>
            <a:ext cx="1838150" cy="191072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비즈니스이해 및 도메인 문제점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범위 정의서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(SOW)(Statement Of Work)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en-US" alt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프로젝트정의서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모델운영이미지설계서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모델평가기준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프로젝트수행계획서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WBS(Work Breakdown Structure)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en-US" alt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식별된 위험 목록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위험관리계획서</a:t>
            </a: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200400" y="4533212"/>
            <a:ext cx="2222250" cy="191072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데이터정의서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획득계획서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정형데이터스토어설계서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데이터매핑정의서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비정형데이터스토어설계서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데이터매핑정의서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수집된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분석용데이터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데이터정합성 점검 보고서</a:t>
            </a: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93365" y="4533212"/>
            <a:ext cx="2526308" cy="191072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비즈니스룰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분석에 필요한 데이터범위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데이터셑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텍스트 데이터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 분석보고서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데이터탐색보고서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데이터시각화보고서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훈련용데이터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테스트용데이터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모델링결과보고서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알고리즘설명서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모니터링방안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모델평가보고서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모델검증보고서</a:t>
            </a: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672647" y="4533212"/>
            <a:ext cx="1322378" cy="191072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발전계획서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성과 평가서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최종 보고서</a:t>
            </a:r>
            <a:endParaRPr sz="700" dirty="0"/>
          </a:p>
        </p:txBody>
      </p:sp>
      <p:sp>
        <p:nvSpPr>
          <p:cNvPr id="181" name="Google Shape;181;p22"/>
          <p:cNvSpPr/>
          <p:nvPr/>
        </p:nvSpPr>
        <p:spPr>
          <a:xfrm>
            <a:off x="8090388" y="4533212"/>
            <a:ext cx="1485024" cy="191072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시스템분석및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설계서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구현시스템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시스템테스트결과보고서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운영자매뉴얼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사용자매뉴얼</a:t>
            </a:r>
            <a:r>
              <a: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시스템운영계획서</a:t>
            </a:r>
            <a:endParaRPr sz="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조장 이지현을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역할은 아래와 같습니다.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3"/>
          <p:cNvCxnSpPr>
            <a:cxnSpLocks/>
          </p:cNvCxnSpPr>
          <p:nvPr/>
        </p:nvCxnSpPr>
        <p:spPr>
          <a:xfrm>
            <a:off x="2049390" y="2132916"/>
            <a:ext cx="7876188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3"/>
          <p:cNvSpPr/>
          <p:nvPr/>
        </p:nvSpPr>
        <p:spPr>
          <a:xfrm>
            <a:off x="5069368" y="1630753"/>
            <a:ext cx="22347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165216" y="2251375"/>
            <a:ext cx="11661599" cy="3697118"/>
            <a:chOff x="479425" y="2487332"/>
            <a:chExt cx="7397066" cy="2147614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3337417" y="2487332"/>
              <a:ext cx="1671405" cy="747711"/>
              <a:chOff x="4431883" y="2497558"/>
              <a:chExt cx="1671405" cy="747711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4431884" y="2789238"/>
                <a:ext cx="1670259" cy="456031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800" dirty="0"/>
                  <a:t>프로젝트 관리자</a:t>
                </a:r>
                <a:r>
                  <a:rPr lang="en-US" altLang="ko-KR" sz="800" dirty="0"/>
                  <a:t>(PM)</a:t>
                </a:r>
              </a:p>
            </p:txBody>
          </p:sp>
          <p:sp>
            <p:nvSpPr>
              <p:cNvPr id="195" name="Google Shape;195;p23" descr="강-4단"/>
              <p:cNvSpPr/>
              <p:nvPr/>
            </p:nvSpPr>
            <p:spPr>
              <a:xfrm>
                <a:off x="4431883" y="2497558"/>
                <a:ext cx="1671405" cy="288925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2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이지현</a:t>
                </a:r>
                <a:endParaRPr sz="1200" b="1" dirty="0"/>
              </a:p>
            </p:txBody>
          </p:sp>
        </p:grpSp>
        <p:cxnSp>
          <p:nvCxnSpPr>
            <p:cNvPr id="196" name="Google Shape;196;p23"/>
            <p:cNvCxnSpPr>
              <a:stCxn id="194" idx="2"/>
              <a:endCxn id="197" idx="0"/>
            </p:cNvCxnSpPr>
            <p:nvPr/>
          </p:nvCxnSpPr>
          <p:spPr>
            <a:xfrm rot="16200000" flipH="1">
              <a:off x="3846737" y="3560854"/>
              <a:ext cx="652192" cy="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8" name="Google Shape;198;p23"/>
            <p:cNvGrpSpPr/>
            <p:nvPr/>
          </p:nvGrpSpPr>
          <p:grpSpPr>
            <a:xfrm>
              <a:off x="479425" y="3887235"/>
              <a:ext cx="7397066" cy="747711"/>
              <a:chOff x="1236843" y="3887235"/>
              <a:chExt cx="8732410" cy="747711"/>
            </a:xfrm>
          </p:grpSpPr>
          <p:grpSp>
            <p:nvGrpSpPr>
              <p:cNvPr id="199" name="Google Shape;199;p23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의료부문 개발총괄</a:t>
                  </a:r>
                  <a:r>
                    <a:rPr lang="en-US" altLang="ko-KR" sz="800" dirty="0"/>
                    <a:t>(PL)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데이터 분석 및 시각화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Frontend </a:t>
                  </a:r>
                  <a:r>
                    <a:rPr lang="ko-KR" altLang="en-US" sz="800" dirty="0"/>
                    <a:t>부문 설계</a:t>
                  </a:r>
                </a:p>
              </p:txBody>
            </p:sp>
            <p:sp>
              <p:nvSpPr>
                <p:cNvPr id="201" name="Google Shape;201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b="1"/>
                    <a:t>한혜림</a:t>
                  </a:r>
                  <a:endParaRPr lang="ko-KR" altLang="en-US"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" name="Google Shape;202;p23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3" name="Google Shape;203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의료부문 분석 및 시각화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프로그램 개발</a:t>
                  </a:r>
                  <a:r>
                    <a:rPr lang="en-US" altLang="ko-KR" sz="800" dirty="0"/>
                    <a:t>, </a:t>
                  </a:r>
                  <a:r>
                    <a:rPr lang="ko-KR" altLang="en-US" sz="800" dirty="0"/>
                    <a:t>품질 활동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작성된 프로그램 테스트 수행</a:t>
                  </a:r>
                </a:p>
              </p:txBody>
            </p:sp>
            <p:sp>
              <p:nvSpPr>
                <p:cNvPr id="204" name="Google Shape;204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b="1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송준영</a:t>
                  </a:r>
                  <a:endParaRPr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23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6" name="Google Shape;206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프로젝트 </a:t>
                  </a:r>
                  <a:r>
                    <a:rPr lang="ko-KR" altLang="en-US" sz="800" dirty="0" err="1"/>
                    <a:t>아키텍트</a:t>
                  </a:r>
                  <a:r>
                    <a:rPr lang="ko-KR" altLang="en-US" sz="800" dirty="0"/>
                    <a:t> 및 분석</a:t>
                  </a:r>
                  <a:r>
                    <a:rPr lang="en-US" altLang="ko-KR" sz="800" dirty="0"/>
                    <a:t>/</a:t>
                  </a:r>
                  <a:r>
                    <a:rPr lang="ko-KR" altLang="en-US" sz="800" dirty="0"/>
                    <a:t>개발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프로젝트 서기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프로젝트 산출물 표준 수립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ko-KR" sz="800" dirty="0"/>
                </a:p>
              </p:txBody>
            </p:sp>
            <p:sp>
              <p:nvSpPr>
                <p:cNvPr id="197" name="Google Shape;197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b="1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조준영</a:t>
                  </a:r>
                  <a:endParaRPr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" name="Google Shape;207;p23"/>
              <p:cNvGrpSpPr/>
              <p:nvPr/>
            </p:nvGrpSpPr>
            <p:grpSpPr>
              <a:xfrm>
                <a:off x="6517040" y="3887235"/>
                <a:ext cx="3452213" cy="747711"/>
                <a:chOff x="3798888" y="2497558"/>
                <a:chExt cx="3452213" cy="747711"/>
              </a:xfrm>
            </p:grpSpPr>
            <p:sp>
              <p:nvSpPr>
                <p:cNvPr id="208" name="Google Shape;208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개발총괄</a:t>
                  </a:r>
                  <a:r>
                    <a:rPr lang="en-US" altLang="ko-KR" sz="800" dirty="0"/>
                    <a:t>(PL)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영양부문 개발총괄</a:t>
                  </a:r>
                  <a:r>
                    <a:rPr lang="en-US" altLang="ko-KR" sz="800" dirty="0"/>
                    <a:t>(PL)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Database Administer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데이터 분석 및 설계</a:t>
                  </a:r>
                  <a:endParaRPr sz="800" dirty="0"/>
                </a:p>
              </p:txBody>
            </p:sp>
            <p:sp>
              <p:nvSpPr>
                <p:cNvPr id="209" name="Google Shape;209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b="1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이동언</a:t>
                  </a:r>
                  <a:endParaRPr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208;p23">
                  <a:extLst>
                    <a:ext uri="{FF2B5EF4-FFF2-40B4-BE49-F238E27FC236}">
                      <a16:creationId xmlns:a16="http://schemas.microsoft.com/office/drawing/2014/main" id="{92636861-3585-4E5E-B4C4-F8202CC5C574}"/>
                    </a:ext>
                  </a:extLst>
                </p:cNvPr>
                <p:cNvSpPr/>
                <p:nvPr/>
              </p:nvSpPr>
              <p:spPr>
                <a:xfrm>
                  <a:off x="5579694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영양부문 분석 및 개발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품질 활동 및 형상 관리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800" dirty="0"/>
                    <a:t>- </a:t>
                  </a:r>
                  <a:r>
                    <a:rPr lang="ko-KR" altLang="en-US" sz="800" dirty="0"/>
                    <a:t>작성된 프로그램 테스트 수행</a:t>
                  </a:r>
                </a:p>
                <a:p>
                  <a:pPr marL="0" marR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 dirty="0"/>
                </a:p>
              </p:txBody>
            </p:sp>
            <p:sp>
              <p:nvSpPr>
                <p:cNvPr id="36" name="Google Shape;209;p23" descr="강-4단">
                  <a:extLst>
                    <a:ext uri="{FF2B5EF4-FFF2-40B4-BE49-F238E27FC236}">
                      <a16:creationId xmlns:a16="http://schemas.microsoft.com/office/drawing/2014/main" id="{D2AECEE9-02AA-4660-8220-65C4A50746FD}"/>
                    </a:ext>
                  </a:extLst>
                </p:cNvPr>
                <p:cNvSpPr/>
                <p:nvPr/>
              </p:nvSpPr>
              <p:spPr>
                <a:xfrm>
                  <a:off x="5579694" y="2497558"/>
                  <a:ext cx="1671407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b="1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주현우</a:t>
                  </a:r>
                  <a:endParaRPr sz="12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10" name="Google Shape;210;p23"/>
            <p:cNvCxnSpPr>
              <a:cxnSpLocks/>
              <a:stCxn id="194" idx="2"/>
              <a:endCxn id="36" idx="0"/>
            </p:cNvCxnSpPr>
            <p:nvPr/>
          </p:nvCxnSpPr>
          <p:spPr>
            <a:xfrm rot="16200000" flipH="1">
              <a:off x="5344468" y="2063121"/>
              <a:ext cx="652192" cy="299603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3"/>
            <p:cNvCxnSpPr>
              <a:stCxn id="194" idx="2"/>
              <a:endCxn id="201" idx="0"/>
            </p:cNvCxnSpPr>
            <p:nvPr/>
          </p:nvCxnSpPr>
          <p:spPr>
            <a:xfrm rot="5400000">
              <a:off x="2353845" y="2068532"/>
              <a:ext cx="652192" cy="298521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3"/>
            <p:cNvCxnSpPr>
              <a:stCxn id="194" idx="2"/>
              <a:endCxn id="204" idx="0"/>
            </p:cNvCxnSpPr>
            <p:nvPr/>
          </p:nvCxnSpPr>
          <p:spPr>
            <a:xfrm rot="5400000">
              <a:off x="3085022" y="2799709"/>
              <a:ext cx="652192" cy="152286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212;p23">
              <a:extLst>
                <a:ext uri="{FF2B5EF4-FFF2-40B4-BE49-F238E27FC236}">
                  <a16:creationId xmlns:a16="http://schemas.microsoft.com/office/drawing/2014/main" id="{60A440FF-915E-4475-B6FD-9AF2871FC01A}"/>
                </a:ext>
              </a:extLst>
            </p:cNvPr>
            <p:cNvCxnSpPr>
              <a:cxnSpLocks/>
              <a:stCxn id="194" idx="2"/>
              <a:endCxn id="209" idx="0"/>
            </p:cNvCxnSpPr>
            <p:nvPr/>
          </p:nvCxnSpPr>
          <p:spPr>
            <a:xfrm rot="16200000" flipH="1">
              <a:off x="4590224" y="2817366"/>
              <a:ext cx="652192" cy="148754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dirty="0"/>
              <a:t>아래와 같이 프로젝트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주간 진행됩니다</a:t>
            </a:r>
            <a:r>
              <a:rPr lang="en-US" altLang="ko-KR" dirty="0"/>
              <a:t>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8F9638-7748-4B7B-8AFE-DFF4F0261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81380"/>
              </p:ext>
            </p:extLst>
          </p:nvPr>
        </p:nvGraphicFramePr>
        <p:xfrm>
          <a:off x="313178" y="1520826"/>
          <a:ext cx="9063771" cy="4947201"/>
        </p:xfrm>
        <a:graphic>
          <a:graphicData uri="http://schemas.openxmlformats.org/drawingml/2006/table">
            <a:tbl>
              <a:tblPr/>
              <a:tblGrid>
                <a:gridCol w="328613">
                  <a:extLst>
                    <a:ext uri="{9D8B030D-6E8A-4147-A177-3AD203B41FA5}">
                      <a16:colId xmlns:a16="http://schemas.microsoft.com/office/drawing/2014/main" val="3604077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7406667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3916977744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264664717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2231145489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163153125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101431762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239067649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2765543211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168582244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2034214772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1024773131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1784316987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804926315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2965025564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656285718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2795428026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1374895664"/>
                    </a:ext>
                  </a:extLst>
                </a:gridCol>
                <a:gridCol w="188913">
                  <a:extLst>
                    <a:ext uri="{9D8B030D-6E8A-4147-A177-3AD203B41FA5}">
                      <a16:colId xmlns:a16="http://schemas.microsoft.com/office/drawing/2014/main" val="3845649506"/>
                    </a:ext>
                  </a:extLst>
                </a:gridCol>
                <a:gridCol w="1533229">
                  <a:extLst>
                    <a:ext uri="{9D8B030D-6E8A-4147-A177-3AD203B41FA5}">
                      <a16:colId xmlns:a16="http://schemas.microsoft.com/office/drawing/2014/main" val="2363910250"/>
                    </a:ext>
                  </a:extLst>
                </a:gridCol>
              </a:tblGrid>
              <a:tr h="235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태스크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6896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4002"/>
                  </a:ext>
                </a:extLst>
              </a:tr>
              <a:tr h="2355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이해 및 범위설정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요구사항정의서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012377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정의 및 계획설정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프로젝트수행계획서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,WBS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216651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위험계획 수립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위험목록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위험관리계획서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34625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데이터준비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Preperation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88518"/>
                  </a:ext>
                </a:extLst>
              </a:tr>
              <a:tr h="2355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필요데이터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데이터정의서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05743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데이터스토어설계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스토어설계서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매핑정의서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98430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 및 정합성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 정합성검증보고서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64026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Analyzing)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4638"/>
                  </a:ext>
                </a:extLst>
              </a:tr>
              <a:tr h="235581"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분석용 데이터준비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분석용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51596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텍스트분석보고서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1775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데이터탐색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90512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모델링결과보고서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41313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모델평가 및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모델평가보고서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06871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developing)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52899"/>
                  </a:ext>
                </a:extLst>
              </a:tr>
              <a:tr h="2355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구현시스템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82344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시스템테스트 및 운영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매뉴얼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68673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평가및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Deploying)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59436"/>
                  </a:ext>
                </a:extLst>
              </a:tr>
              <a:tr h="2355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모델발전계획 수립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발전계획서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55155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평가 및 보고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완료보고서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5377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FCFE3C-5D31-4039-AB10-A4187ACA228D}"/>
              </a:ext>
            </a:extLst>
          </p:cNvPr>
          <p:cNvGrpSpPr/>
          <p:nvPr/>
        </p:nvGrpSpPr>
        <p:grpSpPr>
          <a:xfrm>
            <a:off x="2735704" y="1865709"/>
            <a:ext cx="5102552" cy="4478649"/>
            <a:chOff x="3565158" y="1904987"/>
            <a:chExt cx="5102552" cy="4608571"/>
          </a:xfrm>
        </p:grpSpPr>
        <p:cxnSp>
          <p:nvCxnSpPr>
            <p:cNvPr id="22" name="Google Shape;226;p24">
              <a:extLst>
                <a:ext uri="{FF2B5EF4-FFF2-40B4-BE49-F238E27FC236}">
                  <a16:creationId xmlns:a16="http://schemas.microsoft.com/office/drawing/2014/main" id="{BBC52B31-4D54-4C0A-AAD3-66898D8C5487}"/>
                </a:ext>
              </a:extLst>
            </p:cNvPr>
            <p:cNvCxnSpPr>
              <a:cxnSpLocks/>
            </p:cNvCxnSpPr>
            <p:nvPr/>
          </p:nvCxnSpPr>
          <p:spPr>
            <a:xfrm>
              <a:off x="3565158" y="2132630"/>
              <a:ext cx="582683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5" name="Google Shape;226;p24">
              <a:extLst>
                <a:ext uri="{FF2B5EF4-FFF2-40B4-BE49-F238E27FC236}">
                  <a16:creationId xmlns:a16="http://schemas.microsoft.com/office/drawing/2014/main" id="{CFAE2952-B554-425D-9354-667F0CA5F80A}"/>
                </a:ext>
              </a:extLst>
            </p:cNvPr>
            <p:cNvCxnSpPr>
              <a:cxnSpLocks/>
            </p:cNvCxnSpPr>
            <p:nvPr/>
          </p:nvCxnSpPr>
          <p:spPr>
            <a:xfrm>
              <a:off x="3565158" y="2393421"/>
              <a:ext cx="479444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6" name="Google Shape;226;p24">
              <a:extLst>
                <a:ext uri="{FF2B5EF4-FFF2-40B4-BE49-F238E27FC236}">
                  <a16:creationId xmlns:a16="http://schemas.microsoft.com/office/drawing/2014/main" id="{15BB0E63-7EDD-43A2-942F-FFADBBFA03AC}"/>
                </a:ext>
              </a:extLst>
            </p:cNvPr>
            <p:cNvCxnSpPr>
              <a:cxnSpLocks/>
            </p:cNvCxnSpPr>
            <p:nvPr/>
          </p:nvCxnSpPr>
          <p:spPr>
            <a:xfrm>
              <a:off x="3918075" y="2864694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7" name="Google Shape;226;p24">
              <a:extLst>
                <a:ext uri="{FF2B5EF4-FFF2-40B4-BE49-F238E27FC236}">
                  <a16:creationId xmlns:a16="http://schemas.microsoft.com/office/drawing/2014/main" id="{8A9DE824-70C7-47F5-BE5A-B8955A6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5101713" y="4053229"/>
              <a:ext cx="38823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8" name="Google Shape;226;p24">
              <a:extLst>
                <a:ext uri="{FF2B5EF4-FFF2-40B4-BE49-F238E27FC236}">
                  <a16:creationId xmlns:a16="http://schemas.microsoft.com/office/drawing/2014/main" id="{FA23C897-9028-4263-9355-9E28464E0C50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12" y="4284005"/>
              <a:ext cx="63382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9" name="Google Shape;226;p24">
              <a:extLst>
                <a:ext uri="{FF2B5EF4-FFF2-40B4-BE49-F238E27FC236}">
                  <a16:creationId xmlns:a16="http://schemas.microsoft.com/office/drawing/2014/main" id="{6BE8F876-F79E-47C2-A498-987D6108B27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12" y="4592164"/>
              <a:ext cx="63382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0" name="Google Shape;226;p24">
              <a:extLst>
                <a:ext uri="{FF2B5EF4-FFF2-40B4-BE49-F238E27FC236}">
                  <a16:creationId xmlns:a16="http://schemas.microsoft.com/office/drawing/2014/main" id="{879933D7-BD4B-4E50-9427-5755B8101CE5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37" y="4803563"/>
              <a:ext cx="55833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1" name="Google Shape;226;p24">
              <a:extLst>
                <a:ext uri="{FF2B5EF4-FFF2-40B4-BE49-F238E27FC236}">
                  <a16:creationId xmlns:a16="http://schemas.microsoft.com/office/drawing/2014/main" id="{3DA84AFD-A0FB-4A5A-A386-EBE9A74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6138873" y="5297675"/>
              <a:ext cx="187304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2" name="Google Shape;226;p24">
              <a:extLst>
                <a:ext uri="{FF2B5EF4-FFF2-40B4-BE49-F238E27FC236}">
                  <a16:creationId xmlns:a16="http://schemas.microsoft.com/office/drawing/2014/main" id="{555B0F0E-34B0-4297-B373-4BE40A46F23F}"/>
                </a:ext>
              </a:extLst>
            </p:cNvPr>
            <p:cNvCxnSpPr>
              <a:cxnSpLocks/>
            </p:cNvCxnSpPr>
            <p:nvPr/>
          </p:nvCxnSpPr>
          <p:spPr>
            <a:xfrm>
              <a:off x="6138873" y="5561286"/>
              <a:ext cx="187304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3" name="Google Shape;226;p24">
              <a:extLst>
                <a:ext uri="{FF2B5EF4-FFF2-40B4-BE49-F238E27FC236}">
                  <a16:creationId xmlns:a16="http://schemas.microsoft.com/office/drawing/2014/main" id="{1D24FBCE-91F9-4FCB-9571-F86FA8687824}"/>
                </a:ext>
              </a:extLst>
            </p:cNvPr>
            <p:cNvCxnSpPr>
              <a:cxnSpLocks/>
            </p:cNvCxnSpPr>
            <p:nvPr/>
          </p:nvCxnSpPr>
          <p:spPr>
            <a:xfrm>
              <a:off x="7672706" y="5794961"/>
              <a:ext cx="339213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4" name="Google Shape;226;p24">
              <a:extLst>
                <a:ext uri="{FF2B5EF4-FFF2-40B4-BE49-F238E27FC236}">
                  <a16:creationId xmlns:a16="http://schemas.microsoft.com/office/drawing/2014/main" id="{D884F827-2873-49CA-9D36-309229E5F7E5}"/>
                </a:ext>
              </a:extLst>
            </p:cNvPr>
            <p:cNvCxnSpPr>
              <a:cxnSpLocks/>
            </p:cNvCxnSpPr>
            <p:nvPr/>
          </p:nvCxnSpPr>
          <p:spPr>
            <a:xfrm>
              <a:off x="8188899" y="6225210"/>
              <a:ext cx="294968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5" name="Google Shape;226;p24">
              <a:extLst>
                <a:ext uri="{FF2B5EF4-FFF2-40B4-BE49-F238E27FC236}">
                  <a16:creationId xmlns:a16="http://schemas.microsoft.com/office/drawing/2014/main" id="{03713F5B-9021-487D-A33B-C59D273DB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091" y="2591129"/>
              <a:ext cx="22976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6" name="Google Shape;226;p24">
              <a:extLst>
                <a:ext uri="{FF2B5EF4-FFF2-40B4-BE49-F238E27FC236}">
                  <a16:creationId xmlns:a16="http://schemas.microsoft.com/office/drawing/2014/main" id="{76F0C173-B1BB-4C18-BE63-53F280C18399}"/>
                </a:ext>
              </a:extLst>
            </p:cNvPr>
            <p:cNvCxnSpPr>
              <a:cxnSpLocks/>
            </p:cNvCxnSpPr>
            <p:nvPr/>
          </p:nvCxnSpPr>
          <p:spPr>
            <a:xfrm>
              <a:off x="4420011" y="3618371"/>
              <a:ext cx="68170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7" name="Google Shape;226;p24">
              <a:extLst>
                <a:ext uri="{FF2B5EF4-FFF2-40B4-BE49-F238E27FC236}">
                  <a16:creationId xmlns:a16="http://schemas.microsoft.com/office/drawing/2014/main" id="{9D4DF58F-7374-4D55-BDAF-7B038AEFA98B}"/>
                </a:ext>
              </a:extLst>
            </p:cNvPr>
            <p:cNvCxnSpPr>
              <a:cxnSpLocks/>
            </p:cNvCxnSpPr>
            <p:nvPr/>
          </p:nvCxnSpPr>
          <p:spPr>
            <a:xfrm>
              <a:off x="4339721" y="3367765"/>
              <a:ext cx="42114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8" name="Google Shape;226;p24">
              <a:extLst>
                <a:ext uri="{FF2B5EF4-FFF2-40B4-BE49-F238E27FC236}">
                  <a16:creationId xmlns:a16="http://schemas.microsoft.com/office/drawing/2014/main" id="{EBE4909D-E982-4142-9DB8-99ECAF7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6032238" y="5065873"/>
              <a:ext cx="28361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9" name="Google Shape;226;p24">
              <a:extLst>
                <a:ext uri="{FF2B5EF4-FFF2-40B4-BE49-F238E27FC236}">
                  <a16:creationId xmlns:a16="http://schemas.microsoft.com/office/drawing/2014/main" id="{565AB355-DB7A-4750-81EF-F8508611A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65158" y="1904987"/>
              <a:ext cx="907148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40" name="Google Shape;226;p24">
              <a:extLst>
                <a:ext uri="{FF2B5EF4-FFF2-40B4-BE49-F238E27FC236}">
                  <a16:creationId xmlns:a16="http://schemas.microsoft.com/office/drawing/2014/main" id="{5BA1AD8F-6D59-4BAB-BF36-7558154F2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18075" y="3107514"/>
              <a:ext cx="55423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41" name="Google Shape;226;p24">
              <a:extLst>
                <a:ext uri="{FF2B5EF4-FFF2-40B4-BE49-F238E27FC236}">
                  <a16:creationId xmlns:a16="http://schemas.microsoft.com/office/drawing/2014/main" id="{9F27E017-FED3-4286-B445-219BAFC135DC}"/>
                </a:ext>
              </a:extLst>
            </p:cNvPr>
            <p:cNvCxnSpPr>
              <a:cxnSpLocks/>
            </p:cNvCxnSpPr>
            <p:nvPr/>
          </p:nvCxnSpPr>
          <p:spPr>
            <a:xfrm>
              <a:off x="5101713" y="3840762"/>
              <a:ext cx="121414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46" name="Google Shape;226;p24">
              <a:extLst>
                <a:ext uri="{FF2B5EF4-FFF2-40B4-BE49-F238E27FC236}">
                  <a16:creationId xmlns:a16="http://schemas.microsoft.com/office/drawing/2014/main" id="{B509A817-99CA-4D91-B526-1E59AB1BCC7A}"/>
                </a:ext>
              </a:extLst>
            </p:cNvPr>
            <p:cNvCxnSpPr>
              <a:cxnSpLocks/>
            </p:cNvCxnSpPr>
            <p:nvPr/>
          </p:nvCxnSpPr>
          <p:spPr>
            <a:xfrm>
              <a:off x="8188899" y="6012743"/>
              <a:ext cx="47881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48" name="Google Shape;226;p24">
              <a:extLst>
                <a:ext uri="{FF2B5EF4-FFF2-40B4-BE49-F238E27FC236}">
                  <a16:creationId xmlns:a16="http://schemas.microsoft.com/office/drawing/2014/main" id="{0C690FF8-7C17-4D33-B953-A95E0D5CDE70}"/>
                </a:ext>
              </a:extLst>
            </p:cNvPr>
            <p:cNvCxnSpPr>
              <a:cxnSpLocks/>
            </p:cNvCxnSpPr>
            <p:nvPr/>
          </p:nvCxnSpPr>
          <p:spPr>
            <a:xfrm>
              <a:off x="8372742" y="6513558"/>
              <a:ext cx="294968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참조</a:t>
            </a:r>
            <a:r>
              <a:rPr lang="en-US" alt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dirty="0"/>
              <a:t>세부 </a:t>
            </a:r>
            <a:r>
              <a:rPr lang="en-US" altLang="ko-KR" dirty="0"/>
              <a:t>WBS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14" y="1379715"/>
            <a:ext cx="9661132" cy="5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가지 이슈가 예상되며, 대응방안은 다음과 같습니다.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5"/>
          <p:cNvGraphicFramePr/>
          <p:nvPr>
            <p:extLst>
              <p:ext uri="{D42A27DB-BD31-4B8C-83A1-F6EECF244321}">
                <p14:modId xmlns:p14="http://schemas.microsoft.com/office/powerpoint/2010/main" val="1941211940"/>
              </p:ext>
            </p:extLst>
          </p:nvPr>
        </p:nvGraphicFramePr>
        <p:xfrm>
          <a:off x="698740" y="1892374"/>
          <a:ext cx="10696750" cy="3594875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원시 데이터의 </a:t>
                      </a:r>
                      <a:r>
                        <a:rPr lang="ko-KR" altLang="en-US" sz="1400" b="1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결측치로</a:t>
                      </a: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인해 모델링시 데이터 양 부족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기간범위를 늘려서 모델링을 위한 데이터 양을 늘림</a:t>
                      </a: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/>
                        <a:t>질병 예측 모델링시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질병별로 영향을 미치는 변수가 달라서 모델링에 어려움이 있음</a:t>
                      </a:r>
                      <a:endParaRPr b="1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/>
                        <a:t>질병별로 다른 모델링을 설계</a:t>
                      </a:r>
                      <a:endParaRPr b="1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음식 분류 모델링시</a:t>
                      </a:r>
                      <a:r>
                        <a:rPr lang="en-US" altLang="ko-KR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학습시켜야 할 이미지 파일들이 방대함 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altLang="en-US" b="1" dirty="0"/>
                        <a:t>표본추출로 데이터의 양을 줄임</a:t>
                      </a:r>
                      <a:endParaRPr lang="en-US" altLang="ko-KR" b="1" dirty="0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1232</Words>
  <Application>Microsoft Office PowerPoint</Application>
  <PresentationFormat>와이드스크린</PresentationFormat>
  <Paragraphs>599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Symbols</vt:lpstr>
      <vt:lpstr>se-nanumgothic</vt:lpstr>
      <vt:lpstr>맑은 고딕</vt:lpstr>
      <vt:lpstr>Arial</vt:lpstr>
      <vt:lpstr>Trebuchet MS</vt:lpstr>
      <vt:lpstr>Office 테마</vt:lpstr>
      <vt:lpstr>1_Office 테마</vt:lpstr>
      <vt:lpstr>PowerPoint 프레젠테이션</vt:lpstr>
      <vt:lpstr>PowerPoint 프레젠테이션</vt:lpstr>
      <vt:lpstr>1. 프로젝트 구축 개요</vt:lpstr>
      <vt:lpstr>2. 구축 범위</vt:lpstr>
      <vt:lpstr>3. 프로젝트 추진 방법론</vt:lpstr>
      <vt:lpstr>4. 프로젝트 조직 및 역할</vt:lpstr>
      <vt:lpstr>5. 프로젝트 일정</vt:lpstr>
      <vt:lpstr>(참조)</vt:lpstr>
      <vt:lpstr>6. 예상 이슈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이지현</cp:lastModifiedBy>
  <cp:revision>26</cp:revision>
  <dcterms:modified xsi:type="dcterms:W3CDTF">2022-04-28T04:24:53Z</dcterms:modified>
</cp:coreProperties>
</file>