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99" d="100"/>
          <a:sy n="99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56D9-37B8-4353-9FD0-E99D5D6C9655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FBF1-22A2-4E66-9744-7A3D288D4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24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56D9-37B8-4353-9FD0-E99D5D6C9655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FBF1-22A2-4E66-9744-7A3D288D4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1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56D9-37B8-4353-9FD0-E99D5D6C9655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FBF1-22A2-4E66-9744-7A3D288D4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0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56D9-37B8-4353-9FD0-E99D5D6C9655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FBF1-22A2-4E66-9744-7A3D288D4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24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56D9-37B8-4353-9FD0-E99D5D6C9655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FBF1-22A2-4E66-9744-7A3D288D4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1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56D9-37B8-4353-9FD0-E99D5D6C9655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FBF1-22A2-4E66-9744-7A3D288D4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3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56D9-37B8-4353-9FD0-E99D5D6C9655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FBF1-22A2-4E66-9744-7A3D288D4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04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56D9-37B8-4353-9FD0-E99D5D6C9655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FBF1-22A2-4E66-9744-7A3D288D4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9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56D9-37B8-4353-9FD0-E99D5D6C9655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FBF1-22A2-4E66-9744-7A3D288D4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1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56D9-37B8-4353-9FD0-E99D5D6C9655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FBF1-22A2-4E66-9744-7A3D288D4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7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56D9-37B8-4353-9FD0-E99D5D6C9655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FBF1-22A2-4E66-9744-7A3D288D4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4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56D9-37B8-4353-9FD0-E99D5D6C9655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EFBF1-22A2-4E66-9744-7A3D288D4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6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SHELL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Oil Big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73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956208" cy="4351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ko-KR" sz="2000" dirty="0" err="1"/>
              <a:t>RoyalDutch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Shell(</a:t>
            </a:r>
            <a:r>
              <a:rPr lang="ko-KR" altLang="en-US" sz="2000" dirty="0" smtClean="0"/>
              <a:t>이하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Shell)</a:t>
            </a:r>
            <a:r>
              <a:rPr lang="ko-KR" altLang="en-US" sz="2000" dirty="0" smtClean="0"/>
              <a:t>은 </a:t>
            </a:r>
            <a:r>
              <a:rPr lang="en-US" altLang="ko-KR" sz="2000" dirty="0"/>
              <a:t>ExxonMobil </a:t>
            </a:r>
            <a:r>
              <a:rPr lang="ko-KR" altLang="en-US" sz="2000" dirty="0"/>
              <a:t>등의 큰 기업들을 거느린</a:t>
            </a:r>
            <a:r>
              <a:rPr lang="en-US" altLang="ko-KR" sz="2000" dirty="0"/>
              <a:t>, </a:t>
            </a:r>
            <a:r>
              <a:rPr lang="ko-KR" altLang="en-US" sz="2000" dirty="0"/>
              <a:t>세계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위의 석유기업이다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우리 문명이 사용하는 연료의 대부분을 </a:t>
            </a:r>
            <a:r>
              <a:rPr lang="ko-KR" altLang="en-US" sz="2000" dirty="0" smtClean="0"/>
              <a:t>공급하는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개의 </a:t>
            </a:r>
            <a:r>
              <a:rPr lang="ko-KR" altLang="en-US" sz="2000" dirty="0"/>
              <a:t>“슈퍼 메이저” </a:t>
            </a:r>
            <a:r>
              <a:rPr lang="ko-KR" altLang="en-US" sz="2000" dirty="0" smtClean="0"/>
              <a:t>중 하나다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fontAlgn="base"/>
            <a:r>
              <a:rPr lang="en-US" altLang="ko-KR" sz="2000" dirty="0" smtClean="0"/>
              <a:t>Shell</a:t>
            </a:r>
            <a:r>
              <a:rPr lang="ko-KR" altLang="en-US" sz="2000" dirty="0" smtClean="0"/>
              <a:t>은 </a:t>
            </a:r>
            <a:r>
              <a:rPr lang="ko-KR" altLang="en-US" sz="2000" dirty="0"/>
              <a:t>화석연료를 주택이나 차량을 위한 에너지로 변환</a:t>
            </a:r>
            <a:r>
              <a:rPr lang="en-US" altLang="ko-KR" sz="2000" dirty="0"/>
              <a:t>(</a:t>
            </a:r>
            <a:r>
              <a:rPr lang="ko-KR" altLang="en-US" sz="2000" dirty="0"/>
              <a:t>추출</a:t>
            </a:r>
            <a:r>
              <a:rPr lang="en-US" altLang="ko-KR" sz="2000" dirty="0"/>
              <a:t>, </a:t>
            </a:r>
            <a:r>
              <a:rPr lang="ko-KR" altLang="en-US" sz="2000" dirty="0"/>
              <a:t>정제</a:t>
            </a:r>
            <a:r>
              <a:rPr lang="en-US" altLang="ko-KR" sz="2000" dirty="0"/>
              <a:t>, </a:t>
            </a:r>
            <a:r>
              <a:rPr lang="ko-KR" altLang="en-US" sz="2000" dirty="0"/>
              <a:t>포장</a:t>
            </a:r>
            <a:r>
              <a:rPr lang="en-US" altLang="ko-KR" sz="2000" dirty="0"/>
              <a:t>, </a:t>
            </a:r>
            <a:r>
              <a:rPr lang="ko-KR" altLang="en-US" sz="2000" dirty="0"/>
              <a:t>유통 및 소매 등</a:t>
            </a:r>
            <a:r>
              <a:rPr lang="en-US" altLang="ko-KR" sz="2000" dirty="0"/>
              <a:t>)</a:t>
            </a:r>
            <a:r>
              <a:rPr lang="ko-KR" altLang="en-US" sz="2000" dirty="0"/>
              <a:t>하는 모든 단계에 막대한 영향을 끼친다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최근 몇 년 간</a:t>
            </a:r>
            <a:r>
              <a:rPr lang="en-US" altLang="ko-KR" sz="2000" dirty="0"/>
              <a:t>, </a:t>
            </a:r>
            <a:r>
              <a:rPr lang="ko-KR" altLang="en-US" sz="2000" dirty="0"/>
              <a:t>그들은 데이터 구동 유전의 개념을 개발하였다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그로인해</a:t>
            </a:r>
            <a:r>
              <a:rPr lang="ko-KR" altLang="en-US" sz="2000" dirty="0"/>
              <a:t> 효율성을 높이고 비용을 절감하여 업계 전반의 안전을 개선하고자 했다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418" y="1825625"/>
            <a:ext cx="5802931" cy="372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8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해결할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200" dirty="0"/>
              <a:t>세계는 인구 증가와 재생 불가능 에너지</a:t>
            </a:r>
            <a:r>
              <a:rPr lang="en-US" altLang="ko-KR" sz="2200" dirty="0"/>
              <a:t>(ex </a:t>
            </a:r>
            <a:r>
              <a:rPr lang="ko-KR" altLang="en-US" sz="2200" dirty="0"/>
              <a:t>화석에너지</a:t>
            </a:r>
            <a:r>
              <a:rPr lang="en-US" altLang="ko-KR" sz="2200" dirty="0"/>
              <a:t>)</a:t>
            </a:r>
            <a:r>
              <a:rPr lang="ko-KR" altLang="en-US" sz="2200" dirty="0"/>
              <a:t>의 감소로 인해 에너지 위기에 직면했다</a:t>
            </a:r>
            <a:r>
              <a:rPr lang="en-US" altLang="ko-KR" sz="2200" dirty="0"/>
              <a:t>. </a:t>
            </a:r>
            <a:r>
              <a:rPr lang="ko-KR" altLang="en-US" sz="2200" dirty="0"/>
              <a:t>재생에너지와 대체에너지의 더 많은 생산을 위한 시도에도 불구하고</a:t>
            </a:r>
            <a:r>
              <a:rPr lang="en-US" altLang="ko-KR" sz="2200" dirty="0"/>
              <a:t>, </a:t>
            </a:r>
            <a:r>
              <a:rPr lang="ko-KR" altLang="en-US" sz="2200" dirty="0"/>
              <a:t>우리의 소비에너지 대부분은 석유</a:t>
            </a:r>
            <a:r>
              <a:rPr lang="en-US" altLang="ko-KR" sz="2200" dirty="0"/>
              <a:t>, </a:t>
            </a:r>
            <a:r>
              <a:rPr lang="ko-KR" altLang="en-US" sz="2200" dirty="0"/>
              <a:t>가스</a:t>
            </a:r>
            <a:r>
              <a:rPr lang="en-US" altLang="ko-KR" sz="2200" dirty="0"/>
              <a:t>, </a:t>
            </a:r>
            <a:r>
              <a:rPr lang="ko-KR" altLang="en-US" sz="2200" dirty="0"/>
              <a:t>석탄에서 생산된다</a:t>
            </a:r>
            <a:r>
              <a:rPr lang="en-US" altLang="ko-KR" sz="2200" dirty="0" smtClean="0"/>
              <a:t>.</a:t>
            </a:r>
          </a:p>
          <a:p>
            <a:pPr fontAlgn="base"/>
            <a:endParaRPr lang="ko-KR" altLang="en-US" sz="2200" dirty="0"/>
          </a:p>
          <a:p>
            <a:pPr fontAlgn="base"/>
            <a:r>
              <a:rPr lang="ko-KR" altLang="en-US" sz="2200" dirty="0"/>
              <a:t>알려진 곳에서 생산하는 에너지 자원의 공급이 줄어들었으며</a:t>
            </a:r>
            <a:r>
              <a:rPr lang="en-US" altLang="ko-KR" sz="2200" dirty="0"/>
              <a:t>, </a:t>
            </a:r>
            <a:r>
              <a:rPr lang="ko-KR" altLang="en-US" sz="2200" dirty="0"/>
              <a:t>국제 정치가 불안한 상태가 되어 탐사가 어려워졌다</a:t>
            </a:r>
            <a:r>
              <a:rPr lang="en-US" altLang="ko-KR" sz="2200" dirty="0"/>
              <a:t>. </a:t>
            </a:r>
            <a:r>
              <a:rPr lang="ko-KR" altLang="en-US" sz="2200" dirty="0"/>
              <a:t>이는 자원이 있는 곳에서 더욱 멀리 떨어진 장소에서 생산을 해야 하는 문제가 되어 추출비용이 상승하게 되었다</a:t>
            </a:r>
            <a:r>
              <a:rPr lang="en-US" altLang="ko-KR" sz="2200" dirty="0" smtClean="0"/>
              <a:t>.</a:t>
            </a:r>
          </a:p>
          <a:p>
            <a:pPr fontAlgn="base"/>
            <a:endParaRPr lang="ko-KR" altLang="en-US" sz="2200" dirty="0"/>
          </a:p>
          <a:p>
            <a:pPr fontAlgn="base"/>
            <a:r>
              <a:rPr lang="ko-KR" altLang="en-US" sz="2200" dirty="0"/>
              <a:t>탄화수소를 찾는 일에는 막대한 양의 인력</a:t>
            </a:r>
            <a:r>
              <a:rPr lang="en-US" altLang="ko-KR" sz="2200" dirty="0"/>
              <a:t>, </a:t>
            </a:r>
            <a:r>
              <a:rPr lang="ko-KR" altLang="en-US" sz="2200" dirty="0"/>
              <a:t>장비</a:t>
            </a:r>
            <a:r>
              <a:rPr lang="en-US" altLang="ko-KR" sz="2200" dirty="0"/>
              <a:t>, </a:t>
            </a:r>
            <a:r>
              <a:rPr lang="ko-KR" altLang="en-US" sz="2200" dirty="0"/>
              <a:t>에너지가 필요하다</a:t>
            </a:r>
            <a:r>
              <a:rPr lang="en-US" altLang="ko-KR" sz="2200" dirty="0"/>
              <a:t>. </a:t>
            </a:r>
            <a:r>
              <a:rPr lang="ko-KR" altLang="en-US" sz="2200" dirty="0"/>
              <a:t>일반적인 지하수 유정을 시추하는 데는 </a:t>
            </a:r>
            <a:r>
              <a:rPr lang="en-US" altLang="ko-KR" sz="2200" dirty="0"/>
              <a:t>1</a:t>
            </a:r>
            <a:r>
              <a:rPr lang="ko-KR" altLang="en-US" sz="2200" dirty="0"/>
              <a:t>억 달러 이상의 비용이 소모되며</a:t>
            </a:r>
            <a:r>
              <a:rPr lang="en-US" altLang="ko-KR" sz="2200" dirty="0"/>
              <a:t>, </a:t>
            </a:r>
            <a:r>
              <a:rPr lang="ko-KR" altLang="en-US" sz="2200" dirty="0"/>
              <a:t>추출한 자원으로 생길 이득보다 추출비용이 높다면 적자가 계속되기 때문에</a:t>
            </a:r>
            <a:r>
              <a:rPr lang="en-US" altLang="ko-KR" sz="2200" dirty="0"/>
              <a:t>, </a:t>
            </a:r>
            <a:r>
              <a:rPr lang="ko-KR" altLang="en-US" sz="2200" dirty="0"/>
              <a:t>최상의 효율을 위한 장소에서 시추하는 것이 필수적이다</a:t>
            </a:r>
            <a:r>
              <a:rPr lang="en-US" altLang="ko-KR" sz="2200" dirty="0"/>
              <a:t>. </a:t>
            </a:r>
            <a:endParaRPr lang="ko-KR" altLang="en-US" sz="2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85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사용된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3512" y="1825625"/>
            <a:ext cx="5438273" cy="4351338"/>
          </a:xfrm>
        </p:spPr>
        <p:txBody>
          <a:bodyPr/>
          <a:lstStyle/>
          <a:p>
            <a:r>
              <a:rPr lang="en-US" altLang="ko-KR" dirty="0"/>
              <a:t>Shell</a:t>
            </a:r>
            <a:r>
              <a:rPr lang="ko-KR" altLang="en-US" dirty="0"/>
              <a:t>은 지구 표면 아래의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지진파를 모니터링 하여 </a:t>
            </a:r>
            <a:r>
              <a:rPr lang="ko-KR" altLang="en-US" dirty="0"/>
              <a:t>석유</a:t>
            </a:r>
            <a:r>
              <a:rPr lang="en-US" altLang="ko-KR" dirty="0"/>
              <a:t>, </a:t>
            </a:r>
            <a:r>
              <a:rPr lang="ko-KR" altLang="en-US" dirty="0"/>
              <a:t>가스 자원의 크기에 대한 데이터를 수집하여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그러나 데이터의 정확한 특징은 </a:t>
            </a:r>
            <a:r>
              <a:rPr lang="ko-KR" altLang="en-US" dirty="0"/>
              <a:t>회사 기밀로 공개되지 않았다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386" y="1690688"/>
            <a:ext cx="62388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6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빅데이터의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전통적으로 새로운 자원의 탐구는 센서를 땅에 삽입하여 지각활동으로 인한 </a:t>
            </a:r>
            <a:r>
              <a:rPr lang="ko-KR" altLang="en-US" dirty="0" err="1"/>
              <a:t>저주파수</a:t>
            </a:r>
            <a:r>
              <a:rPr lang="ko-KR" altLang="en-US" dirty="0"/>
              <a:t> 지진파를 감지하여 탐색한다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지구의 지각을 통해 이동하는 지진파는 고체</a:t>
            </a:r>
            <a:r>
              <a:rPr lang="en-US" altLang="ko-KR" dirty="0"/>
              <a:t>(</a:t>
            </a:r>
            <a:r>
              <a:rPr lang="ko-KR" altLang="en-US" dirty="0"/>
              <a:t>암석</a:t>
            </a:r>
            <a:r>
              <a:rPr lang="en-US" altLang="ko-KR" dirty="0"/>
              <a:t>), </a:t>
            </a:r>
            <a:r>
              <a:rPr lang="ko-KR" altLang="en-US" dirty="0"/>
              <a:t>액체 또는 기체 물질을 통과하는지 여부에 따라 센서에 다르게 감지되어 이를 이용해 탄화수소 퇴적물의 위치를 찾을 수 있다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sz="1000" dirty="0"/>
          </a:p>
          <a:p>
            <a:pPr fontAlgn="base"/>
            <a:r>
              <a:rPr lang="ko-KR" altLang="en-US" dirty="0"/>
              <a:t>과거에는 초기 조사의 결과를 확인하려면 많은 비용과 시간을 들여 탐색 훈련이 필요하였고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이런 </a:t>
            </a:r>
            <a:r>
              <a:rPr lang="ko-KR" altLang="en-US" dirty="0"/>
              <a:t>탐사의 실패가 종종 있었다</a:t>
            </a:r>
            <a:r>
              <a:rPr lang="en-US" altLang="ko-KR" dirty="0"/>
              <a:t>. </a:t>
            </a:r>
            <a:r>
              <a:rPr lang="ko-KR" altLang="en-US" dirty="0"/>
              <a:t>많은 경우</a:t>
            </a:r>
            <a:r>
              <a:rPr lang="en-US" altLang="ko-KR" dirty="0"/>
              <a:t>, </a:t>
            </a:r>
            <a:r>
              <a:rPr lang="ko-KR" altLang="en-US" dirty="0"/>
              <a:t>예금이 창출할 수 있는 소득을 초과하는 비용으로 실망스러운 결과를 가져왔다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68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93019"/>
            <a:ext cx="10515600" cy="5483944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500" dirty="0" smtClean="0"/>
              <a:t>그러나 데이터를 모니터링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기록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분석 할 수 있는 용량이 대폭 증가한 덕분에 최근 몇 년 동안 효율적인 기술이 개발되었다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이전에는 수천 개의 데이터만 활용했다면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오늘날에는 백만 개 이상의 데이터를 활용이 가능하게 되었다</a:t>
            </a:r>
            <a:r>
              <a:rPr lang="en-US" altLang="ko-KR" sz="2500" dirty="0" smtClean="0"/>
              <a:t>.</a:t>
            </a:r>
          </a:p>
          <a:p>
            <a:pPr fontAlgn="base"/>
            <a:r>
              <a:rPr lang="ko-KR" altLang="en-US" sz="2500" dirty="0" smtClean="0"/>
              <a:t>이 데이터는 </a:t>
            </a:r>
            <a:r>
              <a:rPr lang="ko-KR" altLang="en-US" sz="2500" dirty="0" smtClean="0"/>
              <a:t>풍부한 자원이 발견된 다른 현장의 프로파일과 유사 할수록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시추작업의 성공확률이 높다는 전제 하에</a:t>
            </a:r>
            <a:r>
              <a:rPr lang="en-US" altLang="ko-KR" sz="2500" dirty="0" smtClean="0"/>
              <a:t>,</a:t>
            </a:r>
            <a:r>
              <a:rPr lang="ko-KR" altLang="en-US" sz="2500" dirty="0" smtClean="0"/>
              <a:t> </a:t>
            </a:r>
            <a:r>
              <a:rPr lang="ko-KR" altLang="en-US" sz="2500" dirty="0" smtClean="0"/>
              <a:t>분석 시스템에 업로드 하여 이전 데이터들과 비교 분석 하게 된다</a:t>
            </a:r>
            <a:r>
              <a:rPr lang="en-US" altLang="ko-KR" sz="2500" dirty="0" smtClean="0"/>
              <a:t>. </a:t>
            </a:r>
          </a:p>
          <a:p>
            <a:pPr fontAlgn="base"/>
            <a:r>
              <a:rPr lang="ko-KR" altLang="en-US" sz="2500" dirty="0" smtClean="0"/>
              <a:t>또한 </a:t>
            </a:r>
            <a:r>
              <a:rPr lang="ko-KR" altLang="en-US" sz="2500" dirty="0" err="1" smtClean="0"/>
              <a:t>빅데이터는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Shell</a:t>
            </a:r>
            <a:r>
              <a:rPr lang="ko-KR" altLang="en-US" sz="2500" dirty="0" smtClean="0"/>
              <a:t>이 가진 장비의 성능과 상태를 모니터링 하는데도 사용된다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이 정보들을 이용해 성능 및 고장 가능성에 대한 정확한 예측이 가능하다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이를 통해 일상적인 유지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관리를 보다 효율적으로 수행 할 수 있으므로 오버헤드가 더욱 낮아진다</a:t>
            </a:r>
            <a:r>
              <a:rPr lang="en-US" altLang="ko-KR" sz="2500" dirty="0" smtClean="0"/>
              <a:t>.</a:t>
            </a:r>
            <a:endParaRPr lang="ko-KR" altLang="en-US" sz="2500" dirty="0" smtClean="0"/>
          </a:p>
          <a:p>
            <a:pPr fontAlgn="base"/>
            <a:r>
              <a:rPr lang="ko-KR" altLang="en-US" sz="2500" dirty="0" smtClean="0"/>
              <a:t>물류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유통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소매 업무 전반에 걸쳐 </a:t>
            </a:r>
            <a:r>
              <a:rPr lang="ko-KR" altLang="en-US" sz="2500" dirty="0" err="1" smtClean="0"/>
              <a:t>빅데이터는</a:t>
            </a:r>
            <a:r>
              <a:rPr lang="ko-KR" altLang="en-US" sz="2500" dirty="0" smtClean="0"/>
              <a:t> 지역 경제 요소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기상데이터를 비롯한 많은 외부 소스와 융합되어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추출작업에 사용 가능한 비용을 결정하기 위해 고안된 복잡한 알고리즘으로 분석하게 된다</a:t>
            </a:r>
            <a:r>
              <a:rPr lang="en-US" altLang="ko-KR" sz="2500" dirty="0" smtClean="0"/>
              <a:t>.</a:t>
            </a:r>
            <a:endParaRPr lang="ko-KR" alt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50294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Shell</a:t>
            </a:r>
            <a:r>
              <a:rPr lang="ko-KR" altLang="en-US" dirty="0"/>
              <a:t>은 다른 동종업계 회사와 마찬가지로 그들이 사용하는 분석 기술의 정확한 특성과 그들이 수집하는 특정 데이터를 비밀스럽게 여기고 있고</a:t>
            </a:r>
            <a:r>
              <a:rPr lang="en-US" altLang="ko-KR" dirty="0"/>
              <a:t>, </a:t>
            </a:r>
            <a:r>
              <a:rPr lang="ko-KR" altLang="en-US" dirty="0"/>
              <a:t>진보된 </a:t>
            </a:r>
            <a:r>
              <a:rPr lang="ko-KR" altLang="en-US" dirty="0" err="1"/>
              <a:t>빅데이터</a:t>
            </a:r>
            <a:r>
              <a:rPr lang="ko-KR" altLang="en-US" dirty="0"/>
              <a:t> 분석 덕분에 매장량 예측 능력에 대한 확신이 더 커졌다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42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극복해야할</a:t>
            </a:r>
            <a:r>
              <a:rPr lang="ko-KR" altLang="en-US" dirty="0" smtClean="0"/>
              <a:t>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/>
              <a:t>유전에서 발생하는 데이터의 양이 크게 증가함에 따라</a:t>
            </a:r>
            <a:r>
              <a:rPr lang="en-US" altLang="ko-KR" dirty="0"/>
              <a:t>, </a:t>
            </a:r>
            <a:r>
              <a:rPr lang="ko-KR" altLang="en-US" dirty="0"/>
              <a:t>발생된 데이터 중 “잡음”을 구분할 수 있는 더 발전된 분석이 필요하다</a:t>
            </a:r>
            <a:r>
              <a:rPr lang="en-US" altLang="ko-KR" dirty="0"/>
              <a:t>. </a:t>
            </a:r>
            <a:r>
              <a:rPr lang="ko-KR" altLang="en-US" dirty="0"/>
              <a:t>기존의 분석 플랫폼은 정확한 예측에 필요한 예측 분석을 수행 할 수 없었기 때문에 대규모 시스템 업그레이드가 필요했다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결정적 관측 기반 접근법에서 통계적으로 유도된 확률론적 모델로 변화하는데 업계의 저항이 있었다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점점 더 비싼 재래식 자원으로 인한 격차를 메우기 위해 </a:t>
            </a:r>
            <a:r>
              <a:rPr lang="ko-KR" altLang="en-US" dirty="0" err="1"/>
              <a:t>셰일</a:t>
            </a:r>
            <a:r>
              <a:rPr lang="ko-KR" altLang="en-US" dirty="0"/>
              <a:t> 가스</a:t>
            </a:r>
            <a:r>
              <a:rPr lang="en-US" altLang="ko-KR" dirty="0"/>
              <a:t>, </a:t>
            </a:r>
            <a:r>
              <a:rPr lang="ko-KR" altLang="en-US" dirty="0"/>
              <a:t>타이트 오일과 같은 “비 전통적 자원”의 가능성에 대해서도 많은 논의가 있었다</a:t>
            </a:r>
            <a:r>
              <a:rPr lang="en-US" altLang="ko-KR" dirty="0"/>
              <a:t>. </a:t>
            </a:r>
            <a:r>
              <a:rPr lang="ko-KR" altLang="en-US" dirty="0"/>
              <a:t>이 자원의 한 가지 문제는 파편과 같은 자원을 추출하는 새롭고 논란의 여지가 있는 방법에 대한 역사적 자료</a:t>
            </a:r>
            <a:r>
              <a:rPr lang="en-US" altLang="ko-KR" dirty="0"/>
              <a:t>, </a:t>
            </a:r>
            <a:r>
              <a:rPr lang="ko-KR" altLang="en-US" dirty="0"/>
              <a:t>즉 데이터가 비교적 적어 분석이 힘들기 때문이다</a:t>
            </a:r>
            <a:r>
              <a:rPr lang="en-US" altLang="ko-KR" dirty="0"/>
              <a:t>. </a:t>
            </a:r>
            <a:r>
              <a:rPr lang="ko-KR" altLang="en-US" dirty="0"/>
              <a:t>이 부분은 빠른 연구 개발이 이루어지고 있는 많은 연구 </a:t>
            </a:r>
            <a:r>
              <a:rPr lang="ko-KR" altLang="en-US" dirty="0" err="1"/>
              <a:t>분야중</a:t>
            </a:r>
            <a:r>
              <a:rPr lang="ko-KR" altLang="en-US" dirty="0"/>
              <a:t> 하나이다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52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576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SHELL</vt:lpstr>
      <vt:lpstr>배경</vt:lpstr>
      <vt:lpstr>해결할 문제</vt:lpstr>
      <vt:lpstr>사용된 데이터</vt:lpstr>
      <vt:lpstr>빅데이터의 적용</vt:lpstr>
      <vt:lpstr>PowerPoint 프레젠테이션</vt:lpstr>
      <vt:lpstr>결과</vt:lpstr>
      <vt:lpstr>극복해야할 과제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</dc:title>
  <dc:creator>junil bang</dc:creator>
  <cp:lastModifiedBy>junil bang</cp:lastModifiedBy>
  <cp:revision>3</cp:revision>
  <dcterms:created xsi:type="dcterms:W3CDTF">2017-07-25T03:20:51Z</dcterms:created>
  <dcterms:modified xsi:type="dcterms:W3CDTF">2017-07-25T03:43:33Z</dcterms:modified>
</cp:coreProperties>
</file>