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7" r:id="rId2"/>
    <p:sldId id="32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321" r:id="rId26"/>
    <p:sldId id="322" r:id="rId27"/>
    <p:sldId id="323" r:id="rId28"/>
    <p:sldId id="324" r:id="rId29"/>
    <p:sldId id="325" r:id="rId30"/>
    <p:sldId id="326" r:id="rId31"/>
    <p:sldId id="298" r:id="rId32"/>
    <p:sldId id="299" r:id="rId33"/>
    <p:sldId id="300" r:id="rId34"/>
    <p:sldId id="301" r:id="rId35"/>
    <p:sldId id="302" r:id="rId36"/>
    <p:sldId id="303" r:id="rId37"/>
    <p:sldId id="305" r:id="rId38"/>
    <p:sldId id="306" r:id="rId39"/>
    <p:sldId id="307" r:id="rId40"/>
    <p:sldId id="308" r:id="rId41"/>
    <p:sldId id="312" r:id="rId42"/>
    <p:sldId id="327" r:id="rId43"/>
    <p:sldId id="314" r:id="rId44"/>
    <p:sldId id="315" r:id="rId45"/>
    <p:sldId id="316" r:id="rId46"/>
    <p:sldId id="317" r:id="rId47"/>
    <p:sldId id="318" r:id="rId48"/>
    <p:sldId id="320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1566" y="78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CD1B7-AE6C-49EC-8794-E9C608B0848B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0ED22-C921-4555-862A-0C7502C8F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25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2E87-C1C0-4D78-8DB2-D6E7E2345DD9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5DA4-4FCE-4C1B-B8C5-D80C38E34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33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5DA4-4FCE-4C1B-B8C5-D80C38E3487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9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604448" y="6355080"/>
            <a:ext cx="432048" cy="365760"/>
          </a:xfrm>
        </p:spPr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959352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30932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76456" y="6447616"/>
            <a:ext cx="438307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6AF1CF-E62D-4B5E-9182-7D92F804630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yjohndeere.deere.com/" TargetMode="External"/><Relationship Id="rId2" Type="http://schemas.openxmlformats.org/officeDocument/2006/relationships/hyperlink" Target="https://www.deere.com/en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est.com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disneyparks.com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NETFLIX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Rolls-Royce</a:t>
            </a:r>
            <a:r>
              <a:rPr lang="ko-KR" altLang="en-US" sz="2400" dirty="0" smtClean="0">
                <a:effectLst/>
              </a:rPr>
              <a:t>는 </a:t>
            </a:r>
            <a:r>
              <a:rPr lang="ko-KR" altLang="en-US" sz="2400" dirty="0" err="1" smtClean="0">
                <a:effectLst/>
              </a:rPr>
              <a:t>빅</a:t>
            </a:r>
            <a:r>
              <a:rPr lang="ko-KR" altLang="en-US" sz="2400" dirty="0" smtClean="0">
                <a:effectLst/>
              </a:rPr>
              <a:t> 데이터 프로세스를 설계</a:t>
            </a:r>
            <a:r>
              <a:rPr lang="en-US" altLang="ko-KR" sz="2400" dirty="0" smtClean="0">
                <a:effectLst/>
              </a:rPr>
              <a:t>, </a:t>
            </a:r>
            <a:r>
              <a:rPr lang="ko-KR" altLang="en-US" sz="2400" dirty="0" smtClean="0">
                <a:effectLst/>
              </a:rPr>
              <a:t>제조</a:t>
            </a:r>
            <a:r>
              <a:rPr lang="en-US" altLang="ko-KR" sz="2400" dirty="0" smtClean="0">
                <a:effectLst/>
              </a:rPr>
              <a:t>, </a:t>
            </a:r>
            <a:r>
              <a:rPr lang="ko-KR" altLang="en-US" sz="2400" dirty="0" smtClean="0">
                <a:effectLst/>
              </a:rPr>
              <a:t>판매 후 관리 등 크게 세 가지 주요 분야에서 적용하고 있음</a:t>
            </a:r>
            <a:endParaRPr lang="en-US" altLang="ko-KR" sz="2400" dirty="0"/>
          </a:p>
          <a:p>
            <a:r>
              <a:rPr lang="ko-KR" altLang="en-US" sz="2400" dirty="0" smtClean="0">
                <a:effectLst/>
              </a:rPr>
              <a:t>제트 엔진 하나의 시뮬레이션마다 수십 테라 바이트의 데이터를 생성하고</a:t>
            </a:r>
            <a:r>
              <a:rPr lang="en-US" altLang="ko-KR" sz="2400" dirty="0" smtClean="0">
                <a:effectLst/>
              </a:rPr>
              <a:t>. </a:t>
            </a:r>
            <a:r>
              <a:rPr lang="ko-KR" altLang="en-US" sz="2400" dirty="0" smtClean="0">
                <a:effectLst/>
              </a:rPr>
              <a:t>아주 정교한 컴퓨터 기술을 사용해 거대한 양의 데이터 셋을 검토</a:t>
            </a:r>
            <a:endParaRPr lang="en-US" altLang="ko-KR" sz="2400" dirty="0" smtClean="0">
              <a:effectLst/>
            </a:endParaRPr>
          </a:p>
          <a:p>
            <a:r>
              <a:rPr lang="en-US" altLang="ko-KR" sz="2400" dirty="0" smtClean="0"/>
              <a:t>Rolls-Royce </a:t>
            </a:r>
            <a:r>
              <a:rPr lang="ko-KR" altLang="en-US" sz="2400" dirty="0" smtClean="0">
                <a:effectLst/>
              </a:rPr>
              <a:t>가 제조한 엔진과 추진 시스템의 수백 개 센서를 통해 기기가 작동할 때마다 모든 것을 기록할 수 있으며 실시간으로 전문 엔지니어에게 보고하고 이를 통해 빠르게 적절한 대처방법을 결정</a:t>
            </a:r>
            <a:endParaRPr lang="en-US" altLang="ko-KR" sz="2400" dirty="0" smtClean="0">
              <a:effectLst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effectLst/>
              </a:rPr>
              <a:t>빅</a:t>
            </a:r>
            <a:r>
              <a:rPr lang="ko-KR" altLang="en-US" sz="2400" dirty="0" smtClean="0">
                <a:effectLst/>
              </a:rPr>
              <a:t> 데이터 기반의 접근으로 오류를 진단하거나 수정</a:t>
            </a:r>
            <a:r>
              <a:rPr lang="en-US" altLang="ko-KR" sz="2400" dirty="0" smtClean="0">
                <a:effectLst/>
              </a:rPr>
              <a:t>, </a:t>
            </a:r>
            <a:r>
              <a:rPr lang="ko-KR" altLang="en-US" sz="2400" dirty="0" smtClean="0">
                <a:effectLst/>
              </a:rPr>
              <a:t>오류 발생을 방지하는데 상당한 비용을 절감</a:t>
            </a:r>
            <a:endParaRPr lang="en-US" altLang="ko-KR" sz="2400" dirty="0" smtClean="0">
              <a:effectLst/>
            </a:endParaRPr>
          </a:p>
          <a:p>
            <a:r>
              <a:rPr lang="ko-KR" altLang="en-US" sz="2400" dirty="0" smtClean="0">
                <a:effectLst/>
              </a:rPr>
              <a:t>엔진 판매 후 데이터 수집을 통해 실시간 관리를 해주는 ‘</a:t>
            </a:r>
            <a:r>
              <a:rPr lang="ko-KR" altLang="en-US" sz="2400" dirty="0" err="1" smtClean="0">
                <a:effectLst/>
              </a:rPr>
              <a:t>토탈</a:t>
            </a:r>
            <a:r>
              <a:rPr lang="ko-KR" altLang="en-US" sz="2400" dirty="0" smtClean="0">
                <a:effectLst/>
              </a:rPr>
              <a:t> </a:t>
            </a:r>
            <a:r>
              <a:rPr lang="ko-KR" altLang="en-US" sz="2400" dirty="0" err="1" smtClean="0">
                <a:effectLst/>
              </a:rPr>
              <a:t>케어</a:t>
            </a:r>
            <a:r>
              <a:rPr lang="en-US" altLang="ko-KR" sz="2400" dirty="0" smtClean="0"/>
              <a:t>’</a:t>
            </a:r>
            <a:r>
              <a:rPr lang="ko-KR" altLang="en-US" sz="2400" dirty="0" smtClean="0">
                <a:effectLst/>
              </a:rPr>
              <a:t>라는 서비스 제공</a:t>
            </a:r>
            <a:endParaRPr lang="en-US" altLang="ko-KR" sz="2400" dirty="0"/>
          </a:p>
          <a:p>
            <a:r>
              <a:rPr lang="ko-KR" altLang="en-US" sz="2400" dirty="0" err="1" smtClean="0">
                <a:effectLst/>
              </a:rPr>
              <a:t>토탈케어</a:t>
            </a:r>
            <a:r>
              <a:rPr lang="ko-KR" altLang="en-US" sz="2400" dirty="0" smtClean="0">
                <a:effectLst/>
              </a:rPr>
              <a:t> 서비스를 제공받는 항공사는 하루 약 </a:t>
            </a:r>
            <a:r>
              <a:rPr lang="en-US" altLang="ko-KR" sz="2400" dirty="0" smtClean="0">
                <a:effectLst/>
              </a:rPr>
              <a:t>4500</a:t>
            </a:r>
            <a:r>
              <a:rPr lang="ko-KR" altLang="en-US" sz="2400" dirty="0" err="1" smtClean="0">
                <a:effectLst/>
              </a:rPr>
              <a:t>만달러에</a:t>
            </a:r>
            <a:r>
              <a:rPr lang="ko-KR" altLang="en-US" sz="2400" dirty="0" smtClean="0">
                <a:effectLst/>
              </a:rPr>
              <a:t> 달하는 기체 결함으로 인한 연착과 취소 손실을 최소화</a:t>
            </a:r>
            <a:endParaRPr lang="en-US" altLang="ko-KR" sz="2400" dirty="0"/>
          </a:p>
          <a:p>
            <a:r>
              <a:rPr lang="en-US" altLang="ko-KR" sz="2400" dirty="0" smtClean="0">
                <a:effectLst/>
              </a:rPr>
              <a:t>2013</a:t>
            </a:r>
            <a:r>
              <a:rPr lang="ko-KR" altLang="en-US" sz="2400" dirty="0" smtClean="0">
                <a:effectLst/>
              </a:rPr>
              <a:t>년 </a:t>
            </a:r>
            <a:r>
              <a:rPr lang="en-US" altLang="ko-KR" sz="2400" dirty="0" smtClean="0">
                <a:effectLst/>
              </a:rPr>
              <a:t>6</a:t>
            </a:r>
            <a:r>
              <a:rPr lang="ko-KR" altLang="en-US" sz="2400" dirty="0" smtClean="0">
                <a:effectLst/>
              </a:rPr>
              <a:t>월 기준으로 </a:t>
            </a:r>
            <a:r>
              <a:rPr lang="en-US" altLang="ko-KR" sz="2400" dirty="0" smtClean="0"/>
              <a:t>Rolls-Royce </a:t>
            </a:r>
            <a:r>
              <a:rPr lang="ko-KR" altLang="en-US" sz="2400" dirty="0" smtClean="0">
                <a:effectLst/>
              </a:rPr>
              <a:t>는 항공기 엔진시장 점유율을 </a:t>
            </a:r>
            <a:r>
              <a:rPr lang="en-US" altLang="ko-KR" sz="2400" dirty="0" smtClean="0">
                <a:effectLst/>
              </a:rPr>
              <a:t>54%</a:t>
            </a:r>
            <a:r>
              <a:rPr lang="ko-KR" altLang="en-US" sz="2400" dirty="0" smtClean="0">
                <a:effectLst/>
              </a:rPr>
              <a:t>로 과점하고 있으며 매출의 </a:t>
            </a:r>
            <a:r>
              <a:rPr lang="en-US" altLang="ko-KR" sz="2400" dirty="0" smtClean="0">
                <a:effectLst/>
              </a:rPr>
              <a:t>50% </a:t>
            </a:r>
            <a:r>
              <a:rPr lang="ko-KR" altLang="en-US" sz="2400" dirty="0" smtClean="0">
                <a:effectLst/>
              </a:rPr>
              <a:t>이상이 </a:t>
            </a:r>
            <a:r>
              <a:rPr lang="ko-KR" altLang="en-US" sz="2400" dirty="0" err="1" smtClean="0">
                <a:effectLst/>
              </a:rPr>
              <a:t>토탈케어</a:t>
            </a:r>
            <a:r>
              <a:rPr lang="ko-KR" altLang="en-US" sz="2400" dirty="0" smtClean="0">
                <a:effectLst/>
              </a:rPr>
              <a:t> 서비스를 통해 발생</a:t>
            </a:r>
            <a:r>
              <a:rPr lang="en-US" altLang="ko-KR" sz="2400" dirty="0" smtClean="0">
                <a:effectLst/>
              </a:rPr>
              <a:t/>
            </a:r>
            <a:br>
              <a:rPr lang="en-US" altLang="ko-KR" sz="2400" dirty="0" smtClean="0">
                <a:effectLst/>
              </a:rPr>
            </a:b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사용된 데이터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항공사의 </a:t>
            </a:r>
            <a:r>
              <a:rPr lang="ko-KR" altLang="en-US" sz="2400" dirty="0"/>
              <a:t>데이터는 항공기에서 무선 송신</a:t>
            </a:r>
            <a:r>
              <a:rPr lang="en-US" altLang="ko-KR" sz="2400" dirty="0"/>
              <a:t>(VHF </a:t>
            </a:r>
            <a:r>
              <a:rPr lang="ko-KR" altLang="en-US" sz="2400" dirty="0"/>
              <a:t>라디오 및 </a:t>
            </a:r>
            <a:r>
              <a:rPr lang="en-US" altLang="ko-KR" sz="2400" dirty="0"/>
              <a:t>SATCOM</a:t>
            </a:r>
            <a:r>
              <a:rPr lang="ko-KR" altLang="en-US" sz="2400" dirty="0"/>
              <a:t>경로 및 </a:t>
            </a:r>
            <a:r>
              <a:rPr lang="en-US" altLang="ko-KR" sz="2400" dirty="0"/>
              <a:t>3G/Wi-Fi</a:t>
            </a:r>
            <a:r>
              <a:rPr lang="ko-KR" altLang="en-US" sz="2400" dirty="0" err="1"/>
              <a:t>게이트</a:t>
            </a:r>
            <a:r>
              <a:rPr lang="en-US" altLang="ko-KR" sz="2400" dirty="0"/>
              <a:t>)</a:t>
            </a:r>
            <a:r>
              <a:rPr lang="ko-KR" altLang="en-US" sz="2400" dirty="0"/>
              <a:t>형태로 </a:t>
            </a:r>
            <a:r>
              <a:rPr lang="ko-KR" altLang="en-US" sz="2400" dirty="0" smtClean="0"/>
              <a:t>수신</a:t>
            </a:r>
            <a:endParaRPr lang="en-US" altLang="ko-KR" sz="2400" dirty="0"/>
          </a:p>
          <a:p>
            <a:r>
              <a:rPr lang="ko-KR" altLang="en-US" sz="2400" dirty="0" smtClean="0"/>
              <a:t>최대 </a:t>
            </a:r>
            <a:r>
              <a:rPr lang="ko-KR" altLang="en-US" sz="2400" dirty="0"/>
              <a:t>출력 상승 </a:t>
            </a:r>
            <a:r>
              <a:rPr lang="ko-KR" altLang="en-US" sz="2400" dirty="0" err="1"/>
              <a:t>크루즈</a:t>
            </a:r>
            <a:r>
              <a:rPr lang="en-US" altLang="ko-KR" sz="2400" dirty="0"/>
              <a:t>(</a:t>
            </a:r>
            <a:r>
              <a:rPr lang="ko-KR" altLang="en-US" sz="2400" dirty="0"/>
              <a:t>정상 상태</a:t>
            </a:r>
            <a:r>
              <a:rPr lang="en-US" altLang="ko-KR" sz="2400" dirty="0"/>
              <a:t>)</a:t>
            </a:r>
            <a:r>
              <a:rPr lang="ko-KR" altLang="en-US" sz="2400" dirty="0"/>
              <a:t>에서 이륙과 같은 주요 비행 단계에서의 엔진 성능의 스냅 </a:t>
            </a:r>
            <a:r>
              <a:rPr lang="ko-KR" altLang="en-US" sz="2400" dirty="0" err="1"/>
              <a:t>샷이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포함</a:t>
            </a:r>
            <a:endParaRPr lang="en-US" altLang="ko-KR" sz="2400" dirty="0" smtClean="0"/>
          </a:p>
          <a:p>
            <a:r>
              <a:rPr lang="ko-KR" altLang="en-US" sz="2400" dirty="0" smtClean="0"/>
              <a:t>비행기에서 </a:t>
            </a:r>
            <a:r>
              <a:rPr lang="ko-KR" altLang="en-US" sz="2400" dirty="0"/>
              <a:t>생성된 유지 보수 메시지</a:t>
            </a:r>
            <a:r>
              <a:rPr lang="en-US" altLang="ko-KR" sz="2400" dirty="0"/>
              <a:t>, </a:t>
            </a:r>
            <a:r>
              <a:rPr lang="ko-KR" altLang="en-US" sz="2400" dirty="0"/>
              <a:t>이동 보고서</a:t>
            </a:r>
            <a:r>
              <a:rPr lang="en-US" altLang="ko-KR" sz="2400" dirty="0"/>
              <a:t>(</a:t>
            </a:r>
            <a:r>
              <a:rPr lang="ko-KR" altLang="en-US" sz="2400" dirty="0"/>
              <a:t>타임 스탬프 및 위치</a:t>
            </a:r>
            <a:r>
              <a:rPr lang="en-US" altLang="ko-KR" sz="2400" dirty="0"/>
              <a:t>) </a:t>
            </a:r>
            <a:r>
              <a:rPr lang="ko-KR" altLang="en-US" sz="2400" dirty="0"/>
              <a:t>및 전체 비행 프로필은 </a:t>
            </a:r>
            <a:r>
              <a:rPr lang="ko-KR" altLang="en-US" sz="2400" dirty="0" smtClean="0"/>
              <a:t>데이터를 제공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atinLnBrk="1"/>
            <a:r>
              <a:rPr lang="en-US" altLang="ko-KR" dirty="0">
                <a:latin typeface="+mj-ea"/>
              </a:rPr>
              <a:t>TRANSPORTFOR </a:t>
            </a:r>
            <a:r>
              <a:rPr lang="en-US" altLang="ko-KR" dirty="0" smtClean="0">
                <a:latin typeface="+mj-ea"/>
              </a:rPr>
              <a:t>LONDON 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ko-KR" altLang="en-US" dirty="0" smtClean="0">
                <a:latin typeface="+mj-ea"/>
              </a:rPr>
              <a:t>런던교통정보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lang="en-US" altLang="ko-KR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배경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TFL (Transport for London)</a:t>
            </a:r>
            <a:r>
              <a:rPr lang="ko-KR" altLang="en-US" sz="2000" dirty="0" smtClean="0">
                <a:latin typeface="+mn-ea"/>
              </a:rPr>
              <a:t>은 매일 수백만 명이 이용하는 버스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기차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택시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사이클 경로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보도 네트워크를 감독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하나의 네트워크를 실행함으로써 엄청난 양의 데이터에 대한 접근을 하며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빅데이터</a:t>
            </a:r>
            <a:r>
              <a:rPr lang="ko-KR" altLang="en-US" sz="2000" dirty="0" smtClean="0">
                <a:latin typeface="+mn-ea"/>
              </a:rPr>
              <a:t> 분석을 방식을 통해 서비스 및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정보를 제공해주고 있음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164485"/>
            <a:ext cx="4041775" cy="3040205"/>
          </a:xfr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해결해야 할 문제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런던의 인구 증가율이 매우 빠르게 진행됨에 따라 승객들은 더 좋은 서비스를 원하고 있음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데이터 분석과 수집을 통하여 혁신적이고 진보적인 서비스 제공을 하려 </a:t>
            </a:r>
            <a:r>
              <a:rPr lang="ko-KR" altLang="en-US" sz="2400" dirty="0">
                <a:latin typeface="+mn-ea"/>
              </a:rPr>
              <a:t>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고객 여정 </a:t>
            </a:r>
            <a:r>
              <a:rPr lang="ko-KR" altLang="en-US" sz="2400" dirty="0" err="1" smtClean="0"/>
              <a:t>맵핑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예기치 않은 이벤트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개인화 된 여행정보 제공 크게 세 가지 서비스에 </a:t>
            </a:r>
            <a:r>
              <a:rPr lang="ko-KR" altLang="en-US" sz="2400" dirty="0" err="1" smtClean="0"/>
              <a:t>빅데이터를</a:t>
            </a:r>
            <a:r>
              <a:rPr lang="ko-KR" altLang="en-US" sz="2400" dirty="0" smtClean="0"/>
              <a:t> 적용하고 있음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신호적 장애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예상치 못한 일을 발생하는 경우 고객에게 자동으로 환불을 제공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고객이 자주 이용하는 장소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역을 통하여 해당 스테이션의 서비스 변경사항이나 맞춤 여행 업데이트 정보를 제공</a:t>
            </a: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사용된 데이터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Oyster </a:t>
            </a:r>
            <a:r>
              <a:rPr lang="ko-KR" altLang="en-US" sz="2400" dirty="0" smtClean="0"/>
              <a:t>스마트 카드 발권으로 승객이 대중교통을 이용 할 때 경로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여행 일정에 대한 데이터를 수집하고 있음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발권 시스템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차량 및 교통 신호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조사 및 </a:t>
            </a:r>
            <a:r>
              <a:rPr lang="ko-KR" altLang="en-US" sz="2400" dirty="0" err="1" smtClean="0"/>
              <a:t>소셜미디어에</a:t>
            </a:r>
            <a:r>
              <a:rPr lang="ko-KR" altLang="en-US" sz="2400" dirty="0" smtClean="0"/>
              <a:t> 부착된 센서를 통해 다양한 데이터를 수집하고 사용</a:t>
            </a:r>
            <a:endParaRPr lang="en-US" altLang="ko-KR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결과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개인 이동하는 노선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방법을 이전보다 선명하게 알 수 있으며 이를 통하여 특정 버스나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지하철이 어느 시간대에 붐비고 지연되는지 이해하여 변경 사항을 계획하고 서비스를 제공해 줄 수 있음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개인화 된 여행 정보 메일은 </a:t>
            </a:r>
            <a:r>
              <a:rPr lang="en-US" altLang="ko-KR" sz="2400" dirty="0" smtClean="0"/>
              <a:t>83%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유용하다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매우 용하다는</a:t>
            </a:r>
            <a:r>
              <a:rPr lang="en-US" altLang="ko-KR" sz="2400" dirty="0" smtClean="0"/>
              <a:t>” </a:t>
            </a:r>
            <a:r>
              <a:rPr lang="ko-KR" altLang="en-US" sz="2400" dirty="0" smtClean="0"/>
              <a:t>평가가 되었으며 대중 교통 상태에 불평이 많았던 영국인에게 긍정적 평가가 </a:t>
            </a:r>
            <a:r>
              <a:rPr lang="ko-KR" altLang="en-US" sz="2400" dirty="0" err="1" smtClean="0"/>
              <a:t>되고있음</a:t>
            </a:r>
            <a:endParaRPr lang="en-US" altLang="ko-KR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 err="1" smtClean="0">
                <a:latin typeface="+mj-ea"/>
              </a:rPr>
              <a:t>Uber</a:t>
            </a:r>
            <a:endParaRPr lang="en-US" altLang="ko-KR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배경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ko-KR" altLang="en-US" sz="2000" dirty="0" smtClean="0"/>
              <a:t>영화와 </a:t>
            </a:r>
            <a:r>
              <a:rPr lang="en-US" altLang="ko-KR" sz="2000" dirty="0" smtClean="0"/>
              <a:t>TV </a:t>
            </a:r>
            <a:r>
              <a:rPr lang="ko-KR" altLang="en-US" sz="2000" dirty="0" err="1" smtClean="0"/>
              <a:t>스트리밍</a:t>
            </a:r>
            <a:r>
              <a:rPr lang="ko-KR" altLang="en-US" sz="2000" dirty="0" smtClean="0"/>
              <a:t> 서비스인 </a:t>
            </a:r>
            <a:r>
              <a:rPr lang="en-US" altLang="ko-KR" sz="2000" dirty="0" smtClean="0"/>
              <a:t>Netflix</a:t>
            </a:r>
            <a:r>
              <a:rPr lang="ko-KR" altLang="en-US" sz="2000" dirty="0" smtClean="0"/>
              <a:t>는 미국 인터넷 </a:t>
            </a:r>
            <a:r>
              <a:rPr lang="ko-KR" altLang="en-US" sz="2000" dirty="0" err="1" smtClean="0"/>
              <a:t>트래픽의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분의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차지하고 있고 그 서비스는 현재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개국 이상에서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천 </a:t>
            </a:r>
            <a:r>
              <a:rPr lang="en-US" altLang="ko-KR" sz="2000" dirty="0" smtClean="0"/>
              <a:t>500</a:t>
            </a:r>
            <a:r>
              <a:rPr lang="ko-KR" altLang="en-US" sz="2000" dirty="0" smtClean="0"/>
              <a:t>만 명의 회원이 하루에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억 시간 분량의 </a:t>
            </a:r>
            <a:r>
              <a:rPr lang="en-US" altLang="ko-KR" sz="2000" dirty="0" smtClean="0"/>
              <a:t>TV</a:t>
            </a:r>
            <a:r>
              <a:rPr lang="ko-KR" altLang="en-US" sz="2000" dirty="0" smtClean="0"/>
              <a:t>쇼와 영화를 즐기고 있음</a:t>
            </a:r>
            <a:endParaRPr lang="en-US" altLang="ko-KR" sz="2000" dirty="0" smtClean="0"/>
          </a:p>
          <a:p>
            <a:pPr marL="285750" indent="-285750"/>
            <a:r>
              <a:rPr lang="ko-KR" altLang="en-US" sz="2000" dirty="0" smtClean="0"/>
              <a:t>이러한 수백만 명의 가입자의 데이터는 고객의 시청 습관을 이해하기 위해 수집되고 감시</a:t>
            </a:r>
            <a:endParaRPr lang="en-US" altLang="ko-KR" sz="20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0" y="2287935"/>
            <a:ext cx="4039644" cy="279330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배경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Uber</a:t>
            </a:r>
            <a:r>
              <a:rPr lang="ko-KR" altLang="en-US" sz="2000" dirty="0" smtClean="0"/>
              <a:t>는 스마트 폰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기반의 택시 예약서비스로 운전자에게 어딘가에 타기를 원하는 사용자를 연결시켜주는 서비스</a:t>
            </a:r>
            <a:endParaRPr lang="en-US" altLang="ko-KR" sz="20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174515"/>
            <a:ext cx="4041775" cy="3020145"/>
          </a:xfr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해결해야 할 문제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공공 교통 수단이 거의 없는 지역 사람들에게는 더 많은 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택권을 부여하며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거리에 자동차가 집중되는 시간 대에 자동차 수를 줄이는데 도움을 </a:t>
            </a:r>
            <a:r>
              <a:rPr lang="ko-KR" altLang="en-US" sz="2400" dirty="0" err="1" smtClean="0"/>
              <a:t>주려함</a:t>
            </a: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사용자가 취하는 모든 여정에 대한 데이터를 저장 및 모니터링을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수요와 요금을 결정</a:t>
            </a:r>
            <a:endParaRPr lang="en-US" altLang="ko-KR" sz="2400" dirty="0"/>
          </a:p>
          <a:p>
            <a:r>
              <a:rPr lang="ko-KR" altLang="en-US" sz="2400" dirty="0" smtClean="0"/>
              <a:t>대중 교통망에 대한 분석을 수행하여 서비스가 미흡한 지역에 버스와 기차에 대한 서비스를 제공</a:t>
            </a:r>
            <a:endParaRPr lang="en-US" altLang="ko-KR" sz="2400" dirty="0" smtClean="0"/>
          </a:p>
          <a:p>
            <a:r>
              <a:rPr lang="ko-KR" altLang="en-US" sz="2400" dirty="0" smtClean="0"/>
              <a:t>회사는 데이터를 분석을 통하여 가격 책정 예측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수요 예측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교통상황에 대한 예측을 측정</a:t>
            </a:r>
            <a:endParaRPr lang="en-US" altLang="ko-KR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사용된 데이터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내부 및 외부 데이터를 혼합하여</a:t>
            </a:r>
            <a:r>
              <a:rPr lang="en-US" altLang="ko-KR" sz="2400" dirty="0" smtClean="0"/>
              <a:t>, GPS, </a:t>
            </a:r>
            <a:r>
              <a:rPr lang="ko-KR" altLang="en-US" sz="2400" dirty="0" smtClean="0"/>
              <a:t>교통 정보 및 회사의 자체 알고리즘을 사용하여 요금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여행 소요 시간을 예측하며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대중 교통 수단과 같은 외부 데이터를 분석하여 서비스를 계획</a:t>
            </a:r>
            <a:endParaRPr lang="en-US" altLang="ko-KR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6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3200" dirty="0" smtClean="0"/>
              <a:t>결과</a:t>
            </a:r>
            <a:endParaRPr lang="en-US" altLang="ko-KR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Uber</a:t>
            </a:r>
            <a:r>
              <a:rPr lang="ko-KR" altLang="en-US" sz="2400" dirty="0" smtClean="0"/>
              <a:t>를 통하여 복잡한 도시의 교통량을 줄여 환경적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경제적으로 이로운 이점을 가져옴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JOHN DEERE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hlinkClick r:id="rId2"/>
              </a:rPr>
              <a:t>https://www.deere.com/en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https://myjohndeere.deere.com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배경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JOHN DEERE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농기구를 제조하는 업체</a:t>
            </a:r>
            <a:endParaRPr lang="en-US" altLang="ko-KR" sz="2000" dirty="0" smtClean="0"/>
          </a:p>
          <a:p>
            <a:r>
              <a:rPr lang="ko-KR" altLang="en-US" sz="2000" dirty="0" smtClean="0"/>
              <a:t>세계의 인구가 증가하고 있으며 더 많은 식품에 대한 수요가 증가할 것으로 예상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더 나은 농기구를 제작하고자 함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332277"/>
            <a:ext cx="4041775" cy="2704621"/>
          </a:xfr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해결해야할</a:t>
            </a:r>
            <a:r>
              <a:rPr lang="ko-KR" altLang="en-US" sz="3200" dirty="0" smtClean="0"/>
              <a:t>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농작물 생산의 효율성을 증가시키기 위해 </a:t>
            </a:r>
            <a:r>
              <a:rPr lang="ko-KR" altLang="en-US" sz="2400" dirty="0" err="1" smtClean="0"/>
              <a:t>수천명의</a:t>
            </a:r>
            <a:r>
              <a:rPr lang="ko-KR" altLang="en-US" sz="2400" dirty="0" smtClean="0"/>
              <a:t> 사용자로부터 모아진 데이터를 </a:t>
            </a:r>
            <a:r>
              <a:rPr lang="ko-KR" altLang="en-US" sz="2400" dirty="0" err="1" smtClean="0"/>
              <a:t>모니터링할</a:t>
            </a:r>
            <a:r>
              <a:rPr lang="ko-KR" altLang="en-US" sz="2400" dirty="0" smtClean="0"/>
              <a:t> 수 잇도록 지원하는 </a:t>
            </a:r>
            <a:r>
              <a:rPr lang="ko-KR" altLang="en-US" sz="2400" dirty="0" err="1" smtClean="0"/>
              <a:t>빅데이터</a:t>
            </a:r>
            <a:r>
              <a:rPr lang="ko-KR" altLang="en-US" sz="2400" dirty="0" smtClean="0"/>
              <a:t> 지원 서비스 제공</a:t>
            </a:r>
            <a:endParaRPr lang="en-US" altLang="ko-KR" sz="2400" dirty="0" smtClean="0"/>
          </a:p>
        </p:txBody>
      </p:sp>
      <p:pic>
        <p:nvPicPr>
          <p:cNvPr id="1026" name="Picture 2" descr="C:\Users\min\Desktop\KakaoTalk_20170725_17425285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5" b="6675"/>
          <a:stretch/>
        </p:blipFill>
        <p:spPr bwMode="auto">
          <a:xfrm>
            <a:off x="395536" y="2780928"/>
            <a:ext cx="8281762" cy="30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350" dirty="0" smtClean="0">
                <a:latin typeface="+mn-ea"/>
              </a:rPr>
              <a:t>농부들이 자신들의 기계류에 부착된 센서로부터 수집 된 데이터에 접근 할 수 있도록 하는 온라인 포탈</a:t>
            </a:r>
            <a:r>
              <a:rPr lang="en-US" altLang="ko-KR" sz="2350" dirty="0" smtClean="0">
                <a:latin typeface="+mn-ea"/>
              </a:rPr>
              <a:t>(</a:t>
            </a:r>
            <a:r>
              <a:rPr lang="en-US" altLang="ko-KR" sz="2350" dirty="0" err="1" smtClean="0">
                <a:latin typeface="+mn-ea"/>
              </a:rPr>
              <a:t>Myjohndeere</a:t>
            </a:r>
            <a:r>
              <a:rPr lang="en-US" altLang="ko-KR" sz="2350" dirty="0" smtClean="0">
                <a:latin typeface="+mn-ea"/>
              </a:rPr>
              <a:t>) </a:t>
            </a:r>
            <a:r>
              <a:rPr lang="ko-KR" altLang="en-US" sz="2350" dirty="0" smtClean="0">
                <a:latin typeface="+mn-ea"/>
              </a:rPr>
              <a:t>제공</a:t>
            </a:r>
            <a:endParaRPr lang="en-US" altLang="ko-KR" sz="2350" dirty="0" smtClean="0">
              <a:latin typeface="+mn-ea"/>
            </a:endParaRPr>
          </a:p>
          <a:p>
            <a:r>
              <a:rPr lang="en-US" altLang="ko-KR" sz="2350" dirty="0" err="1" smtClean="0">
                <a:latin typeface="+mn-ea"/>
              </a:rPr>
              <a:t>Myjohndeere</a:t>
            </a:r>
            <a:r>
              <a:rPr lang="ko-KR" altLang="en-US" sz="2350" dirty="0" smtClean="0">
                <a:latin typeface="+mn-ea"/>
              </a:rPr>
              <a:t>은 전 세계의 다른 사용자들의 집계데이터를 수집할 수 있음</a:t>
            </a:r>
            <a:endParaRPr lang="en-US" altLang="ko-KR" sz="2350" dirty="0" smtClean="0">
              <a:latin typeface="+mn-ea"/>
            </a:endParaRPr>
          </a:p>
          <a:p>
            <a:r>
              <a:rPr lang="ko-KR" altLang="en-US" sz="2350" dirty="0" smtClean="0">
                <a:latin typeface="+mn-ea"/>
              </a:rPr>
              <a:t>서로 다른 조합의 연료 사용은 생산성 수준과 연계하여 모니터링을 할 수 있음</a:t>
            </a:r>
          </a:p>
          <a:p>
            <a:endParaRPr lang="ko-KR" altLang="en-US" sz="2350" dirty="0">
              <a:latin typeface="+mn-ea"/>
            </a:endParaRPr>
          </a:p>
        </p:txBody>
      </p:sp>
      <p:pic>
        <p:nvPicPr>
          <p:cNvPr id="3075" name="Picture 3" descr="C:\Users\min\Desktop\myjohndeere_642x4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63226"/>
            <a:ext cx="4104456" cy="295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in\Desktop\532997439_1280x72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r="26661" b="6262"/>
          <a:stretch/>
        </p:blipFill>
        <p:spPr bwMode="auto">
          <a:xfrm>
            <a:off x="4860032" y="4127210"/>
            <a:ext cx="3672408" cy="228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농부들이 </a:t>
            </a:r>
            <a:r>
              <a:rPr lang="ko-KR" altLang="en-US" sz="2400" dirty="0" smtClean="0"/>
              <a:t>자신의 </a:t>
            </a:r>
            <a:r>
              <a:rPr lang="ko-KR" altLang="en-US" sz="2400" dirty="0"/>
              <a:t>밭과 다른 사용자들의 정보에 기초하여 어떤 작물을 경작할지에 대한 사전 결정을 내릴 수 있게 해 </a:t>
            </a:r>
            <a:r>
              <a:rPr lang="ko-KR" altLang="en-US" sz="2400" dirty="0" smtClean="0"/>
              <a:t>줌</a:t>
            </a:r>
            <a:endParaRPr lang="en-US" altLang="ko-KR" sz="2400" dirty="0" smtClean="0"/>
          </a:p>
          <a:p>
            <a:r>
              <a:rPr lang="ko-KR" altLang="en-US" sz="2400" dirty="0" smtClean="0"/>
              <a:t>농부들의 </a:t>
            </a:r>
            <a:r>
              <a:rPr lang="ko-KR" altLang="en-US" sz="2400" dirty="0"/>
              <a:t>이익을 증대시키고</a:t>
            </a:r>
            <a:r>
              <a:rPr lang="en-US" altLang="ko-KR" sz="2400" dirty="0"/>
              <a:t>, </a:t>
            </a:r>
            <a:r>
              <a:rPr lang="ko-KR" altLang="en-US" sz="2400" dirty="0"/>
              <a:t>더 값싸고 더 많은 식량을 생산하게 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098" name="Picture 2" descr="C:\Users\min\Desktop\KakaoTalk_20170725_17425321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5"/>
          <a:stretch/>
        </p:blipFill>
        <p:spPr bwMode="auto">
          <a:xfrm>
            <a:off x="1134831" y="3212976"/>
            <a:ext cx="701721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3200" dirty="0" smtClean="0"/>
              <a:t>해결해야 할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 err="1" smtClean="0"/>
              <a:t>빅데이터를</a:t>
            </a:r>
            <a:r>
              <a:rPr lang="ko-KR" altLang="en-US" sz="2400" dirty="0" smtClean="0"/>
              <a:t> 활용하여 흥행에 성공여부를 판단하는 것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사용된 데이터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+mn-ea"/>
              </a:rPr>
              <a:t>John Deere Machine</a:t>
            </a:r>
            <a:r>
              <a:rPr lang="ko-KR" altLang="en-US" sz="2400" dirty="0" smtClean="0">
                <a:latin typeface="+mn-ea"/>
              </a:rPr>
              <a:t>의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센서를 통해 </a:t>
            </a:r>
            <a:r>
              <a:rPr lang="ko-KR" altLang="en-US" sz="2400" dirty="0" smtClean="0">
                <a:latin typeface="+mn-ea"/>
              </a:rPr>
              <a:t>집적회로에 </a:t>
            </a:r>
            <a:r>
              <a:rPr lang="ko-KR" altLang="en-US" sz="2400" dirty="0">
                <a:latin typeface="+mn-ea"/>
              </a:rPr>
              <a:t>수집된 </a:t>
            </a:r>
            <a:r>
              <a:rPr lang="ko-KR" altLang="en-US" sz="2400" dirty="0" smtClean="0">
                <a:latin typeface="+mn-ea"/>
              </a:rPr>
              <a:t>내장형 데이터 사용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122" name="Picture 2" descr="C:\Users\min\Desktop\0414_EEsensors_F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56673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NEST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https://nest.com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배경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우리들의 가정에 처음으로 지능형 기계를 도입한다는 뜻에서 </a:t>
            </a:r>
            <a:r>
              <a:rPr lang="en-US" altLang="ko-KR" sz="2000" dirty="0" smtClean="0"/>
              <a:t>Nest(</a:t>
            </a:r>
            <a:r>
              <a:rPr lang="ko-KR" altLang="en-US" sz="2000" dirty="0" smtClean="0"/>
              <a:t>둥지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라는 이름으로 회사를 창립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2013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Google</a:t>
            </a:r>
            <a:r>
              <a:rPr lang="ko-KR" altLang="en-US" sz="2000" dirty="0" smtClean="0"/>
              <a:t>에서 인수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세계 최고의 </a:t>
            </a:r>
            <a:r>
              <a:rPr lang="en-US" altLang="ko-KR" sz="2000" dirty="0" smtClean="0"/>
              <a:t>IT</a:t>
            </a:r>
            <a:r>
              <a:rPr lang="ko-KR" altLang="en-US" sz="2000" dirty="0" smtClean="0"/>
              <a:t>기업인 </a:t>
            </a:r>
            <a:r>
              <a:rPr lang="en-US" altLang="ko-KR" sz="2000" dirty="0" smtClean="0"/>
              <a:t>Google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집을 운영하는 시스템</a:t>
            </a:r>
            <a:r>
              <a:rPr lang="en-US" altLang="ko-KR" sz="2000" dirty="0" smtClean="0"/>
              <a:t>”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개발에 관심을 두기 시작했다는 뜻으로 해석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대표적인 예로 </a:t>
            </a:r>
            <a:r>
              <a:rPr lang="en-US" altLang="ko-KR" sz="2000" dirty="0" smtClean="0"/>
              <a:t>NEST </a:t>
            </a:r>
            <a:r>
              <a:rPr lang="ko-KR" altLang="en-US" sz="2000" dirty="0" err="1" smtClean="0"/>
              <a:t>서모스탯</a:t>
            </a:r>
            <a:r>
              <a:rPr lang="en-US" altLang="ko-KR" sz="2000" dirty="0" smtClean="0"/>
              <a:t>(Thermostat, </a:t>
            </a:r>
            <a:r>
              <a:rPr lang="ko-KR" altLang="en-US" sz="2000" dirty="0" smtClean="0"/>
              <a:t>자동 온도 조절 장치</a:t>
            </a:r>
            <a:r>
              <a:rPr lang="en-US" altLang="ko-KR" sz="2000" dirty="0" smtClean="0"/>
              <a:t>), NEST Protect, NEST Camera </a:t>
            </a:r>
            <a:r>
              <a:rPr lang="ko-KR" altLang="en-US" sz="2000" dirty="0" smtClean="0"/>
              <a:t>등이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48" y="2718371"/>
            <a:ext cx="3089668" cy="1932432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해결해야할</a:t>
            </a:r>
            <a:r>
              <a:rPr lang="ko-KR" altLang="en-US" sz="3200" dirty="0" smtClean="0"/>
              <a:t> 문제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</a:rPr>
              <a:t>비효율적인 기존의 가정 난방 시스템으로 인해 엄청난 양의 에너지가 낭비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“stupid”</a:t>
            </a:r>
            <a:r>
              <a:rPr lang="ko-KR" altLang="en-US" sz="2000" dirty="0" smtClean="0">
                <a:latin typeface="+mn-ea"/>
              </a:rPr>
              <a:t>한 기존의 </a:t>
            </a:r>
            <a:r>
              <a:rPr lang="ko-KR" altLang="en-US" sz="2000" dirty="0" err="1" smtClean="0">
                <a:latin typeface="+mn-ea"/>
              </a:rPr>
              <a:t>서모스탯은</a:t>
            </a:r>
            <a:r>
              <a:rPr lang="ko-KR" altLang="en-US" sz="2000" dirty="0" smtClean="0">
                <a:latin typeface="+mn-ea"/>
              </a:rPr>
              <a:t> 추측을 통해 프로그래밍 되어있어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불규칙한 인간의 삶에 적합하지 않음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따라서 </a:t>
            </a:r>
            <a:r>
              <a:rPr lang="en-US" altLang="ko-KR" sz="2000" dirty="0" smtClean="0">
                <a:latin typeface="+mn-ea"/>
              </a:rPr>
              <a:t>“smart”</a:t>
            </a:r>
            <a:r>
              <a:rPr lang="ko-KR" altLang="en-US" sz="2000" dirty="0" smtClean="0">
                <a:latin typeface="+mn-ea"/>
              </a:rPr>
              <a:t>한 </a:t>
            </a:r>
            <a:r>
              <a:rPr lang="ko-KR" altLang="en-US" sz="2000" dirty="0" err="1" smtClean="0">
                <a:latin typeface="+mn-ea"/>
              </a:rPr>
              <a:t>서모스탯의</a:t>
            </a:r>
            <a:r>
              <a:rPr lang="ko-KR" altLang="en-US" sz="2000" dirty="0" smtClean="0">
                <a:latin typeface="+mn-ea"/>
              </a:rPr>
              <a:t> 도입으로 각각의 사람의 생활 패턴에 맞게 온도를 조정하기 위함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2425763"/>
            <a:ext cx="3962400" cy="2517648"/>
          </a:xfrm>
        </p:spPr>
      </p:pic>
      <p:sp>
        <p:nvSpPr>
          <p:cNvPr id="6" name="TextBox 5"/>
          <p:cNvSpPr txBox="1"/>
          <p:nvPr/>
        </p:nvSpPr>
        <p:spPr>
          <a:xfrm>
            <a:off x="5796136" y="494116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&lt;NEST </a:t>
            </a:r>
            <a:r>
              <a:rPr lang="ko-KR" altLang="en-US" dirty="0" err="1" smtClean="0"/>
              <a:t>서모스탯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+mn-ea"/>
              </a:rPr>
              <a:t>NEST</a:t>
            </a:r>
            <a:r>
              <a:rPr lang="ko-KR" altLang="en-US" sz="2400" dirty="0" smtClean="0">
                <a:latin typeface="+mn-ea"/>
              </a:rPr>
              <a:t>의 </a:t>
            </a:r>
            <a:r>
              <a:rPr lang="ko-KR" altLang="en-US" sz="2400" dirty="0" err="1" smtClean="0">
                <a:latin typeface="+mn-ea"/>
              </a:rPr>
              <a:t>서모스탯은</a:t>
            </a:r>
            <a:r>
              <a:rPr lang="ko-KR" altLang="en-US" sz="2400" dirty="0" smtClean="0">
                <a:latin typeface="+mn-ea"/>
              </a:rPr>
              <a:t> 일상 생활을 모니터링하고 자신을 교육하여 가정을 쾌적한 온도로 유지할 수 있도록 하는 전략을 학습함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사용자가 온도를 설정할 때마다 현재 시간 및 사용자의 행동을 기록하고 사용자가 집에 있거나 밖에 있을 때 모션 센서를 이용하여 시간 별 사용자 위치상태를 기록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필요한 온도로 가열하는 데에 소요되는 시간도 고려하여 낭비되는 에너지를 줄이도록 함</a:t>
            </a:r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(ex : </a:t>
            </a:r>
            <a:r>
              <a:rPr lang="ko-KR" altLang="en-US" sz="2400" dirty="0" smtClean="0">
                <a:latin typeface="+mn-ea"/>
              </a:rPr>
              <a:t>오전 </a:t>
            </a:r>
            <a:r>
              <a:rPr lang="en-US" altLang="ko-KR" sz="2400" dirty="0" smtClean="0">
                <a:latin typeface="+mn-ea"/>
              </a:rPr>
              <a:t>9</a:t>
            </a:r>
            <a:r>
              <a:rPr lang="ko-KR" altLang="en-US" sz="2400" dirty="0" smtClean="0">
                <a:latin typeface="+mn-ea"/>
              </a:rPr>
              <a:t>시에 규칙적으로 외출하는 것을 </a:t>
            </a:r>
            <a:r>
              <a:rPr lang="ko-KR" altLang="en-US" sz="2400" dirty="0" err="1" smtClean="0">
                <a:latin typeface="+mn-ea"/>
              </a:rPr>
              <a:t>서모스탯이</a:t>
            </a:r>
            <a:r>
              <a:rPr lang="ko-KR" altLang="en-US" sz="2400" dirty="0" smtClean="0">
                <a:latin typeface="+mn-ea"/>
              </a:rPr>
              <a:t> 인지하고 그 전에는 집을 따뜻하게 하고 있었다면</a:t>
            </a:r>
            <a:r>
              <a:rPr lang="en-US" altLang="ko-KR" sz="2400" dirty="0" smtClean="0">
                <a:latin typeface="+mn-ea"/>
              </a:rPr>
              <a:t>,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8</a:t>
            </a:r>
            <a:r>
              <a:rPr lang="ko-KR" altLang="en-US" sz="2400" dirty="0" smtClean="0">
                <a:latin typeface="+mn-ea"/>
              </a:rPr>
              <a:t>시에 난방 시스템을 끌 수 있도록 함</a:t>
            </a:r>
            <a:r>
              <a:rPr lang="en-US" altLang="ko-KR" sz="2400" dirty="0" smtClean="0">
                <a:latin typeface="+mn-ea"/>
              </a:rPr>
              <a:t>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사용된 데이터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NEST </a:t>
            </a:r>
            <a:r>
              <a:rPr lang="ko-KR" altLang="en-US" sz="2000" dirty="0" err="1" smtClean="0">
                <a:latin typeface="+mn-ea"/>
              </a:rPr>
              <a:t>서모스탯은</a:t>
            </a:r>
            <a:r>
              <a:rPr lang="ko-KR" altLang="en-US" sz="2000" dirty="0" smtClean="0">
                <a:latin typeface="+mn-ea"/>
              </a:rPr>
              <a:t> 설치 시 설치 장소가 가정인지 회사인지의 정보를 받으며 설치된 방의 사용 여부를 감지하기 위해 온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습도 및 빛의 양 데이터 수집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NEST Protect</a:t>
            </a:r>
            <a:r>
              <a:rPr lang="ko-KR" altLang="en-US" sz="2000" dirty="0" smtClean="0">
                <a:latin typeface="+mn-ea"/>
              </a:rPr>
              <a:t>는 연기 및 일산화탄소 센서를 통해 연기와 일산화탄소 수치 데이터를 감지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화재 위험 시 다른 장치와 통신하여 이를 해결할 수 있도록 함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Nest Camera</a:t>
            </a:r>
            <a:r>
              <a:rPr lang="ko-KR" altLang="en-US" sz="2000" dirty="0" smtClean="0">
                <a:latin typeface="+mn-ea"/>
              </a:rPr>
              <a:t>는 영상을 실시간으로 분석하여 시각 및 오디오 데이터를 받아 저장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기록하고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집이 비어있을 시간에 움직임이 감지되면 침입자에게 경고를 보내는 기능을 함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556792"/>
            <a:ext cx="2432443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149080"/>
            <a:ext cx="2432443" cy="21696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0274" y="3736470"/>
            <a:ext cx="18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&lt;NEST Protect&gt;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0274" y="631870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&lt;NEST Camera&gt;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NEST </a:t>
            </a:r>
            <a:r>
              <a:rPr lang="ko-KR" altLang="en-US" sz="2400" dirty="0" smtClean="0"/>
              <a:t>설립자이자 </a:t>
            </a:r>
            <a:r>
              <a:rPr lang="en-US" altLang="ko-KR" sz="2400" dirty="0" smtClean="0"/>
              <a:t>CEO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Tony Fadell</a:t>
            </a:r>
            <a:r>
              <a:rPr lang="ko-KR" altLang="en-US" sz="2400" dirty="0" smtClean="0"/>
              <a:t>에 따르면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전력 회사와의 협력을 통해 전력 공급을 규제할 수 있도록 허용함으로써 에너지 낭비를 최대 </a:t>
            </a:r>
            <a:r>
              <a:rPr lang="en-US" altLang="ko-KR" sz="2400" dirty="0" smtClean="0"/>
              <a:t>50%</a:t>
            </a:r>
            <a:r>
              <a:rPr lang="ko-KR" altLang="en-US" sz="2400" dirty="0" smtClean="0"/>
              <a:t>까지 절감</a:t>
            </a:r>
            <a:endParaRPr lang="en-US" altLang="ko-KR" sz="2400" dirty="0" smtClean="0"/>
          </a:p>
          <a:p>
            <a:r>
              <a:rPr lang="ko-KR" altLang="en-US" sz="2400" dirty="0" smtClean="0"/>
              <a:t>가정의 경우</a:t>
            </a:r>
            <a:r>
              <a:rPr lang="en-US" altLang="ko-KR" sz="2400" dirty="0" smtClean="0"/>
              <a:t>, 2015</a:t>
            </a:r>
            <a:r>
              <a:rPr lang="ko-KR" altLang="en-US" sz="2400" dirty="0" smtClean="0"/>
              <a:t>년 초에 </a:t>
            </a:r>
            <a:r>
              <a:rPr lang="en-US" altLang="ko-KR" sz="2400" dirty="0" smtClean="0"/>
              <a:t>NEST </a:t>
            </a:r>
            <a:r>
              <a:rPr lang="ko-KR" altLang="en-US" sz="2400" dirty="0" err="1" smtClean="0"/>
              <a:t>서모스탯을</a:t>
            </a:r>
            <a:r>
              <a:rPr lang="ko-KR" altLang="en-US" sz="2400" dirty="0" smtClean="0"/>
              <a:t> 사용한 한 주택의 고객은 난방비를 약 </a:t>
            </a:r>
            <a:r>
              <a:rPr lang="en-US" altLang="ko-KR" sz="2400" dirty="0" smtClean="0"/>
              <a:t>10~12%, </a:t>
            </a:r>
            <a:r>
              <a:rPr lang="ko-KR" altLang="en-US" sz="2400" dirty="0" smtClean="0"/>
              <a:t>가정용 에어컨의 </a:t>
            </a:r>
            <a:r>
              <a:rPr lang="ko-KR" altLang="en-US" sz="2400" dirty="0" err="1" smtClean="0"/>
              <a:t>냉방비를</a:t>
            </a:r>
            <a:r>
              <a:rPr lang="ko-KR" altLang="en-US" sz="2400" dirty="0" smtClean="0"/>
              <a:t> 약 </a:t>
            </a:r>
            <a:r>
              <a:rPr lang="en-US" altLang="ko-KR" sz="2400" dirty="0" smtClean="0"/>
              <a:t>15% </a:t>
            </a:r>
            <a:r>
              <a:rPr lang="ko-KR" altLang="en-US" sz="2400" dirty="0" smtClean="0"/>
              <a:t>절약</a:t>
            </a:r>
            <a:endParaRPr lang="en-US" altLang="ko-KR" sz="2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WALT DISNEY</a:t>
            </a:r>
            <a:br>
              <a:rPr lang="en-US" altLang="ko-KR" dirty="0" smtClean="0"/>
            </a:br>
            <a:r>
              <a:rPr lang="en-US" altLang="ko-KR" dirty="0" smtClean="0"/>
              <a:t> Parks and Resorts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https://aboutdisneyparks.com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배경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>
                <a:latin typeface="+mn-ea"/>
              </a:rPr>
              <a:t>월트</a:t>
            </a:r>
            <a:r>
              <a:rPr lang="ko-KR" altLang="en-US" sz="2000" dirty="0" smtClean="0">
                <a:latin typeface="+mn-ea"/>
              </a:rPr>
              <a:t> 디즈니의 테마 </a:t>
            </a:r>
            <a:r>
              <a:rPr lang="ko-KR" altLang="en-US" sz="2000" dirty="0" err="1" smtClean="0">
                <a:latin typeface="+mn-ea"/>
              </a:rPr>
              <a:t>파크와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리조트는</a:t>
            </a:r>
            <a:r>
              <a:rPr lang="ko-KR" altLang="en-US" sz="2000" dirty="0" smtClean="0">
                <a:latin typeface="+mn-ea"/>
              </a:rPr>
              <a:t> 매년 약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억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천 </a:t>
            </a:r>
            <a:r>
              <a:rPr lang="en-US" altLang="ko-KR" sz="2000" dirty="0" smtClean="0">
                <a:latin typeface="+mn-ea"/>
              </a:rPr>
              <a:t>6</a:t>
            </a:r>
            <a:r>
              <a:rPr lang="ko-KR" altLang="en-US" sz="2000" dirty="0" smtClean="0">
                <a:latin typeface="+mn-ea"/>
              </a:rPr>
              <a:t>백만 명의 고객이 방문함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Walt Disney</a:t>
            </a:r>
            <a:r>
              <a:rPr lang="ko-KR" altLang="en-US" sz="2000" dirty="0" smtClean="0">
                <a:latin typeface="+mn-ea"/>
              </a:rPr>
              <a:t>에서 제공하는 기술인 </a:t>
            </a:r>
            <a:r>
              <a:rPr lang="en-US" altLang="ko-KR" sz="2000" dirty="0" err="1" smtClean="0">
                <a:latin typeface="+mn-ea"/>
              </a:rPr>
              <a:t>MagicBand</a:t>
            </a:r>
            <a:r>
              <a:rPr lang="ko-KR" altLang="en-US" sz="2000" dirty="0" smtClean="0">
                <a:latin typeface="+mn-ea"/>
              </a:rPr>
              <a:t>가 출시됨에 따라 플로리다 주 </a:t>
            </a:r>
            <a:r>
              <a:rPr lang="ko-KR" altLang="en-US" sz="2000" dirty="0" err="1" smtClean="0">
                <a:latin typeface="+mn-ea"/>
              </a:rPr>
              <a:t>올랜도의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월트</a:t>
            </a:r>
            <a:r>
              <a:rPr lang="ko-KR" altLang="en-US" sz="2000" dirty="0" smtClean="0">
                <a:latin typeface="+mn-ea"/>
              </a:rPr>
              <a:t> 디즈니 </a:t>
            </a:r>
            <a:r>
              <a:rPr lang="en-US" altLang="ko-KR" sz="2000" dirty="0" smtClean="0">
                <a:latin typeface="+mn-ea"/>
              </a:rPr>
              <a:t>World Resort</a:t>
            </a:r>
            <a:r>
              <a:rPr lang="ko-KR" altLang="en-US" sz="2000" dirty="0" smtClean="0">
                <a:latin typeface="+mn-ea"/>
              </a:rPr>
              <a:t>에서는 손님들이 타고 있는 놀이기구부터 점심 식사 주문까지의 모든 동향을 추적할 수 있음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525548"/>
            <a:ext cx="4041775" cy="231807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해결해야할</a:t>
            </a:r>
            <a:r>
              <a:rPr lang="ko-KR" altLang="en-US" sz="3200" dirty="0" smtClean="0"/>
              <a:t>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2014</a:t>
            </a:r>
            <a:r>
              <a:rPr lang="ko-KR" altLang="en-US" sz="2000" dirty="0" smtClean="0">
                <a:latin typeface="+mn-ea"/>
              </a:rPr>
              <a:t>년 초 </a:t>
            </a:r>
            <a:r>
              <a:rPr lang="en-US" altLang="ko-KR" sz="2000" dirty="0" err="1" smtClean="0">
                <a:latin typeface="+mn-ea"/>
              </a:rPr>
              <a:t>MagicBand</a:t>
            </a:r>
            <a:r>
              <a:rPr lang="ko-KR" altLang="en-US" sz="2000" dirty="0" smtClean="0">
                <a:latin typeface="+mn-ea"/>
              </a:rPr>
              <a:t>를 출시하였고 밴드는 </a:t>
            </a:r>
            <a:r>
              <a:rPr lang="ko-KR" altLang="en-US" sz="2000" dirty="0" err="1" smtClean="0">
                <a:latin typeface="+mn-ea"/>
              </a:rPr>
              <a:t>리조트</a:t>
            </a:r>
            <a:r>
              <a:rPr lang="ko-KR" altLang="en-US" sz="2000" dirty="0" smtClean="0">
                <a:latin typeface="+mn-ea"/>
              </a:rPr>
              <a:t> 전체를 고객 개인이 관리할 수 있게 함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err="1" smtClean="0">
                <a:latin typeface="+mn-ea"/>
              </a:rPr>
              <a:t>MagicBand</a:t>
            </a:r>
            <a:r>
              <a:rPr lang="ko-KR" altLang="en-US" sz="2000" dirty="0" smtClean="0">
                <a:latin typeface="+mn-ea"/>
              </a:rPr>
              <a:t>의 데이터를 이용해 고객의 정보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고객이 원하는 것들을 학습하고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그에 따라 고객의 요구를 예측하여 고객 만족도를 향상시키려 함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96" y="2447099"/>
            <a:ext cx="3304032" cy="2474976"/>
          </a:xfrm>
        </p:spPr>
      </p:pic>
      <p:sp>
        <p:nvSpPr>
          <p:cNvPr id="5" name="TextBox 4"/>
          <p:cNvSpPr txBox="1"/>
          <p:nvPr/>
        </p:nvSpPr>
        <p:spPr>
          <a:xfrm>
            <a:off x="5652120" y="530120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&lt;Magic Bands&gt;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회사는 </a:t>
            </a:r>
            <a:r>
              <a:rPr lang="ko-KR" altLang="en-US" sz="2400" dirty="0"/>
              <a:t>사람들에게 영화를 보여주고 영화에 포함된 요소에 태그를 </a:t>
            </a:r>
            <a:r>
              <a:rPr lang="ko-KR" altLang="en-US" sz="2400" dirty="0" smtClean="0"/>
              <a:t>붙임</a:t>
            </a:r>
            <a:endParaRPr lang="en-US" altLang="ko-KR" sz="2400" dirty="0" smtClean="0"/>
          </a:p>
          <a:p>
            <a:r>
              <a:rPr lang="ko-KR" altLang="en-US" sz="2400" dirty="0" smtClean="0"/>
              <a:t>좋아하는 </a:t>
            </a:r>
            <a:r>
              <a:rPr lang="ko-KR" altLang="en-US" sz="2400" dirty="0"/>
              <a:t>태그와 유사한 태그가 붙여진 다른 작품을 보도록 </a:t>
            </a:r>
            <a:r>
              <a:rPr lang="ko-KR" altLang="en-US" sz="2400" dirty="0" smtClean="0"/>
              <a:t>제안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리조트에서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MagicBand</a:t>
            </a:r>
            <a:r>
              <a:rPr lang="ko-KR" altLang="en-US" sz="2400" dirty="0" smtClean="0"/>
              <a:t>는 방의 열쇠 역할을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테마 </a:t>
            </a:r>
            <a:r>
              <a:rPr lang="ko-KR" altLang="en-US" sz="2400" dirty="0" err="1" smtClean="0"/>
              <a:t>파크에서는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FastPass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티켓 역할도 하여 </a:t>
            </a:r>
            <a:r>
              <a:rPr lang="ko-KR" altLang="en-US" sz="2400" dirty="0" err="1" smtClean="0"/>
              <a:t>테마파크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어트랙션을</a:t>
            </a:r>
            <a:r>
              <a:rPr lang="ko-KR" altLang="en-US" sz="2400" dirty="0" smtClean="0"/>
              <a:t> 이용할 수 있게 했을 뿐만 아니라 </a:t>
            </a:r>
            <a:r>
              <a:rPr lang="en-US" altLang="ko-KR" sz="2400" dirty="0" smtClean="0"/>
              <a:t>Band</a:t>
            </a:r>
            <a:r>
              <a:rPr lang="ko-KR" altLang="en-US" sz="2400" dirty="0" smtClean="0"/>
              <a:t>와 카드 정보를 연결할 수 있어서 밴드를 이용해 음식 및 상품들을 구매할 수 있음</a:t>
            </a:r>
            <a:endParaRPr lang="en-US" altLang="ko-KR" sz="2400" dirty="0" smtClean="0"/>
          </a:p>
          <a:p>
            <a:r>
              <a:rPr lang="ko-KR" altLang="en-US" sz="2400" dirty="0" smtClean="0"/>
              <a:t>위의 모든 고객 선호도 데이터들을 수집하여 </a:t>
            </a:r>
            <a:r>
              <a:rPr lang="ko-KR" altLang="en-US" sz="2400" dirty="0" err="1" smtClean="0"/>
              <a:t>테마파크</a:t>
            </a:r>
            <a:r>
              <a:rPr lang="ko-KR" altLang="en-US" sz="2400" dirty="0" smtClean="0"/>
              <a:t> 주변의 실시간 교통 흐름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인기있는</a:t>
            </a:r>
            <a:r>
              <a:rPr lang="ko-KR" altLang="en-US" sz="2400" dirty="0" smtClean="0"/>
              <a:t> 놀이기구의 대기 줄 길이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식당에서의 수요 등을 분석하는 데에 사용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올랜도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리조트의</a:t>
            </a:r>
            <a:r>
              <a:rPr lang="ko-KR" altLang="en-US" sz="2400" dirty="0" smtClean="0"/>
              <a:t> 무료 </a:t>
            </a:r>
            <a:r>
              <a:rPr lang="en-US" altLang="ko-KR" sz="2400" dirty="0" err="1" smtClean="0"/>
              <a:t>Wi-fi</a:t>
            </a:r>
            <a:r>
              <a:rPr lang="ko-KR" altLang="en-US" sz="2400" dirty="0" smtClean="0"/>
              <a:t>를 이용하면 </a:t>
            </a:r>
            <a:r>
              <a:rPr lang="ko-KR" altLang="en-US" sz="2400" dirty="0" err="1" smtClean="0"/>
              <a:t>스마트폰을</a:t>
            </a:r>
            <a:r>
              <a:rPr lang="ko-KR" altLang="en-US" sz="2400" dirty="0" smtClean="0"/>
              <a:t> 이용하여 현장에서 놀이기구 예약 및 변경이 가능하므로 </a:t>
            </a:r>
            <a:r>
              <a:rPr lang="en-US" altLang="ko-KR" sz="2400" dirty="0" smtClean="0"/>
              <a:t>Walt Disney</a:t>
            </a:r>
            <a:r>
              <a:rPr lang="ko-KR" altLang="en-US" sz="2400" dirty="0" smtClean="0"/>
              <a:t>는 이러한 데이터들 또한 수집</a:t>
            </a: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사용된 데이터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리조트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테마파크</a:t>
            </a:r>
            <a:r>
              <a:rPr lang="ko-KR" altLang="en-US" sz="2400" dirty="0" smtClean="0"/>
              <a:t> 방문자들이 공원 근처를 돌아다니는 모든 움직임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동선 데이터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데이터로 기록되어 사용됨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모든 고객 선호도 데이터들을 수집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리조트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Wifi</a:t>
            </a:r>
            <a:r>
              <a:rPr lang="ko-KR" altLang="en-US" sz="2400" dirty="0" smtClean="0"/>
              <a:t>를 이용한 </a:t>
            </a:r>
            <a:r>
              <a:rPr lang="ko-KR" altLang="en-US" sz="2400" dirty="0" err="1" smtClean="0"/>
              <a:t>스마트폰</a:t>
            </a:r>
            <a:r>
              <a:rPr lang="ko-KR" altLang="en-US" sz="2400" dirty="0" smtClean="0"/>
              <a:t> 현장 놀이기구 예약 및 변경 데이터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29000"/>
            <a:ext cx="3598912" cy="2395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3426840"/>
            <a:ext cx="4196184" cy="2360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839783"/>
            <a:ext cx="359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&lt;Magic Band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Check-in&gt;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580836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&lt;Magic Band</a:t>
            </a:r>
            <a:r>
              <a:rPr lang="ko-KR" altLang="en-US" dirty="0" smtClean="0"/>
              <a:t>를 이용하여 결제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테마파크</a:t>
            </a:r>
            <a:r>
              <a:rPr lang="ko-KR" altLang="en-US" sz="2400" dirty="0" smtClean="0"/>
              <a:t> 주변의 실시간 교통 흐름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인기있는</a:t>
            </a:r>
            <a:r>
              <a:rPr lang="ko-KR" altLang="en-US" sz="2400" dirty="0" smtClean="0"/>
              <a:t> 놀이기구의 대기 줄 길이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식당에서의 수요 등을 분석</a:t>
            </a:r>
            <a:endParaRPr lang="en-US" altLang="ko-KR" sz="2400" dirty="0" smtClean="0"/>
          </a:p>
          <a:p>
            <a:r>
              <a:rPr lang="en-US" altLang="ko-KR" sz="2400" dirty="0" smtClean="0"/>
              <a:t>Magic Band</a:t>
            </a:r>
            <a:r>
              <a:rPr lang="ko-KR" altLang="en-US" sz="2400" dirty="0" smtClean="0"/>
              <a:t>는 가족 단위의 고객을 대상으로 많은 좋은 평들을 얻고 있음</a:t>
            </a:r>
            <a:endParaRPr lang="en-US" altLang="ko-KR" sz="2400" dirty="0" smtClean="0"/>
          </a:p>
          <a:p>
            <a:r>
              <a:rPr lang="en-US" altLang="ko-KR" sz="2400" dirty="0" smtClean="0"/>
              <a:t>Magic Band </a:t>
            </a:r>
            <a:r>
              <a:rPr lang="ko-KR" altLang="en-US" sz="2400" dirty="0" smtClean="0"/>
              <a:t>프로젝트의 이러한 성과로 </a:t>
            </a:r>
            <a:r>
              <a:rPr lang="ko-KR" altLang="en-US" sz="2400" dirty="0" err="1" smtClean="0"/>
              <a:t>올랜도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리조트</a:t>
            </a:r>
            <a:r>
              <a:rPr lang="ko-KR" altLang="en-US" sz="2400" dirty="0" smtClean="0"/>
              <a:t> 뿐 아니라 전 세계의 다른 </a:t>
            </a:r>
            <a:r>
              <a:rPr lang="ko-KR" altLang="en-US" sz="2400" dirty="0" err="1" smtClean="0"/>
              <a:t>리조트에도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Magic Band</a:t>
            </a:r>
            <a:r>
              <a:rPr lang="ko-KR" altLang="en-US" sz="2400" dirty="0" smtClean="0"/>
              <a:t>를 공급할 계획에 있음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SHELL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배경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altLang="ko-KR" sz="2000" dirty="0">
              <a:latin typeface="+mn-ea"/>
            </a:endParaRPr>
          </a:p>
          <a:p>
            <a:pPr fontAlgn="base"/>
            <a:r>
              <a:rPr lang="en-US" altLang="ko-KR" sz="2000" dirty="0" err="1" smtClean="0">
                <a:latin typeface="+mn-ea"/>
              </a:rPr>
              <a:t>RoyalDutch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Shell(</a:t>
            </a:r>
            <a:r>
              <a:rPr lang="ko-KR" altLang="en-US" sz="2000" dirty="0" smtClean="0">
                <a:latin typeface="+mn-ea"/>
              </a:rPr>
              <a:t>이하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Shell)</a:t>
            </a:r>
            <a:r>
              <a:rPr lang="ko-KR" altLang="en-US" sz="2000" dirty="0" smtClean="0">
                <a:latin typeface="+mn-ea"/>
              </a:rPr>
              <a:t>은 </a:t>
            </a:r>
            <a:r>
              <a:rPr lang="en-US" altLang="ko-KR" sz="2000" dirty="0" smtClean="0">
                <a:latin typeface="+mn-ea"/>
              </a:rPr>
              <a:t>ExxonMobil, </a:t>
            </a:r>
            <a:r>
              <a:rPr lang="en-US" altLang="ko-KR" sz="2000" dirty="0" smtClean="0">
                <a:latin typeface="+mn-ea"/>
              </a:rPr>
              <a:t>BP, Texaco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같은 석유 메이저 회사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en-US" altLang="ko-KR" sz="2000" dirty="0" smtClean="0">
              <a:latin typeface="+mn-ea"/>
            </a:endParaRPr>
          </a:p>
          <a:p>
            <a:pPr fontAlgn="base"/>
            <a:r>
              <a:rPr lang="ko-KR" altLang="en-US" sz="2000" dirty="0">
                <a:latin typeface="맑은 고딕 (본문)"/>
              </a:rPr>
              <a:t>영국</a:t>
            </a:r>
            <a:r>
              <a:rPr lang="en-US" altLang="ko-KR" sz="2000" dirty="0" smtClean="0">
                <a:latin typeface="맑은 고딕 (본문)"/>
              </a:rPr>
              <a:t>(Royal)</a:t>
            </a:r>
            <a:r>
              <a:rPr lang="ko-KR" altLang="en-US" sz="2000" dirty="0">
                <a:latin typeface="맑은 고딕 (본문)"/>
              </a:rPr>
              <a:t>과 </a:t>
            </a:r>
            <a:r>
              <a:rPr lang="ko-KR" altLang="en-US" sz="2000" dirty="0" err="1">
                <a:latin typeface="맑은 고딕 (본문)"/>
              </a:rPr>
              <a:t>네델란드</a:t>
            </a:r>
            <a:r>
              <a:rPr lang="en-US" altLang="ko-KR" sz="2000" dirty="0" smtClean="0">
                <a:latin typeface="맑은 고딕 (본문)"/>
              </a:rPr>
              <a:t>(Dutch)</a:t>
            </a:r>
            <a:r>
              <a:rPr lang="ko-KR" altLang="en-US" sz="2000" dirty="0">
                <a:latin typeface="맑은 고딕 (본문)"/>
              </a:rPr>
              <a:t>의 </a:t>
            </a:r>
            <a:r>
              <a:rPr lang="ko-KR" altLang="en-US" sz="2000" dirty="0" smtClean="0">
                <a:latin typeface="맑은 고딕 (본문)"/>
              </a:rPr>
              <a:t>합작법인으로</a:t>
            </a:r>
            <a:r>
              <a:rPr lang="en-US" altLang="ko-KR" sz="2000" dirty="0" smtClean="0">
                <a:latin typeface="맑은 고딕 (본문)"/>
              </a:rPr>
              <a:t> </a:t>
            </a:r>
            <a:r>
              <a:rPr lang="ko-KR" altLang="en-US" sz="2000" dirty="0">
                <a:latin typeface="맑은 고딕 (본문)"/>
              </a:rPr>
              <a:t>세계 </a:t>
            </a:r>
            <a:r>
              <a:rPr lang="en-US" altLang="ko-KR" sz="2000" dirty="0" smtClean="0">
                <a:latin typeface="맑은고딕"/>
              </a:rPr>
              <a:t>2</a:t>
            </a:r>
            <a:r>
              <a:rPr lang="ko-KR" altLang="en-US" sz="2000" dirty="0" smtClean="0">
                <a:latin typeface="맑은고딕"/>
              </a:rPr>
              <a:t>위의 </a:t>
            </a:r>
            <a:r>
              <a:rPr lang="ko-KR" altLang="en-US" sz="2000" dirty="0" smtClean="0">
                <a:latin typeface="+mn-ea"/>
              </a:rPr>
              <a:t>석유기업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ko-KR" altLang="en-US" sz="2000" dirty="0">
              <a:latin typeface="+mn-ea"/>
            </a:endParaRPr>
          </a:p>
          <a:p>
            <a:pPr fontAlgn="base"/>
            <a:r>
              <a:rPr lang="ko-KR" altLang="en-US" sz="2000" dirty="0" smtClean="0">
                <a:latin typeface="+mn-ea"/>
              </a:rPr>
              <a:t>최근 </a:t>
            </a:r>
            <a:r>
              <a:rPr lang="ko-KR" altLang="en-US" sz="2000" dirty="0">
                <a:latin typeface="+mn-ea"/>
              </a:rPr>
              <a:t>몇 년 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그들은 데이터 구동 유전의 개념을 </a:t>
            </a:r>
            <a:r>
              <a:rPr lang="ko-KR" altLang="en-US" sz="2000" dirty="0" smtClean="0">
                <a:latin typeface="+mn-ea"/>
              </a:rPr>
              <a:t>개발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ko-KR" altLang="en-US" sz="2000" dirty="0">
              <a:latin typeface="+mn-ea"/>
            </a:endParaRPr>
          </a:p>
          <a:p>
            <a:pPr fontAlgn="base"/>
            <a:r>
              <a:rPr lang="ko-KR" altLang="en-US" sz="2000" dirty="0" smtClean="0">
                <a:latin typeface="+mn-ea"/>
              </a:rPr>
              <a:t>효율성을 </a:t>
            </a:r>
            <a:r>
              <a:rPr lang="ko-KR" altLang="en-US" sz="2000" dirty="0">
                <a:latin typeface="+mn-ea"/>
              </a:rPr>
              <a:t>높이고 비용을 절감하여 업계 전반의 안전을 </a:t>
            </a:r>
            <a:r>
              <a:rPr lang="ko-KR" altLang="en-US" sz="2000" dirty="0" smtClean="0">
                <a:latin typeface="+mn-ea"/>
              </a:rPr>
              <a:t>개선하고자 함</a:t>
            </a:r>
            <a:endParaRPr lang="ko-KR" altLang="en-US" sz="20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1955229"/>
            <a:ext cx="4041775" cy="345871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해결할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2200" dirty="0" smtClean="0"/>
          </a:p>
          <a:p>
            <a:pPr fontAlgn="base"/>
            <a:r>
              <a:rPr lang="ko-KR" altLang="en-US" sz="2200" dirty="0" err="1" smtClean="0"/>
              <a:t>비재생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에너지 </a:t>
            </a:r>
            <a:r>
              <a:rPr lang="ko-KR" altLang="en-US" sz="2200" dirty="0"/>
              <a:t>자원의 공급이 줄어들었으며</a:t>
            </a:r>
            <a:r>
              <a:rPr lang="en-US" altLang="ko-KR" sz="2200" dirty="0"/>
              <a:t>, </a:t>
            </a:r>
            <a:r>
              <a:rPr lang="ko-KR" altLang="en-US" sz="2200" dirty="0"/>
              <a:t>국제 정치가 불안한 상태가 되어 탐사가 </a:t>
            </a:r>
            <a:r>
              <a:rPr lang="ko-KR" altLang="en-US" sz="2200" dirty="0" smtClean="0"/>
              <a:t>어려워짐</a:t>
            </a:r>
            <a:endParaRPr lang="en-US" altLang="ko-KR" sz="2200" dirty="0" smtClean="0"/>
          </a:p>
          <a:p>
            <a:pPr fontAlgn="base"/>
            <a:endParaRPr lang="en-US" altLang="ko-KR" sz="2200" dirty="0"/>
          </a:p>
          <a:p>
            <a:pPr fontAlgn="base"/>
            <a:r>
              <a:rPr lang="ko-KR" altLang="en-US" sz="2200" dirty="0" smtClean="0"/>
              <a:t>이에 따라 자원이 </a:t>
            </a:r>
            <a:r>
              <a:rPr lang="ko-KR" altLang="en-US" sz="2200" dirty="0"/>
              <a:t>있는 곳에서 더욱 멀리 떨어진 장소에서 생산을 해야 하는 문제가 되어 추출비용이 </a:t>
            </a:r>
            <a:r>
              <a:rPr lang="ko-KR" altLang="en-US" sz="2200" dirty="0" smtClean="0"/>
              <a:t>상승</a:t>
            </a:r>
            <a:endParaRPr lang="en-US" altLang="ko-KR" sz="2200" dirty="0" smtClean="0"/>
          </a:p>
          <a:p>
            <a:pPr fontAlgn="base"/>
            <a:endParaRPr lang="ko-KR" altLang="en-US" sz="2200" dirty="0"/>
          </a:p>
          <a:p>
            <a:pPr fontAlgn="base"/>
            <a:r>
              <a:rPr lang="ko-KR" altLang="en-US" sz="2200" dirty="0" smtClean="0"/>
              <a:t>일반적인 </a:t>
            </a:r>
            <a:r>
              <a:rPr lang="ko-KR" altLang="en-US" sz="2200" dirty="0"/>
              <a:t>지하수 유정을 시추하는 데는 </a:t>
            </a:r>
            <a:r>
              <a:rPr lang="en-US" altLang="ko-KR" sz="2200" dirty="0"/>
              <a:t>1</a:t>
            </a:r>
            <a:r>
              <a:rPr lang="ko-KR" altLang="en-US" sz="2200" dirty="0"/>
              <a:t>억 달러 이상의 비용이 소모되며</a:t>
            </a:r>
            <a:r>
              <a:rPr lang="en-US" altLang="ko-KR" sz="2200" dirty="0"/>
              <a:t>, </a:t>
            </a:r>
            <a:r>
              <a:rPr lang="ko-KR" altLang="en-US" sz="2200" dirty="0"/>
              <a:t>추출한 자원으로 생길 이득보다 추출비용이 높다면 적자가 계속되기 때문에</a:t>
            </a:r>
            <a:r>
              <a:rPr lang="en-US" altLang="ko-KR" sz="2200" dirty="0"/>
              <a:t>, </a:t>
            </a:r>
            <a:r>
              <a:rPr lang="ko-KR" altLang="en-US" sz="2200" dirty="0"/>
              <a:t>최상의 효율을 위한 장소에서 시추하는 것이 </a:t>
            </a:r>
            <a:r>
              <a:rPr lang="ko-KR" altLang="en-US" sz="2200" dirty="0" smtClean="0"/>
              <a:t>필수적</a:t>
            </a:r>
            <a:endParaRPr lang="ko-KR" altLang="en-US" sz="2200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사용된 데이터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지구 </a:t>
            </a:r>
            <a:r>
              <a:rPr lang="ko-KR" altLang="en-US" sz="2000" dirty="0"/>
              <a:t>표면 아래의 </a:t>
            </a:r>
            <a:r>
              <a:rPr lang="ko-KR" altLang="en-US" sz="2000" dirty="0" smtClean="0"/>
              <a:t>지진파를 </a:t>
            </a:r>
            <a:r>
              <a:rPr lang="ko-KR" altLang="en-US" sz="2000" dirty="0" smtClean="0"/>
              <a:t>모니터링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석유</a:t>
            </a:r>
            <a:r>
              <a:rPr lang="en-US" altLang="ko-KR" sz="2000" dirty="0"/>
              <a:t>, </a:t>
            </a:r>
            <a:r>
              <a:rPr lang="ko-KR" altLang="en-US" sz="2000" dirty="0"/>
              <a:t>가스 자원의 크기에 대한 데이터를 수집하여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지구의 지각을 통해 이동하는 지진파는 고체</a:t>
            </a:r>
            <a:r>
              <a:rPr lang="en-US" altLang="ko-KR" sz="2000" dirty="0"/>
              <a:t>(</a:t>
            </a:r>
            <a:r>
              <a:rPr lang="ko-KR" altLang="en-US" sz="2000" dirty="0"/>
              <a:t>암석</a:t>
            </a:r>
            <a:r>
              <a:rPr lang="en-US" altLang="ko-KR" sz="2000" dirty="0"/>
              <a:t>), </a:t>
            </a:r>
            <a:r>
              <a:rPr lang="ko-KR" altLang="en-US" sz="2000" dirty="0"/>
              <a:t>액체 또는 기체 물질을 통과하는지 여부에 따라 센서에 다르게 감지되어 이를 이용해 탄화수소 퇴적물의 위치를 찾을 수 있음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1841986"/>
            <a:ext cx="4041775" cy="368520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빅데이터의</a:t>
            </a:r>
            <a:r>
              <a:rPr lang="ko-KR" altLang="en-US" sz="3200" dirty="0" smtClean="0"/>
              <a:t> 적용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sz="2400" dirty="0"/>
              <a:t>전통적으로 새로운 자원의 탐구는 센서를 땅에 삽입하여 지각활동으로 인한 </a:t>
            </a:r>
            <a:r>
              <a:rPr lang="ko-KR" altLang="en-US" sz="2400" dirty="0" err="1"/>
              <a:t>저주파수</a:t>
            </a:r>
            <a:r>
              <a:rPr lang="ko-KR" altLang="en-US" sz="2400" dirty="0"/>
              <a:t> 지진파를 감지하여 </a:t>
            </a:r>
            <a:r>
              <a:rPr lang="ko-KR" altLang="en-US" sz="2400" dirty="0" smtClean="0"/>
              <a:t>탐색</a:t>
            </a:r>
            <a:endParaRPr lang="ko-KR" altLang="en-US" sz="2400" dirty="0"/>
          </a:p>
          <a:p>
            <a:pPr fontAlgn="base"/>
            <a:r>
              <a:rPr lang="ko-KR" altLang="en-US" sz="2400" dirty="0" smtClean="0"/>
              <a:t>장비의 </a:t>
            </a:r>
            <a:r>
              <a:rPr lang="ko-KR" altLang="en-US" sz="2400" dirty="0" smtClean="0"/>
              <a:t>성능과 상태를 모니터링 하는데도 사용되며 이 정보들을 이용해 성능 및 고장 가능성에 대한 정확한 예측이 </a:t>
            </a:r>
            <a:r>
              <a:rPr lang="ko-KR" altLang="en-US" sz="2400" dirty="0" smtClean="0"/>
              <a:t>가능함</a:t>
            </a:r>
            <a:endParaRPr lang="en-US" altLang="ko-KR" sz="2400" dirty="0" smtClean="0"/>
          </a:p>
          <a:p>
            <a:pPr fontAlgn="base"/>
            <a:r>
              <a:rPr lang="ko-KR" altLang="en-US" sz="2400" dirty="0" smtClean="0"/>
              <a:t>이 </a:t>
            </a:r>
            <a:r>
              <a:rPr lang="ko-KR" altLang="en-US" sz="2400" dirty="0"/>
              <a:t>데이터는 풍부한 자원이 발견된 다른 현장의 프로파일과 유사 할수록</a:t>
            </a:r>
            <a:r>
              <a:rPr lang="en-US" altLang="ko-KR" sz="2400" dirty="0"/>
              <a:t> </a:t>
            </a:r>
            <a:r>
              <a:rPr lang="ko-KR" altLang="en-US" sz="2400" dirty="0"/>
              <a:t>시추작업의 성공확률이 높다는 전제 하에</a:t>
            </a:r>
            <a:r>
              <a:rPr lang="en-US" altLang="ko-KR" sz="2400" dirty="0"/>
              <a:t>,</a:t>
            </a:r>
            <a:r>
              <a:rPr lang="ko-KR" altLang="en-US" sz="2400" dirty="0"/>
              <a:t> 분석 시스템에 업로드 하여 이전 데이터들과 비교 분석 하게 된다</a:t>
            </a:r>
            <a:r>
              <a:rPr lang="en-US" altLang="ko-KR" sz="2400" dirty="0"/>
              <a:t>. </a:t>
            </a:r>
          </a:p>
          <a:p>
            <a:pPr fontAlgn="base"/>
            <a:r>
              <a:rPr lang="ko-KR" altLang="en-US" sz="2400" dirty="0"/>
              <a:t>물류</a:t>
            </a:r>
            <a:r>
              <a:rPr lang="en-US" altLang="ko-KR" sz="2400" dirty="0"/>
              <a:t>, </a:t>
            </a:r>
            <a:r>
              <a:rPr lang="ko-KR" altLang="en-US" sz="2400" dirty="0"/>
              <a:t>유통</a:t>
            </a:r>
            <a:r>
              <a:rPr lang="en-US" altLang="ko-KR" sz="2400" dirty="0"/>
              <a:t>, </a:t>
            </a:r>
            <a:r>
              <a:rPr lang="ko-KR" altLang="en-US" sz="2400" dirty="0"/>
              <a:t>소매 업무 전반에 걸쳐 </a:t>
            </a:r>
            <a:r>
              <a:rPr lang="ko-KR" altLang="en-US" sz="2400" dirty="0" err="1"/>
              <a:t>빅데이터는</a:t>
            </a:r>
            <a:r>
              <a:rPr lang="ko-KR" altLang="en-US" sz="2400" dirty="0"/>
              <a:t> 지역 경제 요소</a:t>
            </a:r>
            <a:r>
              <a:rPr lang="en-US" altLang="ko-KR" sz="2400" dirty="0"/>
              <a:t>, </a:t>
            </a:r>
            <a:r>
              <a:rPr lang="ko-KR" altLang="en-US" sz="2400" dirty="0"/>
              <a:t>기상데이터를 비롯한 많은 외부 소스와 융합되어</a:t>
            </a:r>
            <a:r>
              <a:rPr lang="en-US" altLang="ko-KR" sz="2400" dirty="0"/>
              <a:t>, </a:t>
            </a:r>
            <a:r>
              <a:rPr lang="ko-KR" altLang="en-US" sz="2400" dirty="0"/>
              <a:t>추출작업에 사용 가능한 비용을 결정하기 위해 고안된 복잡한 알고리즘으로 분석하게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fontAlgn="base">
              <a:buNone/>
            </a:pPr>
            <a:endParaRPr lang="en-US" altLang="ko-KR" sz="2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 err="1" smtClean="0"/>
              <a:t>빅데이터</a:t>
            </a:r>
            <a:r>
              <a:rPr lang="ko-KR" altLang="en-US" sz="2400" dirty="0" smtClean="0"/>
              <a:t> 분석으로 </a:t>
            </a:r>
            <a:r>
              <a:rPr lang="ko-KR" altLang="en-US" sz="2400" dirty="0"/>
              <a:t>매장량 예측 </a:t>
            </a:r>
            <a:r>
              <a:rPr lang="ko-KR" altLang="en-US" sz="2400" dirty="0" smtClean="0"/>
              <a:t>능력 </a:t>
            </a:r>
            <a:r>
              <a:rPr lang="ko-KR" altLang="en-US" sz="2400" dirty="0" smtClean="0"/>
              <a:t>향상되었다</a:t>
            </a:r>
            <a:r>
              <a:rPr lang="en-US" altLang="ko-KR" sz="2400" dirty="0" smtClean="0"/>
              <a:t>.</a:t>
            </a:r>
          </a:p>
          <a:p>
            <a:pPr fontAlgn="base"/>
            <a:r>
              <a:rPr lang="ko-KR" altLang="en-US" sz="2400" dirty="0" smtClean="0"/>
              <a:t>이로 인해 손익을 더욱 쉽게 파악할 수 있게 되었으며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그에 따라 매출이 상승하였다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957916"/>
            <a:ext cx="2736304" cy="3344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2" y="3236208"/>
            <a:ext cx="5332077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결과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추천 </a:t>
            </a:r>
            <a:r>
              <a:rPr lang="ko-KR" altLang="en-US" sz="2400" dirty="0" err="1" smtClean="0"/>
              <a:t>콘텐츠</a:t>
            </a:r>
            <a:r>
              <a:rPr lang="ko-KR" altLang="en-US" sz="2400" dirty="0" smtClean="0"/>
              <a:t> 개발 및 </a:t>
            </a:r>
            <a:r>
              <a:rPr lang="ko-KR" altLang="en-US" sz="2400" dirty="0" err="1" smtClean="0"/>
              <a:t>재버퍼</a:t>
            </a:r>
            <a:r>
              <a:rPr lang="ko-KR" altLang="en-US" sz="2400" dirty="0" smtClean="0"/>
              <a:t> 속도와 화질 개선을 통한 고객 서비스 향상</a:t>
            </a:r>
            <a:endParaRPr lang="en-US" altLang="ko-KR" sz="2400" dirty="0" smtClean="0"/>
          </a:p>
          <a:p>
            <a:r>
              <a:rPr lang="en-US" altLang="ko-KR" sz="2400" dirty="0" smtClean="0"/>
              <a:t>NETFLIX</a:t>
            </a:r>
            <a:r>
              <a:rPr lang="ko-KR" altLang="en-US" sz="2400" dirty="0" smtClean="0"/>
              <a:t>는 </a:t>
            </a:r>
            <a:r>
              <a:rPr lang="en-US" altLang="ko-KR" sz="2400" dirty="0"/>
              <a:t>2014</a:t>
            </a:r>
            <a:r>
              <a:rPr lang="ko-KR" altLang="en-US" sz="2400" dirty="0"/>
              <a:t>년 같은 기간 </a:t>
            </a:r>
            <a:r>
              <a:rPr lang="en-US" altLang="ko-KR" sz="2400" dirty="0"/>
              <a:t>400</a:t>
            </a:r>
            <a:r>
              <a:rPr lang="ko-KR" altLang="en-US" sz="2400" dirty="0" smtClean="0"/>
              <a:t>만 명에 </a:t>
            </a:r>
            <a:r>
              <a:rPr lang="ko-KR" altLang="en-US" sz="2400" dirty="0"/>
              <a:t>비해 </a:t>
            </a:r>
            <a:r>
              <a:rPr lang="en-US" altLang="ko-KR" sz="2400" dirty="0"/>
              <a:t>2015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분기에 </a:t>
            </a:r>
            <a:r>
              <a:rPr lang="en-US" altLang="ko-KR" sz="2400" dirty="0"/>
              <a:t>490</a:t>
            </a:r>
            <a:r>
              <a:rPr lang="ko-KR" altLang="en-US" sz="2400" dirty="0"/>
              <a:t>만 명의 신규 가입자를 추가했다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사용된 데이터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고객이 </a:t>
            </a:r>
            <a:r>
              <a:rPr lang="ko-KR" altLang="en-US" sz="2400" dirty="0"/>
              <a:t>시청하고 있는 제목</a:t>
            </a:r>
            <a:r>
              <a:rPr lang="en-US" altLang="ko-KR" sz="2400" dirty="0"/>
              <a:t>, </a:t>
            </a:r>
            <a:r>
              <a:rPr lang="ko-KR" altLang="en-US" sz="2400" dirty="0"/>
              <a:t>영화를 본 시간대</a:t>
            </a:r>
            <a:r>
              <a:rPr lang="en-US" altLang="ko-KR" sz="2400" dirty="0"/>
              <a:t>, </a:t>
            </a:r>
            <a:r>
              <a:rPr lang="ko-KR" altLang="en-US" sz="2400" dirty="0"/>
              <a:t>영화를 선택하는데 소요 된 시간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재생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네트워크 제한으로 인해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중지되는 빈도 및 주어진 등급에 대한 </a:t>
            </a:r>
            <a:r>
              <a:rPr lang="ko-KR" altLang="en-US" sz="2400" dirty="0" smtClean="0"/>
              <a:t>데이터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버퍼링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및 비트 </a:t>
            </a:r>
            <a:r>
              <a:rPr lang="ko-KR" altLang="en-US" sz="2400" dirty="0" smtClean="0"/>
              <a:t>전송률로 </a:t>
            </a:r>
            <a:r>
              <a:rPr lang="ko-KR" altLang="en-US" sz="2400" dirty="0"/>
              <a:t>인한 지연이나 고객의 </a:t>
            </a:r>
            <a:r>
              <a:rPr lang="ko-KR" altLang="en-US" sz="2400" dirty="0" smtClean="0"/>
              <a:t>위치에 영향을 미치는 데이터를 수집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ROLLS-ROYCE</a:t>
            </a:r>
            <a:endParaRPr lang="ko-KR" altLang="en-US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배경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Rolls-Royce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en-US" altLang="ko-KR" sz="2000" dirty="0" smtClean="0">
                <a:latin typeface="+mn-ea"/>
              </a:rPr>
              <a:t>500</a:t>
            </a:r>
            <a:r>
              <a:rPr lang="ko-KR" altLang="en-US" sz="2000" dirty="0" smtClean="0">
                <a:latin typeface="+mn-ea"/>
              </a:rPr>
              <a:t>개 항공사와 </a:t>
            </a:r>
            <a:r>
              <a:rPr lang="en-US" altLang="ko-KR" sz="2000" dirty="0" smtClean="0">
                <a:latin typeface="+mn-ea"/>
              </a:rPr>
              <a:t>150</a:t>
            </a:r>
            <a:r>
              <a:rPr lang="ko-KR" altLang="en-US" sz="2000" dirty="0" smtClean="0">
                <a:latin typeface="+mn-ea"/>
              </a:rPr>
              <a:t> 군부대에서 사용되는 거대한 엔진을 생산하고 있음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Rolls-Royce</a:t>
            </a:r>
            <a:r>
              <a:rPr lang="ko-KR" altLang="en-US" sz="2000" dirty="0" smtClean="0">
                <a:effectLst/>
                <a:latin typeface="+mn-ea"/>
              </a:rPr>
              <a:t>가 제조한 수많은 엔진들은 엄청난 양의 파워를 생성할 뿐 아니라 많은 데이터를 만들어내기도 </a:t>
            </a:r>
            <a:r>
              <a:rPr lang="ko-KR" altLang="en-US" sz="2000" dirty="0">
                <a:latin typeface="+mn-ea"/>
              </a:rPr>
              <a:t>함</a:t>
            </a:r>
            <a:endParaRPr lang="en-US" altLang="ko-KR" sz="2000" dirty="0" smtClean="0">
              <a:effectLst/>
              <a:latin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80" y="1216025"/>
            <a:ext cx="2574864" cy="493712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해결해야 할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effectLst/>
                <a:latin typeface="+mn-ea"/>
              </a:rPr>
              <a:t>대량의 엔진을 제조하기 때문에 </a:t>
            </a:r>
            <a:r>
              <a:rPr lang="en-US" altLang="ko-KR" sz="2400" dirty="0" smtClean="0">
                <a:latin typeface="+mn-ea"/>
              </a:rPr>
              <a:t>Rolls-Royce </a:t>
            </a:r>
            <a:r>
              <a:rPr lang="ko-KR" altLang="en-US" sz="2400" dirty="0" smtClean="0">
                <a:effectLst/>
                <a:latin typeface="+mn-ea"/>
              </a:rPr>
              <a:t>는 제조과정에서 실수나 실패가 발생할 시 막대한 손실을 초래하거나 심지어 사람의 생명과도 직결될 수 있음</a:t>
            </a:r>
            <a:endParaRPr lang="en-US" altLang="ko-KR" sz="2400" dirty="0" smtClean="0">
              <a:effectLst/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Rolls-Royce</a:t>
            </a:r>
            <a:r>
              <a:rPr lang="ko-KR" altLang="en-US" sz="2400" dirty="0" smtClean="0">
                <a:effectLst/>
                <a:latin typeface="+mn-ea"/>
              </a:rPr>
              <a:t>는 문제가 발생하기 전에 이를 감지하고 제품 상태도 항상 모니터링 하기 위해 데이터 분석을 적용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1CF-E62D-4B5E-9182-7D92F80463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328</TotalTime>
  <Words>1806</Words>
  <Application>Microsoft Office PowerPoint</Application>
  <PresentationFormat>화면 슬라이드 쇼(4:3)</PresentationFormat>
  <Paragraphs>218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Gill Sans MT</vt:lpstr>
      <vt:lpstr>돋움</vt:lpstr>
      <vt:lpstr>맑은 고딕</vt:lpstr>
      <vt:lpstr>맑은 고딕 (본문)</vt:lpstr>
      <vt:lpstr>맑은고딕</vt:lpstr>
      <vt:lpstr>Bookman Old Style</vt:lpstr>
      <vt:lpstr>Wingdings</vt:lpstr>
      <vt:lpstr>Wingdings 3</vt:lpstr>
      <vt:lpstr>원본</vt:lpstr>
      <vt:lpstr>NETFLIX</vt:lpstr>
      <vt:lpstr>배경</vt:lpstr>
      <vt:lpstr>해결해야 할 문제</vt:lpstr>
      <vt:lpstr>빅데이터의 적용</vt:lpstr>
      <vt:lpstr>결과</vt:lpstr>
      <vt:lpstr>사용된 데이터</vt:lpstr>
      <vt:lpstr>ROLLS-ROYCE</vt:lpstr>
      <vt:lpstr>배경</vt:lpstr>
      <vt:lpstr>해결해야 할 문제</vt:lpstr>
      <vt:lpstr>빅데이터의 적용</vt:lpstr>
      <vt:lpstr>결과</vt:lpstr>
      <vt:lpstr>사용된 데이터</vt:lpstr>
      <vt:lpstr>TRANSPORTFOR LONDON  런던교통정보 </vt:lpstr>
      <vt:lpstr>배경</vt:lpstr>
      <vt:lpstr>해결해야 할 문제</vt:lpstr>
      <vt:lpstr>빅데이터의 적용</vt:lpstr>
      <vt:lpstr>사용된 데이터</vt:lpstr>
      <vt:lpstr>결과</vt:lpstr>
      <vt:lpstr>Uber</vt:lpstr>
      <vt:lpstr>배경</vt:lpstr>
      <vt:lpstr>해결해야 할 문제</vt:lpstr>
      <vt:lpstr>빅데이터의 적용</vt:lpstr>
      <vt:lpstr>사용된 데이터</vt:lpstr>
      <vt:lpstr>결과</vt:lpstr>
      <vt:lpstr>JOHN DEERE</vt:lpstr>
      <vt:lpstr>배경</vt:lpstr>
      <vt:lpstr>해결해야할 문제</vt:lpstr>
      <vt:lpstr>빅데이터의 적용</vt:lpstr>
      <vt:lpstr>결과</vt:lpstr>
      <vt:lpstr>사용된 데이터</vt:lpstr>
      <vt:lpstr>NEST</vt:lpstr>
      <vt:lpstr>배경</vt:lpstr>
      <vt:lpstr>해결해야할 문제</vt:lpstr>
      <vt:lpstr>빅데이터의 적용</vt:lpstr>
      <vt:lpstr>사용된 데이터</vt:lpstr>
      <vt:lpstr>결과</vt:lpstr>
      <vt:lpstr>WALT DISNEY  Parks and Resorts</vt:lpstr>
      <vt:lpstr>배경</vt:lpstr>
      <vt:lpstr>해결해야할 문제</vt:lpstr>
      <vt:lpstr>빅데이터의 적용</vt:lpstr>
      <vt:lpstr>사용된 데이터</vt:lpstr>
      <vt:lpstr>결과</vt:lpstr>
      <vt:lpstr>SHELL</vt:lpstr>
      <vt:lpstr>배경</vt:lpstr>
      <vt:lpstr>해결할 문제</vt:lpstr>
      <vt:lpstr>사용된 데이터</vt:lpstr>
      <vt:lpstr>빅데이터의 적용</vt:lpstr>
      <vt:lpstr>결과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junil bang</cp:lastModifiedBy>
  <cp:revision>37</cp:revision>
  <dcterms:created xsi:type="dcterms:W3CDTF">2017-07-25T03:02:42Z</dcterms:created>
  <dcterms:modified xsi:type="dcterms:W3CDTF">2017-07-27T05:38:43Z</dcterms:modified>
</cp:coreProperties>
</file>