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1pPr>
    <a:lvl2pPr marL="425224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2pPr>
    <a:lvl3pPr marL="851928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3pPr>
    <a:lvl4pPr marL="1278633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4pPr>
    <a:lvl5pPr marL="1705338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5pPr>
    <a:lvl6pPr marL="2133524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6pPr>
    <a:lvl7pPr marL="2560229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7pPr>
    <a:lvl8pPr marL="2986933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8pPr>
    <a:lvl9pPr marL="3413638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M" initials="D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93"/>
    <a:srgbClr val="FDFF18"/>
    <a:srgbClr val="FC97C7"/>
    <a:srgbClr val="1FFF0E"/>
    <a:srgbClr val="FC98C8"/>
    <a:srgbClr val="84DDF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878" autoAdjust="0"/>
  </p:normalViewPr>
  <p:slideViewPr>
    <p:cSldViewPr>
      <p:cViewPr>
        <p:scale>
          <a:sx n="60" d="100"/>
          <a:sy n="60" d="100"/>
        </p:scale>
        <p:origin x="-80" y="11640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59C928A8-94A8-2A48-A95B-59FC5A7B4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8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D3678BC9-219F-414B-BB8F-04065DA07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4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6" charset="-128"/>
        <a:cs typeface="ＭＳ Ｐゴシック" pitchFamily="-106" charset="-128"/>
      </a:defRPr>
    </a:lvl1pPr>
    <a:lvl2pPr marL="425224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851928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27863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705338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133010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559614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986218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3412818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A9B51-183E-EC40-A453-55496E4F77E4}" type="slidenum">
              <a:rPr lang="en-US"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rPr>
              <a:pPr/>
              <a:t>1</a:t>
            </a:fld>
            <a:endParaRPr lang="en-US">
              <a:latin typeface="Times" pitchFamily="-108" charset="0"/>
              <a:ea typeface="ヒラギノ明朝 ProN W3" pitchFamily="-108" charset="-128"/>
              <a:cs typeface="ヒラギノ明朝 ProN W3" pitchFamily="-108" charset="-128"/>
              <a:sym typeface="Times" pitchFamily="-10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61" y="13634363"/>
            <a:ext cx="27979686" cy="9408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050"/>
            <a:ext cx="23043355" cy="11215917"/>
          </a:xfrm>
        </p:spPr>
        <p:txBody>
          <a:bodyPr/>
          <a:lstStyle>
            <a:lvl1pPr marL="0" indent="0" algn="ctr">
              <a:buNone/>
              <a:defRPr/>
            </a:lvl1pPr>
            <a:lvl2pPr marL="426604" indent="0" algn="ctr">
              <a:buNone/>
              <a:defRPr/>
            </a:lvl2pPr>
            <a:lvl3pPr marL="853203" indent="0" algn="ctr">
              <a:buNone/>
              <a:defRPr/>
            </a:lvl3pPr>
            <a:lvl4pPr marL="1279807" indent="0" algn="ctr">
              <a:buNone/>
              <a:defRPr/>
            </a:lvl4pPr>
            <a:lvl5pPr marL="1706411" indent="0" algn="ctr">
              <a:buNone/>
              <a:defRPr/>
            </a:lvl5pPr>
            <a:lvl6pPr marL="2133010" indent="0" algn="ctr">
              <a:buNone/>
              <a:defRPr/>
            </a:lvl6pPr>
            <a:lvl7pPr marL="2559614" indent="0" algn="ctr">
              <a:buNone/>
              <a:defRPr/>
            </a:lvl7pPr>
            <a:lvl8pPr marL="2986218" indent="0" algn="ctr">
              <a:buNone/>
              <a:defRPr/>
            </a:lvl8pPr>
            <a:lvl9pPr marL="341281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D7F8-CF16-524C-B19E-A1C462196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F9771-F4CB-2E4A-9304-F683B3CEA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6" y="2440217"/>
            <a:ext cx="6994923" cy="414509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169" y="2440217"/>
            <a:ext cx="20872846" cy="414509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A9F4-E053-F742-B9BE-49F859069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A9D65-B9FD-DC44-8EDC-1126D9256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0" y="28204891"/>
            <a:ext cx="27980877" cy="8715827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0" y="18603689"/>
            <a:ext cx="27980877" cy="9601203"/>
          </a:xfrm>
        </p:spPr>
        <p:txBody>
          <a:bodyPr anchor="b"/>
          <a:lstStyle>
            <a:lvl1pPr marL="0" indent="0">
              <a:buNone/>
              <a:defRPr sz="2000"/>
            </a:lvl1pPr>
            <a:lvl2pPr marL="426604" indent="0">
              <a:buNone/>
              <a:defRPr sz="1400"/>
            </a:lvl2pPr>
            <a:lvl3pPr marL="853203" indent="0">
              <a:buNone/>
              <a:defRPr sz="1400"/>
            </a:lvl3pPr>
            <a:lvl4pPr marL="1279807" indent="0">
              <a:buNone/>
              <a:defRPr sz="1400"/>
            </a:lvl4pPr>
            <a:lvl5pPr marL="1706411" indent="0">
              <a:buNone/>
              <a:defRPr sz="1400"/>
            </a:lvl5pPr>
            <a:lvl6pPr marL="2133010" indent="0">
              <a:buNone/>
              <a:defRPr sz="1400"/>
            </a:lvl6pPr>
            <a:lvl7pPr marL="2559614" indent="0">
              <a:buNone/>
              <a:defRPr sz="1400"/>
            </a:lvl7pPr>
            <a:lvl8pPr marL="2986218" indent="0">
              <a:buNone/>
              <a:defRPr sz="1400"/>
            </a:lvl8pPr>
            <a:lvl9pPr marL="341281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2C09-D331-5447-99D9-FC52884E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170" y="12680051"/>
            <a:ext cx="13933882" cy="3121115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0" y="12680051"/>
            <a:ext cx="13933887" cy="3121115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5B4E9-5A3D-2C42-89D7-43595D785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758041"/>
            <a:ext cx="29627514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3" y="9824362"/>
            <a:ext cx="14544677" cy="4094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6604" indent="0">
              <a:buNone/>
              <a:defRPr sz="2000" b="1"/>
            </a:lvl2pPr>
            <a:lvl3pPr marL="853203" indent="0">
              <a:buNone/>
              <a:defRPr sz="1400" b="1"/>
            </a:lvl3pPr>
            <a:lvl4pPr marL="1279807" indent="0">
              <a:buNone/>
              <a:defRPr sz="1400" b="1"/>
            </a:lvl4pPr>
            <a:lvl5pPr marL="1706411" indent="0">
              <a:buNone/>
              <a:defRPr sz="1400" b="1"/>
            </a:lvl5pPr>
            <a:lvl6pPr marL="2133010" indent="0">
              <a:buNone/>
              <a:defRPr sz="1400" b="1"/>
            </a:lvl6pPr>
            <a:lvl7pPr marL="2559614" indent="0">
              <a:buNone/>
              <a:defRPr sz="1400" b="1"/>
            </a:lvl7pPr>
            <a:lvl8pPr marL="2986218" indent="0">
              <a:buNone/>
              <a:defRPr sz="1400" b="1"/>
            </a:lvl8pPr>
            <a:lvl9pPr marL="341281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3" y="13919200"/>
            <a:ext cx="14544677" cy="2528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1" y="9824362"/>
            <a:ext cx="14550628" cy="4094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6604" indent="0">
              <a:buNone/>
              <a:defRPr sz="2000" b="1"/>
            </a:lvl2pPr>
            <a:lvl3pPr marL="853203" indent="0">
              <a:buNone/>
              <a:defRPr sz="1400" b="1"/>
            </a:lvl3pPr>
            <a:lvl4pPr marL="1279807" indent="0">
              <a:buNone/>
              <a:defRPr sz="1400" b="1"/>
            </a:lvl4pPr>
            <a:lvl5pPr marL="1706411" indent="0">
              <a:buNone/>
              <a:defRPr sz="1400" b="1"/>
            </a:lvl5pPr>
            <a:lvl6pPr marL="2133010" indent="0">
              <a:buNone/>
              <a:defRPr sz="1400" b="1"/>
            </a:lvl6pPr>
            <a:lvl7pPr marL="2559614" indent="0">
              <a:buNone/>
              <a:defRPr sz="1400" b="1"/>
            </a:lvl7pPr>
            <a:lvl8pPr marL="2986218" indent="0">
              <a:buNone/>
              <a:defRPr sz="1400" b="1"/>
            </a:lvl8pPr>
            <a:lvl9pPr marL="341281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1" y="13919200"/>
            <a:ext cx="14550628" cy="2528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3432A-DB59-9948-8BD7-E47EB906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06890-576C-8A41-94E5-916EB52C5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3BA44-EC06-8048-8614-F1DB729CD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7167"/>
            <a:ext cx="10829926" cy="74367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7155"/>
            <a:ext cx="18402300" cy="37459559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3915"/>
            <a:ext cx="10829926" cy="30022803"/>
          </a:xfrm>
        </p:spPr>
        <p:txBody>
          <a:bodyPr/>
          <a:lstStyle>
            <a:lvl1pPr marL="0" indent="0">
              <a:buNone/>
              <a:defRPr sz="1400"/>
            </a:lvl1pPr>
            <a:lvl2pPr marL="426604" indent="0">
              <a:buNone/>
              <a:defRPr sz="900"/>
            </a:lvl2pPr>
            <a:lvl3pPr marL="853203" indent="0">
              <a:buNone/>
              <a:defRPr sz="900"/>
            </a:lvl3pPr>
            <a:lvl4pPr marL="1279807" indent="0">
              <a:buNone/>
              <a:defRPr sz="900"/>
            </a:lvl4pPr>
            <a:lvl5pPr marL="1706411" indent="0">
              <a:buNone/>
              <a:defRPr sz="900"/>
            </a:lvl5pPr>
            <a:lvl6pPr marL="2133010" indent="0">
              <a:buNone/>
              <a:defRPr sz="900"/>
            </a:lvl6pPr>
            <a:lvl7pPr marL="2559614" indent="0">
              <a:buNone/>
              <a:defRPr sz="900"/>
            </a:lvl7pPr>
            <a:lvl8pPr marL="2986218" indent="0">
              <a:buNone/>
              <a:defRPr sz="900"/>
            </a:lvl8pPr>
            <a:lvl9pPr marL="34128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A0DD3-71D6-CC44-A4A3-8BB92551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002" y="30723118"/>
            <a:ext cx="19751277" cy="36285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002" y="3922495"/>
            <a:ext cx="19751277" cy="26334355"/>
          </a:xfrm>
        </p:spPr>
        <p:txBody>
          <a:bodyPr/>
          <a:lstStyle>
            <a:lvl1pPr marL="0" indent="0">
              <a:buNone/>
              <a:defRPr sz="2900"/>
            </a:lvl1pPr>
            <a:lvl2pPr marL="426604" indent="0">
              <a:buNone/>
              <a:defRPr sz="2400"/>
            </a:lvl2pPr>
            <a:lvl3pPr marL="853203" indent="0">
              <a:buNone/>
              <a:defRPr sz="2400"/>
            </a:lvl3pPr>
            <a:lvl4pPr marL="1279807" indent="0">
              <a:buNone/>
              <a:defRPr sz="2000"/>
            </a:lvl4pPr>
            <a:lvl5pPr marL="1706411" indent="0">
              <a:buNone/>
              <a:defRPr sz="2000"/>
            </a:lvl5pPr>
            <a:lvl6pPr marL="2133010" indent="0">
              <a:buNone/>
              <a:defRPr sz="2000"/>
            </a:lvl6pPr>
            <a:lvl7pPr marL="2559614" indent="0">
              <a:buNone/>
              <a:defRPr sz="2000"/>
            </a:lvl7pPr>
            <a:lvl8pPr marL="2986218" indent="0">
              <a:buNone/>
              <a:defRPr sz="2000"/>
            </a:lvl8pPr>
            <a:lvl9pPr marL="3412818" indent="0">
              <a:buNone/>
              <a:defRPr sz="2000"/>
            </a:lvl9pPr>
          </a:lstStyle>
          <a:p>
            <a:pPr lvl="0"/>
            <a:endParaRPr lang="en-US" noProof="0" smtClean="0">
              <a:sym typeface="Time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002" y="34351687"/>
            <a:ext cx="19751277" cy="5150759"/>
          </a:xfrm>
        </p:spPr>
        <p:txBody>
          <a:bodyPr/>
          <a:lstStyle>
            <a:lvl1pPr marL="0" indent="0">
              <a:buNone/>
              <a:defRPr sz="1400"/>
            </a:lvl1pPr>
            <a:lvl2pPr marL="426604" indent="0">
              <a:buNone/>
              <a:defRPr sz="900"/>
            </a:lvl2pPr>
            <a:lvl3pPr marL="853203" indent="0">
              <a:buNone/>
              <a:defRPr sz="900"/>
            </a:lvl3pPr>
            <a:lvl4pPr marL="1279807" indent="0">
              <a:buNone/>
              <a:defRPr sz="900"/>
            </a:lvl4pPr>
            <a:lvl5pPr marL="1706411" indent="0">
              <a:buNone/>
              <a:defRPr sz="900"/>
            </a:lvl5pPr>
            <a:lvl6pPr marL="2133010" indent="0">
              <a:buNone/>
              <a:defRPr sz="900"/>
            </a:lvl6pPr>
            <a:lvl7pPr marL="2559614" indent="0">
              <a:buNone/>
              <a:defRPr sz="900"/>
            </a:lvl7pPr>
            <a:lvl8pPr marL="2986218" indent="0">
              <a:buNone/>
              <a:defRPr sz="900"/>
            </a:lvl8pPr>
            <a:lvl9pPr marL="34128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4838-23A2-5F4F-B718-A2293B7A9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67612" y="2440094"/>
            <a:ext cx="27983180" cy="10239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7612" y="12679680"/>
            <a:ext cx="27983180" cy="31211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text styles</a:t>
            </a:r>
          </a:p>
          <a:p>
            <a:pPr lvl="1"/>
            <a:r>
              <a:rPr lang="en-US">
                <a:sym typeface="Times" pitchFamily="-108" charset="0"/>
              </a:rPr>
              <a:t>Second level</a:t>
            </a:r>
          </a:p>
          <a:p>
            <a:pPr lvl="2"/>
            <a:r>
              <a:rPr lang="en-US">
                <a:sym typeface="Times" pitchFamily="-108" charset="0"/>
              </a:rPr>
              <a:t>Third level</a:t>
            </a:r>
          </a:p>
          <a:p>
            <a:pPr lvl="3"/>
            <a:r>
              <a:rPr lang="en-US">
                <a:sym typeface="Times" pitchFamily="-108" charset="0"/>
              </a:rPr>
              <a:t>Fourth level</a:t>
            </a:r>
          </a:p>
          <a:p>
            <a:pPr lvl="4"/>
            <a:r>
              <a:rPr lang="en-US">
                <a:sym typeface="Times" pitchFamily="-108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6421082" y="39988067"/>
            <a:ext cx="1200150" cy="20624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5320" tIns="42660" rIns="85320" bIns="42660" numCol="1" anchor="t" anchorCtr="0" compatLnSpc="1">
            <a:prstTxWarp prst="textNoShape">
              <a:avLst/>
            </a:prstTxWarp>
          </a:bodyPr>
          <a:lstStyle>
            <a:lvl1pPr algn="ctr">
              <a:defRPr sz="7700">
                <a:solidFill>
                  <a:schemeClr val="tx1"/>
                </a:solidFill>
                <a:latin typeface="Times" pitchFamily="-109" charset="0"/>
                <a:ea typeface="Times" pitchFamily="-109" charset="0"/>
                <a:cs typeface="Times" pitchFamily="-109" charset="0"/>
                <a:sym typeface="Times" pitchFamily="-109" charset="0"/>
              </a:defRPr>
            </a:lvl1pPr>
          </a:lstStyle>
          <a:p>
            <a:pPr>
              <a:defRPr/>
            </a:pPr>
            <a:fld id="{01514F20-5D1B-A242-ABF0-0FE6ED7FD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+mj-lt"/>
          <a:ea typeface="+mj-ea"/>
          <a:cs typeface="+mj-cs"/>
          <a:sym typeface="Times" pitchFamily="-108" charset="0"/>
        </a:defRPr>
      </a:lvl1pPr>
      <a:lvl2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2pPr>
      <a:lvl3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3pPr>
      <a:lvl4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4pPr>
      <a:lvl5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5pPr>
      <a:lvl6pPr marL="435488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6pPr>
      <a:lvl7pPr marL="862092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7pPr>
      <a:lvl8pPr marL="1288697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8pPr>
      <a:lvl9pPr marL="1715295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9pPr>
    </p:titleStyle>
    <p:bodyStyle>
      <a:lvl1pPr marL="1909801" indent="-1900911" algn="l" rtl="0" eaLnBrk="0" fontAlgn="base" hangingPunct="0">
        <a:spcBef>
          <a:spcPts val="4293"/>
        </a:spcBef>
        <a:spcAft>
          <a:spcPct val="0"/>
        </a:spcAft>
        <a:buSzPct val="100000"/>
        <a:buFont typeface="Times" pitchFamily="-108" charset="0"/>
        <a:buChar char="•"/>
        <a:defRPr sz="177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1pPr>
      <a:lvl2pPr marL="4127776" indent="-1582363" algn="l" rtl="0" eaLnBrk="0" fontAlgn="base" hangingPunct="0">
        <a:spcBef>
          <a:spcPts val="3733"/>
        </a:spcBef>
        <a:spcAft>
          <a:spcPct val="0"/>
        </a:spcAft>
        <a:buSzPct val="100000"/>
        <a:buFont typeface="Times" pitchFamily="-108" charset="0"/>
        <a:buChar char="–"/>
        <a:defRPr sz="154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2pPr>
      <a:lvl3pPr marL="6345752" indent="-1266780" algn="l" rtl="0" eaLnBrk="0" fontAlgn="base" hangingPunct="0">
        <a:spcBef>
          <a:spcPts val="3173"/>
        </a:spcBef>
        <a:spcAft>
          <a:spcPct val="0"/>
        </a:spcAft>
        <a:buSzPct val="100000"/>
        <a:buFont typeface="Times" pitchFamily="-108" charset="0"/>
        <a:buChar char="•"/>
        <a:defRPr sz="134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3pPr>
      <a:lvl4pPr marL="8880793" indent="-1265298" algn="l" rtl="0" eaLnBrk="0" fontAlgn="base" hangingPunct="0">
        <a:spcBef>
          <a:spcPts val="2707"/>
        </a:spcBef>
        <a:spcAft>
          <a:spcPct val="0"/>
        </a:spcAft>
        <a:buSzPct val="100000"/>
        <a:buFont typeface="Times" pitchFamily="-108" charset="0"/>
        <a:buChar char="–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4pPr>
      <a:lvl5pPr marL="11417316" indent="-1266780" algn="l" rtl="0" eaLnBrk="0" fontAlgn="base" hangingPunct="0">
        <a:spcBef>
          <a:spcPts val="2707"/>
        </a:spcBef>
        <a:spcAft>
          <a:spcPct val="0"/>
        </a:spcAft>
        <a:buSzPct val="100000"/>
        <a:buFont typeface="Times" pitchFamily="-108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5pPr>
      <a:lvl6pPr marL="11844146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6pPr>
      <a:lvl7pPr marL="12270746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7pPr>
      <a:lvl8pPr marL="12697350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8pPr>
      <a:lvl9pPr marL="13123954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9pPr>
    </p:bodyStyle>
    <p:otherStyle>
      <a:defPPr>
        <a:defRPr lang="en-US"/>
      </a:defPPr>
      <a:lvl1pPr marL="0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26604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3203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07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06411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010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559614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986218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412818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mailto:westp@rpi.edu" TargetMode="External"/><Relationship Id="rId20" Type="http://schemas.openxmlformats.org/officeDocument/2006/relationships/hyperlink" Target="http://www.w3.org/ns/prov%23pingback" TargetMode="External"/><Relationship Id="rId21" Type="http://schemas.openxmlformats.org/officeDocument/2006/relationships/hyperlink" Target="http://coyote.example.org/diagram_abc123/provenance" TargetMode="External"/><Relationship Id="rId22" Type="http://schemas.openxmlformats.org/officeDocument/2006/relationships/hyperlink" Target="http://coyote.example.org/journal_article_def456/provenance" TargetMode="External"/><Relationship Id="rId10" Type="http://schemas.openxmlformats.org/officeDocument/2006/relationships/hyperlink" Target="mailto:dlm@cs.rpi.edu" TargetMode="External"/><Relationship Id="rId11" Type="http://schemas.openxmlformats.org/officeDocument/2006/relationships/image" Target="../media/image4.jpe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jpg"/><Relationship Id="rId16" Type="http://schemas.openxmlformats.org/officeDocument/2006/relationships/hyperlink" Target="http://opendap.tw.rpi.edu/opendap/disney/CA_OrangeCo_2011_000402.nc.ascii?constraint" TargetMode="External"/><Relationship Id="rId17" Type="http://schemas.openxmlformats.org/officeDocument/2006/relationships/hyperlink" Target="http://opendap.tw.rpi.edu/disney/provenance_record" TargetMode="External"/><Relationship Id="rId18" Type="http://schemas.openxmlformats.org/officeDocument/2006/relationships/hyperlink" Target="http://www.w3.org/ns/prov%23has_provenance" TargetMode="External"/><Relationship Id="rId19" Type="http://schemas.openxmlformats.org/officeDocument/2006/relationships/hyperlink" Target="http://opendap.tw.rpi.edu/disney/pingbac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github.com/tetherless-world/opendap" TargetMode="External"/><Relationship Id="rId7" Type="http://schemas.openxmlformats.org/officeDocument/2006/relationships/hyperlink" Target="http://tw.rpi.edu/web/project/OPeNDAP" TargetMode="External"/><Relationship Id="rId8" Type="http://schemas.openxmlformats.org/officeDocument/2006/relationships/hyperlink" Target="mailto:michaelis@cs.rp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DataONE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573143"/>
            <a:ext cx="12573000" cy="7467600"/>
          </a:xfrm>
          <a:prstGeom prst="rect">
            <a:avLst/>
          </a:prstGeom>
        </p:spPr>
      </p:pic>
      <p:sp>
        <p:nvSpPr>
          <p:cNvPr id="15364" name="Rectangle 4"/>
          <p:cNvSpPr>
            <a:spLocks/>
          </p:cNvSpPr>
          <p:nvPr/>
        </p:nvSpPr>
        <p:spPr bwMode="auto">
          <a:xfrm>
            <a:off x="0" y="0"/>
            <a:ext cx="342900" cy="438912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32575500" y="0"/>
            <a:ext cx="342900" cy="438912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0" y="0"/>
            <a:ext cx="32918400" cy="260774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0" y="43630429"/>
            <a:ext cx="32918400" cy="260774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/>
          </p:cNvSpPr>
          <p:nvPr/>
        </p:nvSpPr>
        <p:spPr bwMode="auto">
          <a:xfrm>
            <a:off x="718457" y="9056915"/>
            <a:ext cx="14292943" cy="85452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>
              <a:spcBef>
                <a:spcPts val="1353"/>
              </a:spcBef>
            </a:pPr>
            <a:r>
              <a:rPr lang="en-US" sz="43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Motivations and Challenges:</a:t>
            </a:r>
            <a:endParaRPr lang="en-US" b="1" u="sng" dirty="0">
              <a:solidFill>
                <a:schemeClr val="accent2"/>
              </a:solidFill>
              <a:latin typeface="Verdana" pitchFamily="-108" charset="0"/>
              <a:ea typeface="Verdana" pitchFamily="-108" charset="0"/>
              <a:cs typeface="Verdana" pitchFamily="-108" charset="0"/>
            </a:endParaRPr>
          </a:p>
          <a:p>
            <a:pPr marL="607059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Proper data management hinges on recording and maintaining “steps” applied to create data.</a:t>
            </a:r>
          </a:p>
          <a:p>
            <a:pPr marL="607059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b="1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Consumers</a:t>
            </a: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 require methods to assess whether available data is fit for their usage.</a:t>
            </a:r>
          </a:p>
          <a:p>
            <a:pPr marL="1032283" lvl="1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i="1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Was this dataset produced by a trustworthy source?</a:t>
            </a:r>
          </a:p>
          <a:p>
            <a:pPr marL="607059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b="1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Producers</a:t>
            </a: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 are often expected to justify their efforts in generating new datasets.</a:t>
            </a:r>
          </a:p>
          <a:p>
            <a:pPr marL="1032283" lvl="1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i="1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Who is using our data?</a:t>
            </a:r>
          </a:p>
          <a:p>
            <a:pPr marL="1032283" lvl="1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i="1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What are they using it for?  And why?</a:t>
            </a:r>
          </a:p>
          <a:p>
            <a:pPr marL="607059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HOWEVER, most current-generation data analysis and manipulation tools fail to capture appropriate meta-information to address these needs.</a:t>
            </a:r>
          </a:p>
        </p:txBody>
      </p:sp>
      <p:sp>
        <p:nvSpPr>
          <p:cNvPr id="35" name="Rectangle 2"/>
          <p:cNvSpPr>
            <a:spLocks/>
          </p:cNvSpPr>
          <p:nvPr/>
        </p:nvSpPr>
        <p:spPr bwMode="auto">
          <a:xfrm>
            <a:off x="762000" y="2895600"/>
            <a:ext cx="15087600" cy="80365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>
              <a:spcBef>
                <a:spcPts val="1353"/>
              </a:spcBef>
            </a:pPr>
            <a:r>
              <a:rPr lang="en-US" sz="4300" b="1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Applying Provenance Extensions to the OPeNDAP Framework</a:t>
            </a:r>
          </a:p>
          <a:p>
            <a:pPr marL="35559">
              <a:spcBef>
                <a:spcPts val="1353"/>
              </a:spcBef>
            </a:pPr>
            <a:endParaRPr lang="en-US" dirty="0" smtClean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35559">
              <a:spcBef>
                <a:spcPts val="1353"/>
              </a:spcBef>
            </a:pPr>
            <a:r>
              <a:rPr lang="en-US" sz="3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James R. </a:t>
            </a:r>
            <a:r>
              <a:rPr lang="en-US" sz="34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Michaelis, Patrick West, Deborah </a:t>
            </a:r>
            <a:r>
              <a:rPr lang="en-US" sz="3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L. </a:t>
            </a:r>
            <a:r>
              <a:rPr lang="en-US" sz="34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McGuinness</a:t>
            </a:r>
          </a:p>
          <a:p>
            <a:pPr marL="35559">
              <a:spcBef>
                <a:spcPts val="1353"/>
              </a:spcBef>
            </a:pPr>
            <a:r>
              <a:rPr lang="en-US" sz="3400" dirty="0" err="1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and Tim Lebo</a:t>
            </a:r>
            <a:endParaRPr lang="en-US" sz="3400" dirty="0" smtClean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35559">
              <a:spcBef>
                <a:spcPts val="1353"/>
              </a:spcBef>
            </a:pPr>
            <a:endParaRPr lang="en-US" dirty="0" smtClean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35559">
              <a:spcBef>
                <a:spcPts val="1353"/>
              </a:spcBef>
            </a:pPr>
            <a:r>
              <a:rPr lang="en-US" sz="3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{</a:t>
            </a:r>
            <a:r>
              <a:rPr lang="en-US" sz="3400" i="1" dirty="0" err="1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michaelis</a:t>
            </a:r>
            <a:r>
              <a:rPr lang="en-US" sz="3400" dirty="0" err="1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,</a:t>
            </a:r>
            <a:r>
              <a:rPr lang="en-US" sz="3400" i="1" dirty="0" err="1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dlm</a:t>
            </a:r>
            <a:r>
              <a:rPr lang="en-US" sz="3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}@cs.rpi.edu  {pwest,lebot}@rpi.edu</a:t>
            </a:r>
            <a:endParaRPr lang="en-US" sz="3400" dirty="0" smtClean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35559">
              <a:spcBef>
                <a:spcPts val="1353"/>
              </a:spcBef>
            </a:pPr>
            <a:r>
              <a:rPr lang="en-US" sz="34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Rensselaer </a:t>
            </a:r>
            <a:r>
              <a:rPr lang="en-US" sz="3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Polytechnic Institute, 110 8th Street, Troy, NY </a:t>
            </a:r>
            <a:r>
              <a:rPr lang="en-US" sz="34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12180</a:t>
            </a:r>
            <a:endParaRPr lang="en-US" sz="3400" dirty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</p:txBody>
      </p:sp>
      <p:pic>
        <p:nvPicPr>
          <p:cNvPr id="37" name="Picture 48" descr="tw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3479" y="711201"/>
            <a:ext cx="3597234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RPI_red_head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1219200"/>
            <a:ext cx="5283200" cy="990600"/>
          </a:xfrm>
          <a:prstGeom prst="rect">
            <a:avLst/>
          </a:prstGeom>
        </p:spPr>
      </p:pic>
      <p:sp>
        <p:nvSpPr>
          <p:cNvPr id="47" name="Rectangle 98"/>
          <p:cNvSpPr>
            <a:spLocks/>
          </p:cNvSpPr>
          <p:nvPr/>
        </p:nvSpPr>
        <p:spPr bwMode="auto">
          <a:xfrm>
            <a:off x="9982200" y="38709600"/>
            <a:ext cx="9601200" cy="462830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For more information: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endParaRPr lang="en-US" sz="3200" dirty="0" smtClean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Please visit our </a:t>
            </a:r>
            <a:r>
              <a:rPr lang="en-US" sz="3200" dirty="0" err="1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prov</a:t>
            </a:r>
            <a:r>
              <a:rPr lang="en-US" sz="320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project 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Github at:</a:t>
            </a:r>
            <a:endParaRPr lang="en-US" sz="32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i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6"/>
              </a:rPr>
              <a:t>https://github.com/tetherless-world/opendap</a:t>
            </a:r>
            <a:endParaRPr lang="en-US" sz="3200" i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o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 our lab’s project page at:</a:t>
            </a: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7"/>
              </a:rPr>
              <a:t>http://</a:t>
            </a:r>
            <a:r>
              <a:rPr lang="en-US" sz="3200" i="1" dirty="0" err="1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7"/>
              </a:rPr>
              <a:t>tw.rpi.edu</a:t>
            </a:r>
            <a:r>
              <a:rPr lang="en-US" sz="3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7"/>
              </a:rPr>
              <a:t>/web/project/OPeNDAP</a:t>
            </a:r>
            <a:endParaRPr lang="en-US" sz="3200" i="1" dirty="0" smtClean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endParaRPr lang="en-US" sz="3200" i="1" dirty="0" smtClean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sp>
        <p:nvSpPr>
          <p:cNvPr id="53" name="Rectangle 98"/>
          <p:cNvSpPr>
            <a:spLocks/>
          </p:cNvSpPr>
          <p:nvPr/>
        </p:nvSpPr>
        <p:spPr bwMode="auto">
          <a:xfrm>
            <a:off x="19659600" y="41148000"/>
            <a:ext cx="12420600" cy="220916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Sponsors: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NSF / DataONE 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RPI Tetherless 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 World Constellation</a:t>
            </a:r>
            <a:endParaRPr lang="en-US" sz="32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sp>
        <p:nvSpPr>
          <p:cNvPr id="55" name="Rectangle 98"/>
          <p:cNvSpPr>
            <a:spLocks/>
          </p:cNvSpPr>
          <p:nvPr/>
        </p:nvSpPr>
        <p:spPr bwMode="auto">
          <a:xfrm>
            <a:off x="19659599" y="38709599"/>
            <a:ext cx="12390119" cy="2133601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For questions about this work, please contact: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  James Michaelis (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8"/>
              </a:rPr>
              <a:t>michaelis@cs.rpi.edu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) 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  Patrick West (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9"/>
              </a:rPr>
              <a:t>westp@rpi.edu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) 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  or Deborah L. McGuinness (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10"/>
              </a:rPr>
              <a:t>dlm@cs.rpi.edu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)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endParaRPr lang="en-US" sz="32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endParaRPr lang="en-US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pic>
        <p:nvPicPr>
          <p:cNvPr id="56" name="Picture 77" descr="tw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00" y="41300401"/>
            <a:ext cx="3520310" cy="179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aONE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00" y="41529000"/>
            <a:ext cx="4419600" cy="1524000"/>
          </a:xfrm>
          <a:prstGeom prst="rect">
            <a:avLst/>
          </a:prstGeom>
        </p:spPr>
      </p:pic>
      <p:sp>
        <p:nvSpPr>
          <p:cNvPr id="59" name="Rectangle 2"/>
          <p:cNvSpPr>
            <a:spLocks/>
          </p:cNvSpPr>
          <p:nvPr/>
        </p:nvSpPr>
        <p:spPr bwMode="auto">
          <a:xfrm>
            <a:off x="15392400" y="23698200"/>
            <a:ext cx="170688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>
              <a:spcBef>
                <a:spcPts val="1353"/>
              </a:spcBef>
            </a:pPr>
            <a:r>
              <a:rPr lang="en-US" sz="36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Presenting Records:</a:t>
            </a:r>
          </a:p>
          <a:p>
            <a:pPr marL="607059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Deployable in-parallel with OPeNDAP servers.</a:t>
            </a:r>
          </a:p>
          <a:p>
            <a:pPr marL="607059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Graph-based visualization of provenance records.</a:t>
            </a:r>
          </a:p>
          <a:p>
            <a:pPr marL="607059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Corresponding pages for OPeNDAP modules and contributors accessible from provenance pages.</a:t>
            </a:r>
            <a:endParaRPr lang="en-US" sz="3200" dirty="0" smtClean="0">
              <a:solidFill>
                <a:schemeClr val="accent2"/>
              </a:solidFill>
              <a:latin typeface="Verdana" pitchFamily="-108" charset="0"/>
              <a:ea typeface="Verdana" pitchFamily="-108" charset="0"/>
              <a:cs typeface="Verdana" pitchFamily="-108" charset="0"/>
            </a:endParaRPr>
          </a:p>
        </p:txBody>
      </p:sp>
      <p:sp>
        <p:nvSpPr>
          <p:cNvPr id="60" name="Rectangle 2"/>
          <p:cNvSpPr>
            <a:spLocks/>
          </p:cNvSpPr>
          <p:nvPr/>
        </p:nvSpPr>
        <p:spPr bwMode="auto">
          <a:xfrm>
            <a:off x="685800" y="17297400"/>
            <a:ext cx="14249400" cy="701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>
              <a:spcBef>
                <a:spcPts val="1353"/>
              </a:spcBef>
            </a:pPr>
            <a:r>
              <a:rPr lang="en-US" sz="3600" b="1" u="sng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The OPeNDAP Hyrax </a:t>
            </a:r>
            <a:r>
              <a:rPr lang="en-US" sz="36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Data Server Framework:</a:t>
            </a:r>
            <a:endParaRPr lang="en-US" b="1" u="sng" dirty="0">
              <a:solidFill>
                <a:schemeClr val="accent2"/>
              </a:solidFill>
              <a:latin typeface="Verdana" pitchFamily="-108" charset="0"/>
              <a:ea typeface="Verdana" pitchFamily="-108" charset="0"/>
              <a:cs typeface="Verdana" pitchFamily="-108" charset="0"/>
            </a:endParaRPr>
          </a:p>
          <a:p>
            <a:pPr marL="607059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The </a:t>
            </a: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Open Data Access Protocol </a:t>
            </a:r>
            <a:r>
              <a:rPr lang="en-US" sz="3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(</a:t>
            </a:r>
            <a:r>
              <a:rPr lang="en-US" sz="3200" dirty="0" err="1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OPeNDAP</a:t>
            </a: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) Hyrax is a web-based framework used by earth and space science communities for publishing and accessing datasets.</a:t>
            </a:r>
          </a:p>
          <a:p>
            <a:pPr marL="1032283" lvl="1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Can retrieve datasets using different formatting and aggregation strategies.</a:t>
            </a:r>
          </a:p>
          <a:p>
            <a:pPr marL="1032283" lvl="1" indent="-571500" algn="just">
              <a:spcBef>
                <a:spcPts val="1353"/>
              </a:spcBef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Consists of collections of data manipulation modules. </a:t>
            </a:r>
          </a:p>
          <a:p>
            <a:pPr marL="35559">
              <a:spcBef>
                <a:spcPts val="1353"/>
              </a:spcBef>
            </a:pPr>
            <a:endParaRPr lang="en-US" sz="2000" b="1" u="sng" dirty="0" smtClean="0">
              <a:solidFill>
                <a:schemeClr val="accent2"/>
              </a:solidFill>
              <a:latin typeface="Verdana" pitchFamily="-108" charset="0"/>
              <a:ea typeface="Verdana" pitchFamily="-108" charset="0"/>
              <a:cs typeface="Verdana" pitchFamily="-108" charset="0"/>
            </a:endParaRPr>
          </a:p>
          <a:p>
            <a:pPr marL="35559">
              <a:spcBef>
                <a:spcPts val="1353"/>
              </a:spcBef>
            </a:pPr>
            <a:r>
              <a:rPr lang="en-US" sz="36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Logging Data Access Provenance:</a:t>
            </a:r>
          </a:p>
          <a:p>
            <a:pPr marL="1032283" lvl="1" indent="-571500">
              <a:spcBef>
                <a:spcPts val="1353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Will involve extensions to select OPeNDAP modules to publish records of data access.</a:t>
            </a:r>
          </a:p>
        </p:txBody>
      </p:sp>
      <p:sp>
        <p:nvSpPr>
          <p:cNvPr id="76" name="Rectangle 2"/>
          <p:cNvSpPr>
            <a:spLocks/>
          </p:cNvSpPr>
          <p:nvPr/>
        </p:nvSpPr>
        <p:spPr bwMode="auto">
          <a:xfrm>
            <a:off x="15316200" y="914401"/>
            <a:ext cx="169926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>
              <a:spcBef>
                <a:spcPts val="1353"/>
              </a:spcBef>
            </a:pPr>
            <a:r>
              <a:rPr lang="en-US" sz="36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Provenance Record Design:</a:t>
            </a:r>
          </a:p>
          <a:p>
            <a:pPr marL="607059" indent="-571500">
              <a:spcBef>
                <a:spcPts val="1353"/>
              </a:spcBef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Based on the PROV-O ontology, as well as an ontology of OPeNDAP Modules and Activities presently in-development.</a:t>
            </a:r>
          </a:p>
          <a:p>
            <a:pPr marL="607059" indent="-571500">
              <a:spcBef>
                <a:spcPts val="1353"/>
              </a:spcBef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Expresses OPeNDAP activities as PROV Plans followed by back-end server.</a:t>
            </a:r>
          </a:p>
          <a:p>
            <a:pPr marL="35559">
              <a:spcBef>
                <a:spcPts val="1353"/>
              </a:spcBef>
            </a:pPr>
            <a:endParaRPr lang="en-US" sz="4300" u="sng" dirty="0">
              <a:solidFill>
                <a:schemeClr val="accent2"/>
              </a:solidFill>
              <a:latin typeface="Verdana" pitchFamily="-108" charset="0"/>
              <a:ea typeface="Verdana" pitchFamily="-108" charset="0"/>
              <a:cs typeface="Verdana" pitchFamily="-108" charset="0"/>
            </a:endParaRPr>
          </a:p>
        </p:txBody>
      </p:sp>
      <p:sp>
        <p:nvSpPr>
          <p:cNvPr id="77" name="Rectangle 2"/>
          <p:cNvSpPr>
            <a:spLocks/>
          </p:cNvSpPr>
          <p:nvPr/>
        </p:nvSpPr>
        <p:spPr bwMode="auto">
          <a:xfrm>
            <a:off x="15316200" y="35204400"/>
            <a:ext cx="167640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>
              <a:spcBef>
                <a:spcPts val="1353"/>
              </a:spcBef>
            </a:pPr>
            <a:r>
              <a:rPr lang="en-US" sz="36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Next Steps:</a:t>
            </a:r>
          </a:p>
          <a:p>
            <a:pPr marL="607059" indent="-571500">
              <a:spcBef>
                <a:spcPts val="1353"/>
              </a:spcBef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Updates to select OPeNDAP modules to enable provenance logging during system executions.</a:t>
            </a:r>
          </a:p>
          <a:p>
            <a:pPr marL="607059" indent="-571500">
              <a:spcBef>
                <a:spcPts val="1353"/>
              </a:spcBef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Live updating of RDF Virtuoso Triplestore to add provenance records during OPeNDAP executions.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6764000" y="27355800"/>
            <a:ext cx="14097000" cy="7239000"/>
            <a:chOff x="15544800" y="15240000"/>
            <a:chExt cx="16795676" cy="9131300"/>
          </a:xfrm>
        </p:grpSpPr>
        <p:pic>
          <p:nvPicPr>
            <p:cNvPr id="8" name="Picture 7" descr="Screen1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4800" y="15240000"/>
              <a:ext cx="9118600" cy="9118600"/>
            </a:xfrm>
            <a:prstGeom prst="rect">
              <a:avLst/>
            </a:prstGeom>
          </p:spPr>
        </p:pic>
        <p:pic>
          <p:nvPicPr>
            <p:cNvPr id="12" name="Picture 11" descr="Screen Shot 2014-07-01 at 8.25.31 AM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1200" y="19888200"/>
              <a:ext cx="7499276" cy="4483100"/>
            </a:xfrm>
            <a:prstGeom prst="rect">
              <a:avLst/>
            </a:prstGeom>
          </p:spPr>
        </p:pic>
        <p:pic>
          <p:nvPicPr>
            <p:cNvPr id="22" name="Picture 21" descr="Screen Shot 2014-07-01 at 9.18.20 AM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1200" y="15240000"/>
              <a:ext cx="7467600" cy="4477585"/>
            </a:xfrm>
            <a:prstGeom prst="rect">
              <a:avLst/>
            </a:prstGeom>
          </p:spPr>
        </p:pic>
        <p:sp>
          <p:nvSpPr>
            <p:cNvPr id="91" name="Left Arrow 90"/>
            <p:cNvSpPr/>
            <p:nvPr/>
          </p:nvSpPr>
          <p:spPr bwMode="auto">
            <a:xfrm rot="16200000">
              <a:off x="27546300" y="19088100"/>
              <a:ext cx="1676400" cy="533400"/>
            </a:xfrm>
            <a:prstGeom prst="leftArrow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endParaRPr>
            </a:p>
          </p:txBody>
        </p:sp>
        <p:sp>
          <p:nvSpPr>
            <p:cNvPr id="92" name="Left Arrow 91"/>
            <p:cNvSpPr/>
            <p:nvPr/>
          </p:nvSpPr>
          <p:spPr bwMode="auto">
            <a:xfrm rot="8682343">
              <a:off x="22800510" y="19065353"/>
              <a:ext cx="2354177" cy="600001"/>
            </a:xfrm>
            <a:prstGeom prst="leftArrow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392400" y="3733800"/>
            <a:ext cx="17068800" cy="10363200"/>
            <a:chOff x="15392400" y="5029200"/>
            <a:chExt cx="16916400" cy="13030200"/>
          </a:xfrm>
        </p:grpSpPr>
        <p:sp>
          <p:nvSpPr>
            <p:cNvPr id="27" name="Rectangle 2"/>
            <p:cNvSpPr>
              <a:spLocks/>
            </p:cNvSpPr>
            <p:nvPr/>
          </p:nvSpPr>
          <p:spPr bwMode="auto">
            <a:xfrm>
              <a:off x="23698200" y="5410201"/>
              <a:ext cx="8534400" cy="1234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7918" bIns="0">
              <a:prstTxWarp prst="textNoShape">
                <a:avLst/>
              </a:prstTxWarp>
            </a:bodyPr>
            <a:lstStyle/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:BES_Plan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rdf:type prov:Plan, prov:Collection;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prov:qualifiedInfluence [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	a prov:Influence;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    	prov:entity  opendap:NC_Module;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    	prov:hadRole opendap:Read;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	opendap:order	1;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];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prov:qualifiedInfluence [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a prov:Influence;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    	prov:entity  opendap:DAP_Module;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    	prov:hadRole opendap:Constrain;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	opendap:order	2;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];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prov:qualifiedInfluence [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	a prov:Influence;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    	prov:entity  opendap:ASCII_Module;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    	prov:hadRole opendap:Transmit;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	opendap:order	3;    	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];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800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</a:rPr>
                <a:t>.</a:t>
              </a:r>
            </a:p>
            <a:p>
              <a:pPr marL="35559">
                <a:spcBef>
                  <a:spcPts val="1353"/>
                </a:spcBef>
              </a:pPr>
              <a:endParaRPr lang="en-US" sz="4300" b="1" u="sng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</a:endParaRPr>
            </a:p>
            <a:p>
              <a:pPr marL="607059" lvl="1" indent="-571500">
                <a:spcBef>
                  <a:spcPts val="1353"/>
                </a:spcBef>
                <a:buFont typeface="Arial"/>
                <a:buChar char="•"/>
              </a:pPr>
              <a:endParaRPr lang="en-US" sz="40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</a:endParaRPr>
            </a:p>
            <a:p>
              <a:pPr marL="35559">
                <a:spcBef>
                  <a:spcPts val="1353"/>
                </a:spcBef>
              </a:pPr>
              <a:endParaRPr lang="en-US" sz="4300" b="1" u="sng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</a:endParaRPr>
            </a:p>
          </p:txBody>
        </p:sp>
        <p:sp>
          <p:nvSpPr>
            <p:cNvPr id="28" name="Rectangle 2"/>
            <p:cNvSpPr>
              <a:spLocks/>
            </p:cNvSpPr>
            <p:nvPr/>
          </p:nvSpPr>
          <p:spPr bwMode="auto">
            <a:xfrm>
              <a:off x="15621000" y="5410201"/>
              <a:ext cx="8001000" cy="1234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7918" bIns="0">
              <a:prstTxWarp prst="textNoShape">
                <a:avLst/>
              </a:prstTxWarp>
            </a:bodyPr>
            <a:lstStyle/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:CA_OrangeCo_2011_000402.nc.ascii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rdf:type prov:Entity;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prov:wasDerivedFrom :NC_File.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prov:wasGeneratedBy :BES_Process;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.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:BES_Process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rdf:type prov:Activity;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    	prov:qualifiedAssociation [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       		a prov:Association;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      		prov:agent :BES_Agent;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        	prov:hadPlan :BES_Plan;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        	rdfs:comment 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	"Execution of BES Server"@en 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    	];	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.   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:BES_Agent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rdf:type prov:Agent;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0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	foaf:name "BES Server" </a:t>
              </a:r>
            </a:p>
            <a:p>
              <a:pPr marL="35559">
                <a:spcBef>
                  <a:spcPts val="1353"/>
                </a:spcBef>
              </a:pPr>
              <a:r>
                <a:rPr lang="en-US" sz="2800" dirty="0">
                  <a:latin typeface="Verdana" pitchFamily="-108" charset="0"/>
                  <a:ea typeface="Verdana" pitchFamily="-108" charset="0"/>
                  <a:cs typeface="Verdana" pitchFamily="-108" charset="0"/>
                </a:rPr>
                <a:t>.</a:t>
              </a:r>
            </a:p>
            <a:p>
              <a:pPr marL="35559">
                <a:spcBef>
                  <a:spcPts val="1353"/>
                </a:spcBef>
              </a:pPr>
              <a:endParaRPr lang="en-US" sz="43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endParaRPr>
            </a:p>
          </p:txBody>
        </p:sp>
        <p:sp>
          <p:nvSpPr>
            <p:cNvPr id="2" name="Frame 1"/>
            <p:cNvSpPr/>
            <p:nvPr/>
          </p:nvSpPr>
          <p:spPr bwMode="auto">
            <a:xfrm>
              <a:off x="15392400" y="5029200"/>
              <a:ext cx="16916400" cy="13030200"/>
            </a:xfrm>
            <a:prstGeom prst="frame">
              <a:avLst>
                <a:gd name="adj1" fmla="val 1868"/>
              </a:avLst>
            </a:prstGeom>
            <a:solidFill>
              <a:srgbClr val="BBE0E3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endParaRPr>
            </a:p>
          </p:txBody>
        </p:sp>
      </p:grpSp>
      <p:pic>
        <p:nvPicPr>
          <p:cNvPr id="9" name="Picture 8" descr="w3c-prov-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1" y="32689800"/>
            <a:ext cx="10278076" cy="5791200"/>
          </a:xfrm>
          <a:prstGeom prst="rect">
            <a:avLst/>
          </a:prstGeom>
        </p:spPr>
      </p:pic>
      <p:sp>
        <p:nvSpPr>
          <p:cNvPr id="39" name="Rectangle 2"/>
          <p:cNvSpPr>
            <a:spLocks/>
          </p:cNvSpPr>
          <p:nvPr/>
        </p:nvSpPr>
        <p:spPr bwMode="auto">
          <a:xfrm>
            <a:off x="685800" y="30585796"/>
            <a:ext cx="8763000" cy="39584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>
              <a:spcBef>
                <a:spcPts val="1353"/>
              </a:spcBef>
            </a:pPr>
            <a:r>
              <a:rPr lang="en-US" sz="36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World Wide Web Consortium (W3C) </a:t>
            </a:r>
            <a:r>
              <a:rPr lang="en-US" sz="3600" b="1" u="sng" dirty="0" err="1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PROVenance</a:t>
            </a:r>
            <a:r>
              <a:rPr lang="en-US" sz="36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 language:</a:t>
            </a:r>
          </a:p>
          <a:p>
            <a:pPr marL="35559">
              <a:spcBef>
                <a:spcPts val="1353"/>
              </a:spcBef>
            </a:pPr>
            <a:r>
              <a:rPr lang="en-US" sz="3200" dirty="0" smtClean="0">
                <a:solidFill>
                  <a:schemeClr val="accent6"/>
                </a:solidFill>
                <a:latin typeface="Verdana"/>
                <a:cs typeface="Verdana"/>
              </a:rPr>
              <a:t>Provenance </a:t>
            </a:r>
            <a:r>
              <a:rPr lang="en-US" sz="3200" dirty="0">
                <a:solidFill>
                  <a:schemeClr val="accent6"/>
                </a:solidFill>
                <a:latin typeface="Verdana"/>
                <a:cs typeface="Verdana"/>
              </a:rPr>
              <a:t>is information about entities, activities, and people involved in producing a piece of data or thing, which can be used to form assessments about its quality, reliability or trustworthiness</a:t>
            </a:r>
            <a:r>
              <a:rPr lang="en-US" sz="3200" dirty="0" smtClean="0">
                <a:solidFill>
                  <a:schemeClr val="accent6"/>
                </a:solidFill>
                <a:latin typeface="Verdana"/>
                <a:cs typeface="Verdana"/>
              </a:rPr>
              <a:t>.</a:t>
            </a:r>
          </a:p>
          <a:p>
            <a:pPr marL="35559">
              <a:spcBef>
                <a:spcPts val="1353"/>
              </a:spcBef>
            </a:pPr>
            <a:r>
              <a:rPr lang="en-US" sz="3200" dirty="0">
                <a:solidFill>
                  <a:schemeClr val="accent6"/>
                </a:solidFill>
                <a:latin typeface="Verdana"/>
                <a:cs typeface="Verdana"/>
              </a:rPr>
              <a:t>PROV-O is the W3C  </a:t>
            </a:r>
            <a:r>
              <a:rPr lang="en-US" sz="3200" dirty="0" smtClean="0">
                <a:solidFill>
                  <a:schemeClr val="accent6"/>
                </a:solidFill>
                <a:latin typeface="Verdana"/>
                <a:cs typeface="Verdana"/>
              </a:rPr>
              <a:t>recommended </a:t>
            </a:r>
            <a:r>
              <a:rPr lang="en-US" sz="3200" dirty="0" smtClean="0">
                <a:solidFill>
                  <a:schemeClr val="accent6"/>
                </a:solidFill>
                <a:latin typeface="Verdana"/>
                <a:ea typeface="Verdana" pitchFamily="-108" charset="0"/>
                <a:cs typeface="Verdana"/>
              </a:rPr>
              <a:t>Ontology language</a:t>
            </a:r>
          </a:p>
        </p:txBody>
      </p:sp>
      <p:sp>
        <p:nvSpPr>
          <p:cNvPr id="40" name="Rectangle 2"/>
          <p:cNvSpPr>
            <a:spLocks/>
          </p:cNvSpPr>
          <p:nvPr/>
        </p:nvSpPr>
        <p:spPr bwMode="auto">
          <a:xfrm>
            <a:off x="15392400" y="14630400"/>
            <a:ext cx="167640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>
              <a:spcBef>
                <a:spcPts val="1353"/>
              </a:spcBef>
            </a:pPr>
            <a:r>
              <a:rPr lang="en-US" sz="4000" b="1" u="sng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Pingback:</a:t>
            </a:r>
          </a:p>
          <a:p>
            <a:pPr marL="607059" indent="-571500">
              <a:spcBef>
                <a:spcPts val="1353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Upstream providers can discover derivations of their own products.</a:t>
            </a:r>
          </a:p>
          <a:p>
            <a:pPr marL="607059" indent="-571500">
              <a:spcBef>
                <a:spcPts val="1353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Downstream providers can discover the lineage of their data products.</a:t>
            </a:r>
            <a:endParaRPr lang="en-US" sz="3200" dirty="0">
              <a:solidFill>
                <a:schemeClr val="accent2"/>
              </a:solidFill>
              <a:latin typeface="Verdana" pitchFamily="-108" charset="0"/>
              <a:ea typeface="Verdana" pitchFamily="-108" charset="0"/>
              <a:cs typeface="Verdana" pitchFamily="-10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392400" y="16687800"/>
            <a:ext cx="12457256" cy="3416320"/>
          </a:xfrm>
          <a:prstGeom prst="rect">
            <a:avLst/>
          </a:prstGeom>
          <a:solidFill>
            <a:srgbClr val="FFE093"/>
          </a:solidFill>
          <a:ln w="76200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C: GET </a:t>
            </a:r>
            <a:r>
              <a:rPr lang="en-US" dirty="0" smtClean="0">
                <a:hlinkClick r:id="rId16"/>
              </a:rPr>
              <a:t>http://opendap.tw.rpi.edu/opendap/disney/CA_OrangeCo_2011_000402.nc.ascii?constraint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S: 200 OK</a:t>
            </a:r>
          </a:p>
          <a:p>
            <a:r>
              <a:rPr lang="en-US" dirty="0" smtClean="0"/>
              <a:t>S: Link: &lt;</a:t>
            </a:r>
            <a:r>
              <a:rPr lang="en-US" dirty="0" smtClean="0">
                <a:hlinkClick r:id="rId17"/>
              </a:rPr>
              <a:t>http://opendap.tw.rpi.edu/disney/provenance_record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smtClean="0">
                <a:hlinkClick r:id="rId18"/>
              </a:rPr>
              <a:t>http://www.w3.org/ns/prov#has_provenance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S: Link: &lt;</a:t>
            </a:r>
            <a:r>
              <a:rPr lang="en-US" dirty="0" smtClean="0">
                <a:hlinkClick r:id="rId19"/>
              </a:rPr>
              <a:t>http://opendap.tw.rpi.edu/disney/pingback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smtClean="0">
                <a:hlinkClick r:id="rId20"/>
              </a:rPr>
              <a:t>http://www.w3.org/ns/prov#pingback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(CA_OrangeCo_2011_000402 ascii representation)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707600" y="20269200"/>
            <a:ext cx="8101797" cy="2677656"/>
          </a:xfrm>
          <a:prstGeom prst="rect">
            <a:avLst/>
          </a:prstGeom>
          <a:solidFill>
            <a:srgbClr val="FFE093"/>
          </a:solidFill>
          <a:ln w="76200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C: POST </a:t>
            </a:r>
            <a:r>
              <a:rPr lang="en-US" dirty="0" smtClean="0">
                <a:hlinkClick r:id="rId19"/>
              </a:rPr>
              <a:t>http://opendap.tw.rpi.edu/disney/pingback</a:t>
            </a:r>
            <a:r>
              <a:rPr lang="en-US" dirty="0" smtClean="0"/>
              <a:t> HTTP/1.1</a:t>
            </a:r>
          </a:p>
          <a:p>
            <a:r>
              <a:rPr lang="en-US" dirty="0" smtClean="0"/>
              <a:t>C: Content-Type: text/</a:t>
            </a:r>
            <a:r>
              <a:rPr lang="en-US" dirty="0" err="1" smtClean="0"/>
              <a:t>uri</a:t>
            </a:r>
            <a:r>
              <a:rPr lang="en-US" dirty="0" smtClean="0"/>
              <a:t>-list</a:t>
            </a:r>
          </a:p>
          <a:p>
            <a:endParaRPr lang="en-US" dirty="0" smtClean="0"/>
          </a:p>
          <a:p>
            <a:r>
              <a:rPr lang="en-US" dirty="0" smtClean="0"/>
              <a:t>C: </a:t>
            </a:r>
            <a:r>
              <a:rPr lang="en-US" dirty="0" smtClean="0">
                <a:hlinkClick r:id="rId21"/>
              </a:rPr>
              <a:t>http://coyote.example.org/diagram_abc123/provenance</a:t>
            </a:r>
            <a:endParaRPr lang="en-US" dirty="0" smtClean="0"/>
          </a:p>
          <a:p>
            <a:r>
              <a:rPr lang="en-US" dirty="0" smtClean="0"/>
              <a:t>C: </a:t>
            </a:r>
            <a:r>
              <a:rPr lang="en-US" dirty="0" smtClean="0">
                <a:hlinkClick r:id="rId22"/>
              </a:rPr>
              <a:t>http://coyote.example.org/journal_article_def456/provenance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S: 204 No Content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02000" y="20650200"/>
            <a:ext cx="5923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90"/>
                </a:solidFill>
                <a:latin typeface="Verdana"/>
                <a:cs typeface="Verdana"/>
              </a:rPr>
              <a:t>Host</a:t>
            </a:r>
            <a:r>
              <a:rPr lang="en-US" sz="3200" dirty="0" smtClean="0">
                <a:solidFill>
                  <a:srgbClr val="000090"/>
                </a:solidFill>
                <a:latin typeface="Verdana"/>
                <a:cs typeface="Verdana"/>
              </a:rPr>
              <a:t>: </a:t>
            </a:r>
            <a:r>
              <a:rPr lang="en-US" sz="3200" dirty="0" err="1" smtClean="0">
                <a:solidFill>
                  <a:srgbClr val="000090"/>
                </a:solidFill>
                <a:latin typeface="Verdana"/>
                <a:cs typeface="Verdana"/>
              </a:rPr>
              <a:t>opendap.tw.rpi.edu</a:t>
            </a:r>
            <a:endParaRPr lang="en-US" sz="3200" dirty="0" smtClean="0">
              <a:solidFill>
                <a:srgbClr val="000090"/>
              </a:solidFill>
              <a:latin typeface="Verdana"/>
              <a:cs typeface="Verdana"/>
            </a:endParaRPr>
          </a:p>
          <a:p>
            <a:endParaRPr lang="en-US" sz="3200" dirty="0">
              <a:solidFill>
                <a:srgbClr val="000090"/>
              </a:solidFill>
              <a:latin typeface="Verdana"/>
              <a:cs typeface="Verdana"/>
            </a:endParaRPr>
          </a:p>
          <a:p>
            <a:r>
              <a:rPr lang="en-US" sz="3200" b="1" dirty="0" smtClean="0">
                <a:solidFill>
                  <a:srgbClr val="000090"/>
                </a:solidFill>
                <a:latin typeface="Verdana"/>
                <a:cs typeface="Verdana"/>
              </a:rPr>
              <a:t>Client</a:t>
            </a:r>
            <a:r>
              <a:rPr lang="en-US" sz="3200" dirty="0" smtClean="0">
                <a:solidFill>
                  <a:srgbClr val="000090"/>
                </a:solidFill>
                <a:latin typeface="Verdana"/>
                <a:cs typeface="Verdana"/>
              </a:rPr>
              <a:t>: </a:t>
            </a:r>
            <a:r>
              <a:rPr lang="en-US" sz="3200" dirty="0" err="1" smtClean="0">
                <a:solidFill>
                  <a:srgbClr val="000090"/>
                </a:solidFill>
                <a:latin typeface="Verdana"/>
                <a:cs typeface="Verdana"/>
              </a:rPr>
              <a:t>coyote.example.org</a:t>
            </a:r>
            <a:endParaRPr lang="en-US" sz="3200" dirty="0">
              <a:solidFill>
                <a:srgbClr val="000090"/>
              </a:solidFill>
              <a:latin typeface="Verdana"/>
              <a:cs typeface="Verdana"/>
            </a:endParaRPr>
          </a:p>
        </p:txBody>
      </p:sp>
      <p:sp>
        <p:nvSpPr>
          <p:cNvPr id="44" name="Rectangle 98"/>
          <p:cNvSpPr>
            <a:spLocks/>
          </p:cNvSpPr>
          <p:nvPr/>
        </p:nvSpPr>
        <p:spPr bwMode="auto">
          <a:xfrm>
            <a:off x="381000" y="38709600"/>
            <a:ext cx="9448800" cy="46283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32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Term Expansion Guide</a:t>
            </a:r>
            <a:r>
              <a:rPr lang="en-US" sz="32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endParaRPr lang="en-US" sz="2200" b="1" dirty="0" smtClean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BES</a:t>
            </a:r>
            <a:r>
              <a:rPr lang="en-US" sz="22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 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OPeNDAP Back</a:t>
            </a:r>
            <a:r>
              <a:rPr lang="en-US" sz="22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-end 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Server</a:t>
            </a: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DAP: </a:t>
            </a:r>
            <a:r>
              <a:rPr lang="en-US" sz="22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Data Access 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Protocol</a:t>
            </a: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DataONE</a:t>
            </a:r>
            <a:r>
              <a:rPr lang="en-US" sz="22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 Data Observation Network for 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Earth</a:t>
            </a: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DDS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 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Data Definition Structure</a:t>
            </a:r>
            <a:endParaRPr lang="en-US" sz="2200" dirty="0" smtClean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NC / </a:t>
            </a:r>
            <a:r>
              <a:rPr lang="en-US" sz="2200" i="1" dirty="0" err="1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NetCDF</a:t>
            </a:r>
            <a:r>
              <a:rPr lang="en-US" sz="2200" i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 </a:t>
            </a:r>
            <a:r>
              <a:rPr lang="en-US" sz="22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Network Common Data 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Form</a:t>
            </a:r>
            <a:endParaRPr lang="en-US" sz="22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OPeNDAP: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Opensource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Project for a Network Data Access Protocol</a:t>
            </a:r>
            <a:endParaRPr lang="en-US" sz="2200" dirty="0" smtClean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PROV-O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  Provenance Ontology (from W3C)</a:t>
            </a: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RDF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 Resource Description Format</a:t>
            </a: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SVN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 (Apache) Subversion</a:t>
            </a:r>
          </a:p>
          <a:p>
            <a:pPr algn="just"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200" i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W3C</a:t>
            </a:r>
            <a:r>
              <a:rPr lang="en-US" sz="2200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 World Wide Web Consortium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Times"/>
        <a:ea typeface="ヒラギノ明朝 ProN W3"/>
        <a:cs typeface="ヒラギノ明朝 ProN W3"/>
      </a:majorFont>
      <a:minorFont>
        <a:latin typeface="Times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21852</TotalTime>
  <Pages>0</Pages>
  <Words>656</Words>
  <Characters>0</Characters>
  <Application>Microsoft Macintosh PowerPoint</Application>
  <PresentationFormat>Custom</PresentationFormat>
  <Lines>0</Lines>
  <Paragraphs>125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Title &amp; Bullets</vt:lpstr>
      <vt:lpstr>PowerPoint Presentation</vt:lpstr>
    </vt:vector>
  </TitlesOfParts>
  <Manager>Peter Fox</Manager>
  <Company>Rensselaer Polytechnic Institute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Social and Personal Factors in Semantic Infusion Projects</dc:subject>
  <dc:creator>Patrick West;Deborah L. McGuinness</dc:creator>
  <cp:lastModifiedBy>Patrick West</cp:lastModifiedBy>
  <cp:revision>197</cp:revision>
  <cp:lastPrinted>2010-02-18T20:20:14Z</cp:lastPrinted>
  <dcterms:created xsi:type="dcterms:W3CDTF">2010-03-16T21:47:29Z</dcterms:created>
  <dcterms:modified xsi:type="dcterms:W3CDTF">2014-07-04T21:21:56Z</dcterms:modified>
</cp:coreProperties>
</file>