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23"/>
  </p:notesMasterIdLst>
  <p:handoutMasterIdLst>
    <p:handoutMasterId r:id="rId24"/>
  </p:handoutMasterIdLst>
  <p:sldIdLst>
    <p:sldId id="258" r:id="rId2"/>
    <p:sldId id="314" r:id="rId3"/>
    <p:sldId id="311" r:id="rId4"/>
    <p:sldId id="324" r:id="rId5"/>
    <p:sldId id="315" r:id="rId6"/>
    <p:sldId id="312" r:id="rId7"/>
    <p:sldId id="322" r:id="rId8"/>
    <p:sldId id="317" r:id="rId9"/>
    <p:sldId id="316" r:id="rId10"/>
    <p:sldId id="318" r:id="rId11"/>
    <p:sldId id="319" r:id="rId12"/>
    <p:sldId id="327" r:id="rId13"/>
    <p:sldId id="326" r:id="rId14"/>
    <p:sldId id="328" r:id="rId15"/>
    <p:sldId id="320" r:id="rId16"/>
    <p:sldId id="321" r:id="rId17"/>
    <p:sldId id="330" r:id="rId18"/>
    <p:sldId id="323" r:id="rId19"/>
    <p:sldId id="313" r:id="rId20"/>
    <p:sldId id="329" r:id="rId21"/>
    <p:sldId id="325"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5CB1"/>
    <a:srgbClr val="1132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52"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DD1C15D-0EBE-EA4D-99A2-3AE4EE4EA299}" type="datetime1">
              <a:rPr lang="en-US"/>
              <a:pPr/>
              <a:t>7/7/14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7283C67-995A-F443-85C5-F3F908FBE0DF}" type="slidenum">
              <a:rPr lang="en-US"/>
              <a:pPr/>
              <a:t>‹#›</a:t>
            </a:fld>
            <a:endParaRPr lang="en-US"/>
          </a:p>
        </p:txBody>
      </p:sp>
    </p:spTree>
    <p:extLst>
      <p:ext uri="{BB962C8B-B14F-4D97-AF65-F5344CB8AC3E}">
        <p14:creationId xmlns:p14="http://schemas.microsoft.com/office/powerpoint/2010/main" val="1985419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endParaRPr lang="en-AU"/>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AU"/>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endParaRPr lang="en-AU"/>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fld id="{2BFCB75D-9FD7-F644-9303-795795D3A518}" type="slidenum">
              <a:rPr lang="en-US"/>
              <a:pPr/>
              <a:t>‹#›</a:t>
            </a:fld>
            <a:endParaRPr lang="en-US"/>
          </a:p>
        </p:txBody>
      </p:sp>
    </p:spTree>
    <p:extLst>
      <p:ext uri="{BB962C8B-B14F-4D97-AF65-F5344CB8AC3E}">
        <p14:creationId xmlns:p14="http://schemas.microsoft.com/office/powerpoint/2010/main" val="396721244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ヒラギノ角ゴ Pro W3"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pitchFamily="-110"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pitchFamily="-110" charset="0"/>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24C22E7-AF22-514D-A8D2-B24ABECD533D}" type="slidenum">
              <a:rPr lang="en-US" sz="1200"/>
              <a:pPr/>
              <a:t>0</a:t>
            </a:fld>
            <a:endParaRPr 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AU">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9</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10</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11</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12</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dirty="0" smtClean="0">
                <a:latin typeface="Arial" charset="0"/>
                <a:ea typeface="ＭＳ Ｐゴシック" charset="0"/>
                <a:cs typeface="ＭＳ Ｐゴシック" charset="0"/>
              </a:rPr>
              <a:t>We had to do a lot of guess work</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13</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14</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15</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16</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17</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18</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dirty="0" smtClean="0">
                <a:latin typeface="Arial" charset="0"/>
                <a:ea typeface="ＭＳ Ｐゴシック" charset="0"/>
                <a:cs typeface="ＭＳ Ｐゴシック" charset="0"/>
              </a:rPr>
              <a:t>Comments? Questions?</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19</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20</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2</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3</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kern="1200" dirty="0" smtClean="0">
                <a:solidFill>
                  <a:schemeClr val="tx1"/>
                </a:solidFill>
                <a:latin typeface="Arial" pitchFamily="-110" charset="0"/>
                <a:ea typeface="ＭＳ Ｐゴシック" pitchFamily="-110" charset="-128"/>
                <a:cs typeface="ＭＳ Ｐゴシック" pitchFamily="-110" charset="-128"/>
              </a:rPr>
              <a:t>Provenance is information about entities, activities, and people involved in producing a piece of data or thing, which can be used to form assessments about its quality, reliability or trustworthiness.</a:t>
            </a:r>
          </a:p>
          <a:p>
            <a:r>
              <a:rPr lang="en-US" sz="1200" kern="1200" dirty="0" smtClean="0">
                <a:solidFill>
                  <a:schemeClr val="tx1"/>
                </a:solidFill>
                <a:latin typeface="Arial" pitchFamily="-110" charset="0"/>
                <a:ea typeface="ＭＳ Ｐゴシック" pitchFamily="-110" charset="-128"/>
                <a:cs typeface="ＭＳ Ｐゴシック" pitchFamily="-110" charset="-128"/>
              </a:rPr>
              <a:t>This is a general provenance ontology model. For OPeNDAP we plan on using additional features such as </a:t>
            </a:r>
            <a:r>
              <a:rPr lang="en-US" sz="1200" kern="1200" dirty="0" err="1" smtClean="0">
                <a:solidFill>
                  <a:schemeClr val="tx1"/>
                </a:solidFill>
                <a:latin typeface="Arial" pitchFamily="-110" charset="0"/>
                <a:ea typeface="ＭＳ Ｐゴシック" pitchFamily="-110" charset="-128"/>
                <a:cs typeface="ＭＳ Ｐゴシック" pitchFamily="-110" charset="-128"/>
              </a:rPr>
              <a:t>prov:Plan</a:t>
            </a:r>
            <a:r>
              <a:rPr lang="en-US" sz="1200" kern="1200" dirty="0" smtClean="0">
                <a:solidFill>
                  <a:schemeClr val="tx1"/>
                </a:solidFill>
                <a:latin typeface="Arial" pitchFamily="-110" charset="0"/>
                <a:ea typeface="ＭＳ Ｐゴシック" pitchFamily="-110" charset="-128"/>
                <a:cs typeface="ＭＳ Ｐゴシック" pitchFamily="-110" charset="-128"/>
              </a:rPr>
              <a:t>.</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4</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5</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dirty="0" smtClean="0">
                <a:latin typeface="Arial" charset="0"/>
                <a:ea typeface="ＭＳ Ｐゴシック" charset="0"/>
                <a:cs typeface="ＭＳ Ｐゴシック" charset="0"/>
              </a:rPr>
              <a:t>Being able to load up description</a:t>
            </a:r>
            <a:r>
              <a:rPr lang="en-AU" baseline="0" dirty="0" smtClean="0">
                <a:latin typeface="Arial" charset="0"/>
                <a:ea typeface="ＭＳ Ｐゴシック" charset="0"/>
                <a:cs typeface="ＭＳ Ｐゴシック" charset="0"/>
              </a:rPr>
              <a:t> pages for the various components and being able to load up corresponding descriptive pages for contributors and software.</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6</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dirty="0" smtClean="0">
                <a:latin typeface="Arial" charset="0"/>
                <a:ea typeface="ＭＳ Ｐゴシック" charset="0"/>
                <a:cs typeface="ＭＳ Ｐゴシック" charset="0"/>
              </a:rPr>
              <a:t>Sample </a:t>
            </a:r>
            <a:r>
              <a:rPr lang="en-AU" dirty="0" err="1" smtClean="0">
                <a:latin typeface="Arial" charset="0"/>
                <a:ea typeface="ＭＳ Ｐゴシック" charset="0"/>
                <a:cs typeface="ＭＳ Ｐゴシック" charset="0"/>
              </a:rPr>
              <a:t>rdf</a:t>
            </a:r>
            <a:r>
              <a:rPr lang="en-AU" dirty="0" smtClean="0">
                <a:latin typeface="Arial" charset="0"/>
                <a:ea typeface="ＭＳ Ｐゴシック" charset="0"/>
                <a:cs typeface="ＭＳ Ｐゴシック" charset="0"/>
              </a:rPr>
              <a:t> of what the BES might generate during a run</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7</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AU" dirty="0" smtClean="0">
                <a:latin typeface="Arial" charset="0"/>
                <a:ea typeface="ＭＳ Ｐゴシック" charset="0"/>
                <a:cs typeface="ＭＳ Ｐゴシック" charset="0"/>
              </a:rPr>
              <a:t>It’s on</a:t>
            </a:r>
            <a:r>
              <a:rPr lang="en-AU" baseline="0" dirty="0" smtClean="0">
                <a:latin typeface="Arial" charset="0"/>
                <a:ea typeface="ＭＳ Ｐゴシック" charset="0"/>
                <a:cs typeface="ＭＳ Ｐゴシック" charset="0"/>
              </a:rPr>
              <a:t> the web, machine readable, non-proprietary format, RDF standards, linked RDF</a:t>
            </a:r>
            <a:endParaRPr lang="en-AU" dirty="0">
              <a:latin typeface="Arial" charset="0"/>
              <a:ea typeface="ＭＳ Ｐゴシック" charset="0"/>
              <a:cs typeface="ＭＳ Ｐゴシック"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A438BF3-4B9E-B54E-82C1-82D40E452E36}" type="slidenum">
              <a:rPr lang="en-US" sz="1200"/>
              <a:pPr/>
              <a:t>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p>
        </p:txBody>
      </p:sp>
      <p:sp>
        <p:nvSpPr>
          <p:cNvPr id="5" name="Rectangle 5"/>
          <p:cNvSpPr>
            <a:spLocks noGrp="1" noChangeArrowheads="1"/>
          </p:cNvSpPr>
          <p:nvPr>
            <p:ph type="ftr" sz="quarter" idx="11"/>
          </p:nvPr>
        </p:nvSpPr>
        <p:spPr>
          <a:ln/>
        </p:spPr>
        <p:txBody>
          <a:bodyPr/>
          <a:lstStyle>
            <a:lvl1pPr>
              <a:defRPr/>
            </a:lvl1pPr>
          </a:lstStyle>
          <a:p>
            <a:endParaRPr lang="en-AU"/>
          </a:p>
        </p:txBody>
      </p:sp>
      <p:sp>
        <p:nvSpPr>
          <p:cNvPr id="6" name="Rectangle 6"/>
          <p:cNvSpPr>
            <a:spLocks noGrp="1" noChangeArrowheads="1"/>
          </p:cNvSpPr>
          <p:nvPr>
            <p:ph type="sldNum" sz="quarter" idx="12"/>
          </p:nvPr>
        </p:nvSpPr>
        <p:spPr>
          <a:ln/>
        </p:spPr>
        <p:txBody>
          <a:bodyPr/>
          <a:lstStyle>
            <a:lvl1pPr>
              <a:defRPr/>
            </a:lvl1pPr>
          </a:lstStyle>
          <a:p>
            <a:fld id="{47073F72-72B5-8043-A381-1AE1250B66ED}" type="slidenum">
              <a:rPr lang="en-US"/>
              <a:pPr/>
              <a:t>‹#›</a:t>
            </a:fld>
            <a:endParaRPr lang="en-US"/>
          </a:p>
        </p:txBody>
      </p:sp>
    </p:spTree>
    <p:extLst>
      <p:ext uri="{BB962C8B-B14F-4D97-AF65-F5344CB8AC3E}">
        <p14:creationId xmlns:p14="http://schemas.microsoft.com/office/powerpoint/2010/main" val="98108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AU"/>
          </a:p>
        </p:txBody>
      </p:sp>
      <p:sp>
        <p:nvSpPr>
          <p:cNvPr id="6" name="Rectangle 5"/>
          <p:cNvSpPr>
            <a:spLocks noGrp="1" noChangeArrowheads="1"/>
          </p:cNvSpPr>
          <p:nvPr>
            <p:ph type="ftr" sz="quarter" idx="11"/>
          </p:nvPr>
        </p:nvSpPr>
        <p:spPr>
          <a:ln/>
        </p:spPr>
        <p:txBody>
          <a:bodyPr/>
          <a:lstStyle>
            <a:lvl1pPr>
              <a:defRPr/>
            </a:lvl1pPr>
          </a:lstStyle>
          <a:p>
            <a:endParaRPr lang="en-AU"/>
          </a:p>
        </p:txBody>
      </p:sp>
      <p:sp>
        <p:nvSpPr>
          <p:cNvPr id="7" name="Rectangle 6"/>
          <p:cNvSpPr>
            <a:spLocks noGrp="1" noChangeArrowheads="1"/>
          </p:cNvSpPr>
          <p:nvPr>
            <p:ph type="sldNum" sz="quarter" idx="12"/>
          </p:nvPr>
        </p:nvSpPr>
        <p:spPr>
          <a:ln/>
        </p:spPr>
        <p:txBody>
          <a:bodyPr/>
          <a:lstStyle>
            <a:lvl1pPr>
              <a:defRPr/>
            </a:lvl1pPr>
          </a:lstStyle>
          <a:p>
            <a:fld id="{E86383BB-2E99-1F4E-BA9E-55B07EE7473A}" type="slidenum">
              <a:rPr lang="en-US"/>
              <a:pPr/>
              <a:t>‹#›</a:t>
            </a:fld>
            <a:endParaRPr lang="en-US"/>
          </a:p>
        </p:txBody>
      </p:sp>
    </p:spTree>
    <p:extLst>
      <p:ext uri="{BB962C8B-B14F-4D97-AF65-F5344CB8AC3E}">
        <p14:creationId xmlns:p14="http://schemas.microsoft.com/office/powerpoint/2010/main" val="419669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p>
        </p:txBody>
      </p:sp>
      <p:sp>
        <p:nvSpPr>
          <p:cNvPr id="5" name="Rectangle 5"/>
          <p:cNvSpPr>
            <a:spLocks noGrp="1" noChangeArrowheads="1"/>
          </p:cNvSpPr>
          <p:nvPr>
            <p:ph type="ftr" sz="quarter" idx="11"/>
          </p:nvPr>
        </p:nvSpPr>
        <p:spPr>
          <a:ln/>
        </p:spPr>
        <p:txBody>
          <a:bodyPr/>
          <a:lstStyle>
            <a:lvl1pPr>
              <a:defRPr/>
            </a:lvl1pPr>
          </a:lstStyle>
          <a:p>
            <a:endParaRPr lang="en-AU"/>
          </a:p>
        </p:txBody>
      </p:sp>
      <p:sp>
        <p:nvSpPr>
          <p:cNvPr id="6" name="Rectangle 6"/>
          <p:cNvSpPr>
            <a:spLocks noGrp="1" noChangeArrowheads="1"/>
          </p:cNvSpPr>
          <p:nvPr>
            <p:ph type="sldNum" sz="quarter" idx="12"/>
          </p:nvPr>
        </p:nvSpPr>
        <p:spPr>
          <a:ln/>
        </p:spPr>
        <p:txBody>
          <a:bodyPr/>
          <a:lstStyle>
            <a:lvl1pPr>
              <a:defRPr/>
            </a:lvl1pPr>
          </a:lstStyle>
          <a:p>
            <a:fld id="{9228B9E8-5587-FD45-9FB8-EC4EBEB90E8F}" type="slidenum">
              <a:rPr lang="en-US"/>
              <a:pPr/>
              <a:t>‹#›</a:t>
            </a:fld>
            <a:endParaRPr lang="en-US"/>
          </a:p>
        </p:txBody>
      </p:sp>
    </p:spTree>
    <p:extLst>
      <p:ext uri="{BB962C8B-B14F-4D97-AF65-F5344CB8AC3E}">
        <p14:creationId xmlns:p14="http://schemas.microsoft.com/office/powerpoint/2010/main" val="341758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AU" smtClean="0"/>
              <a:t>Click to edit Master title style</a:t>
            </a:r>
            <a:endParaRPr lang="en-AU"/>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endParaRPr lang="en-AU"/>
          </a:p>
        </p:txBody>
      </p:sp>
      <p:sp>
        <p:nvSpPr>
          <p:cNvPr id="5" name="Rectangle 5"/>
          <p:cNvSpPr>
            <a:spLocks noGrp="1" noChangeArrowheads="1"/>
          </p:cNvSpPr>
          <p:nvPr>
            <p:ph type="ftr" sz="quarter" idx="11"/>
          </p:nvPr>
        </p:nvSpPr>
        <p:spPr>
          <a:ln/>
        </p:spPr>
        <p:txBody>
          <a:bodyPr/>
          <a:lstStyle>
            <a:lvl1pPr>
              <a:defRPr/>
            </a:lvl1pPr>
          </a:lstStyle>
          <a:p>
            <a:endParaRPr lang="en-AU"/>
          </a:p>
        </p:txBody>
      </p:sp>
      <p:sp>
        <p:nvSpPr>
          <p:cNvPr id="6" name="Rectangle 6"/>
          <p:cNvSpPr>
            <a:spLocks noGrp="1" noChangeArrowheads="1"/>
          </p:cNvSpPr>
          <p:nvPr>
            <p:ph type="sldNum" sz="quarter" idx="12"/>
          </p:nvPr>
        </p:nvSpPr>
        <p:spPr>
          <a:ln/>
        </p:spPr>
        <p:txBody>
          <a:bodyPr/>
          <a:lstStyle>
            <a:lvl1pPr>
              <a:defRPr/>
            </a:lvl1pPr>
          </a:lstStyle>
          <a:p>
            <a:fld id="{ED704290-8E44-A146-878C-32185B7868B1}" type="slidenum">
              <a:rPr lang="en-US"/>
              <a:pPr/>
              <a:t>‹#›</a:t>
            </a:fld>
            <a:endParaRPr lang="en-US"/>
          </a:p>
        </p:txBody>
      </p:sp>
    </p:spTree>
    <p:extLst>
      <p:ext uri="{BB962C8B-B14F-4D97-AF65-F5344CB8AC3E}">
        <p14:creationId xmlns:p14="http://schemas.microsoft.com/office/powerpoint/2010/main" val="214495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a:xfrm>
            <a:off x="685800" y="1371600"/>
            <a:ext cx="7772400" cy="4724400"/>
          </a:xfrm>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endParaRPr lang="en-AU"/>
          </a:p>
        </p:txBody>
      </p:sp>
      <p:sp>
        <p:nvSpPr>
          <p:cNvPr id="5" name="Rectangle 5"/>
          <p:cNvSpPr>
            <a:spLocks noGrp="1" noChangeArrowheads="1"/>
          </p:cNvSpPr>
          <p:nvPr>
            <p:ph type="ftr" sz="quarter" idx="11"/>
          </p:nvPr>
        </p:nvSpPr>
        <p:spPr>
          <a:ln/>
        </p:spPr>
        <p:txBody>
          <a:bodyPr/>
          <a:lstStyle>
            <a:lvl1pPr>
              <a:defRPr/>
            </a:lvl1pPr>
          </a:lstStyle>
          <a:p>
            <a:endParaRPr lang="en-AU"/>
          </a:p>
        </p:txBody>
      </p:sp>
      <p:sp>
        <p:nvSpPr>
          <p:cNvPr id="6" name="Rectangle 6"/>
          <p:cNvSpPr>
            <a:spLocks noGrp="1" noChangeArrowheads="1"/>
          </p:cNvSpPr>
          <p:nvPr>
            <p:ph type="sldNum" sz="quarter" idx="12"/>
          </p:nvPr>
        </p:nvSpPr>
        <p:spPr>
          <a:ln/>
        </p:spPr>
        <p:txBody>
          <a:bodyPr/>
          <a:lstStyle>
            <a:lvl1pPr>
              <a:defRPr/>
            </a:lvl1pPr>
          </a:lstStyle>
          <a:p>
            <a:fld id="{CD4728A8-ECAC-4D46-8AB5-599791714AE7}" type="slidenum">
              <a:rPr lang="en-US"/>
              <a:pPr/>
              <a:t>‹#›</a:t>
            </a:fld>
            <a:endParaRPr lang="en-US"/>
          </a:p>
        </p:txBody>
      </p:sp>
    </p:spTree>
    <p:extLst>
      <p:ext uri="{BB962C8B-B14F-4D97-AF65-F5344CB8AC3E}">
        <p14:creationId xmlns:p14="http://schemas.microsoft.com/office/powerpoint/2010/main" val="401624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172200"/>
            <a:ext cx="7772400" cy="457200"/>
          </a:xfrm>
        </p:spPr>
        <p:txBody>
          <a:bodyPr/>
          <a:lstStyle/>
          <a:p>
            <a:r>
              <a:rPr lang="en-AU" dirty="0" smtClean="0"/>
              <a:t>Click to edit Master title style</a:t>
            </a:r>
            <a:endParaRPr lang="en-AU" dirty="0"/>
          </a:p>
        </p:txBody>
      </p:sp>
      <p:sp>
        <p:nvSpPr>
          <p:cNvPr id="3" name="Content Placeholder 2"/>
          <p:cNvSpPr>
            <a:spLocks noGrp="1"/>
          </p:cNvSpPr>
          <p:nvPr>
            <p:ph idx="1"/>
          </p:nvPr>
        </p:nvSpPr>
        <p:spPr>
          <a:xfrm>
            <a:off x="685800" y="1371600"/>
            <a:ext cx="7772400" cy="47244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Tree>
    <p:extLst>
      <p:ext uri="{BB962C8B-B14F-4D97-AF65-F5344CB8AC3E}">
        <p14:creationId xmlns:p14="http://schemas.microsoft.com/office/powerpoint/2010/main" val="428733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AU"/>
          </a:p>
        </p:txBody>
      </p:sp>
      <p:sp>
        <p:nvSpPr>
          <p:cNvPr id="5" name="Rectangle 5"/>
          <p:cNvSpPr>
            <a:spLocks noGrp="1" noChangeArrowheads="1"/>
          </p:cNvSpPr>
          <p:nvPr>
            <p:ph type="ftr" sz="quarter" idx="11"/>
          </p:nvPr>
        </p:nvSpPr>
        <p:spPr>
          <a:ln/>
        </p:spPr>
        <p:txBody>
          <a:bodyPr/>
          <a:lstStyle>
            <a:lvl1pPr>
              <a:defRPr/>
            </a:lvl1pPr>
          </a:lstStyle>
          <a:p>
            <a:endParaRPr lang="en-AU"/>
          </a:p>
        </p:txBody>
      </p:sp>
      <p:sp>
        <p:nvSpPr>
          <p:cNvPr id="6" name="Rectangle 6"/>
          <p:cNvSpPr>
            <a:spLocks noGrp="1" noChangeArrowheads="1"/>
          </p:cNvSpPr>
          <p:nvPr>
            <p:ph type="sldNum" sz="quarter" idx="12"/>
          </p:nvPr>
        </p:nvSpPr>
        <p:spPr>
          <a:ln/>
        </p:spPr>
        <p:txBody>
          <a:bodyPr/>
          <a:lstStyle>
            <a:lvl1pPr>
              <a:defRPr/>
            </a:lvl1pPr>
          </a:lstStyle>
          <a:p>
            <a:fld id="{99EF9B8E-91FC-2A40-B1BE-E589E10FC5AA}" type="slidenum">
              <a:rPr lang="en-US"/>
              <a:pPr/>
              <a:t>‹#›</a:t>
            </a:fld>
            <a:endParaRPr lang="en-US"/>
          </a:p>
        </p:txBody>
      </p:sp>
    </p:spTree>
    <p:extLst>
      <p:ext uri="{BB962C8B-B14F-4D97-AF65-F5344CB8AC3E}">
        <p14:creationId xmlns:p14="http://schemas.microsoft.com/office/powerpoint/2010/main" val="33896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endParaRPr lang="en-AU"/>
          </a:p>
        </p:txBody>
      </p:sp>
      <p:sp>
        <p:nvSpPr>
          <p:cNvPr id="6" name="Rectangle 5"/>
          <p:cNvSpPr>
            <a:spLocks noGrp="1" noChangeArrowheads="1"/>
          </p:cNvSpPr>
          <p:nvPr>
            <p:ph type="ftr" sz="quarter" idx="11"/>
          </p:nvPr>
        </p:nvSpPr>
        <p:spPr>
          <a:ln/>
        </p:spPr>
        <p:txBody>
          <a:bodyPr/>
          <a:lstStyle>
            <a:lvl1pPr>
              <a:defRPr/>
            </a:lvl1pPr>
          </a:lstStyle>
          <a:p>
            <a:endParaRPr lang="en-AU"/>
          </a:p>
        </p:txBody>
      </p:sp>
      <p:sp>
        <p:nvSpPr>
          <p:cNvPr id="7" name="Rectangle 6"/>
          <p:cNvSpPr>
            <a:spLocks noGrp="1" noChangeArrowheads="1"/>
          </p:cNvSpPr>
          <p:nvPr>
            <p:ph type="sldNum" sz="quarter" idx="12"/>
          </p:nvPr>
        </p:nvSpPr>
        <p:spPr>
          <a:ln/>
        </p:spPr>
        <p:txBody>
          <a:bodyPr/>
          <a:lstStyle>
            <a:lvl1pPr>
              <a:defRPr/>
            </a:lvl1pPr>
          </a:lstStyle>
          <a:p>
            <a:fld id="{E9435FBB-8996-EB46-9661-65A02DF80EFF}" type="slidenum">
              <a:rPr lang="en-US"/>
              <a:pPr/>
              <a:t>‹#›</a:t>
            </a:fld>
            <a:endParaRPr lang="en-US"/>
          </a:p>
        </p:txBody>
      </p:sp>
    </p:spTree>
    <p:extLst>
      <p:ext uri="{BB962C8B-B14F-4D97-AF65-F5344CB8AC3E}">
        <p14:creationId xmlns:p14="http://schemas.microsoft.com/office/powerpoint/2010/main" val="12519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endParaRPr lang="en-AU"/>
          </a:p>
        </p:txBody>
      </p:sp>
      <p:sp>
        <p:nvSpPr>
          <p:cNvPr id="8" name="Rectangle 5"/>
          <p:cNvSpPr>
            <a:spLocks noGrp="1" noChangeArrowheads="1"/>
          </p:cNvSpPr>
          <p:nvPr>
            <p:ph type="ftr" sz="quarter" idx="11"/>
          </p:nvPr>
        </p:nvSpPr>
        <p:spPr>
          <a:ln/>
        </p:spPr>
        <p:txBody>
          <a:bodyPr/>
          <a:lstStyle>
            <a:lvl1pPr>
              <a:defRPr/>
            </a:lvl1pPr>
          </a:lstStyle>
          <a:p>
            <a:endParaRPr lang="en-AU"/>
          </a:p>
        </p:txBody>
      </p:sp>
      <p:sp>
        <p:nvSpPr>
          <p:cNvPr id="9" name="Rectangle 6"/>
          <p:cNvSpPr>
            <a:spLocks noGrp="1" noChangeArrowheads="1"/>
          </p:cNvSpPr>
          <p:nvPr>
            <p:ph type="sldNum" sz="quarter" idx="12"/>
          </p:nvPr>
        </p:nvSpPr>
        <p:spPr>
          <a:ln/>
        </p:spPr>
        <p:txBody>
          <a:bodyPr/>
          <a:lstStyle>
            <a:lvl1pPr>
              <a:defRPr/>
            </a:lvl1pPr>
          </a:lstStyle>
          <a:p>
            <a:fld id="{95B9192B-C203-1D47-8691-84B26CA049E1}" type="slidenum">
              <a:rPr lang="en-US"/>
              <a:pPr/>
              <a:t>‹#›</a:t>
            </a:fld>
            <a:endParaRPr lang="en-US"/>
          </a:p>
        </p:txBody>
      </p:sp>
    </p:spTree>
    <p:extLst>
      <p:ext uri="{BB962C8B-B14F-4D97-AF65-F5344CB8AC3E}">
        <p14:creationId xmlns:p14="http://schemas.microsoft.com/office/powerpoint/2010/main" val="186019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endParaRPr lang="en-AU"/>
          </a:p>
        </p:txBody>
      </p:sp>
      <p:sp>
        <p:nvSpPr>
          <p:cNvPr id="4" name="Rectangle 5"/>
          <p:cNvSpPr>
            <a:spLocks noGrp="1" noChangeArrowheads="1"/>
          </p:cNvSpPr>
          <p:nvPr>
            <p:ph type="ftr" sz="quarter" idx="11"/>
          </p:nvPr>
        </p:nvSpPr>
        <p:spPr>
          <a:ln/>
        </p:spPr>
        <p:txBody>
          <a:bodyPr/>
          <a:lstStyle>
            <a:lvl1pPr>
              <a:defRPr/>
            </a:lvl1pPr>
          </a:lstStyle>
          <a:p>
            <a:endParaRPr lang="en-AU"/>
          </a:p>
        </p:txBody>
      </p:sp>
      <p:sp>
        <p:nvSpPr>
          <p:cNvPr id="5" name="Rectangle 6"/>
          <p:cNvSpPr>
            <a:spLocks noGrp="1" noChangeArrowheads="1"/>
          </p:cNvSpPr>
          <p:nvPr>
            <p:ph type="sldNum" sz="quarter" idx="12"/>
          </p:nvPr>
        </p:nvSpPr>
        <p:spPr>
          <a:ln/>
        </p:spPr>
        <p:txBody>
          <a:bodyPr/>
          <a:lstStyle>
            <a:lvl1pPr>
              <a:defRPr/>
            </a:lvl1pPr>
          </a:lstStyle>
          <a:p>
            <a:fld id="{442F38EC-28FD-7E46-B371-8136C069E7D1}" type="slidenum">
              <a:rPr lang="en-US"/>
              <a:pPr/>
              <a:t>‹#›</a:t>
            </a:fld>
            <a:endParaRPr lang="en-US"/>
          </a:p>
        </p:txBody>
      </p:sp>
    </p:spTree>
    <p:extLst>
      <p:ext uri="{BB962C8B-B14F-4D97-AF65-F5344CB8AC3E}">
        <p14:creationId xmlns:p14="http://schemas.microsoft.com/office/powerpoint/2010/main" val="179089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AU"/>
          </a:p>
        </p:txBody>
      </p:sp>
      <p:sp>
        <p:nvSpPr>
          <p:cNvPr id="3" name="Rectangle 5"/>
          <p:cNvSpPr>
            <a:spLocks noGrp="1" noChangeArrowheads="1"/>
          </p:cNvSpPr>
          <p:nvPr>
            <p:ph type="ftr" sz="quarter" idx="11"/>
          </p:nvPr>
        </p:nvSpPr>
        <p:spPr>
          <a:ln/>
        </p:spPr>
        <p:txBody>
          <a:bodyPr/>
          <a:lstStyle>
            <a:lvl1pPr>
              <a:defRPr/>
            </a:lvl1pPr>
          </a:lstStyle>
          <a:p>
            <a:endParaRPr lang="en-AU"/>
          </a:p>
        </p:txBody>
      </p:sp>
      <p:sp>
        <p:nvSpPr>
          <p:cNvPr id="4" name="Rectangle 6"/>
          <p:cNvSpPr>
            <a:spLocks noGrp="1" noChangeArrowheads="1"/>
          </p:cNvSpPr>
          <p:nvPr>
            <p:ph type="sldNum" sz="quarter" idx="12"/>
          </p:nvPr>
        </p:nvSpPr>
        <p:spPr>
          <a:ln/>
        </p:spPr>
        <p:txBody>
          <a:bodyPr/>
          <a:lstStyle>
            <a:lvl1pPr>
              <a:defRPr/>
            </a:lvl1pPr>
          </a:lstStyle>
          <a:p>
            <a:fld id="{67A59802-560F-B542-B5C9-47AC0D19CB4A}" type="slidenum">
              <a:rPr lang="en-US"/>
              <a:pPr/>
              <a:t>‹#›</a:t>
            </a:fld>
            <a:endParaRPr lang="en-US"/>
          </a:p>
        </p:txBody>
      </p:sp>
    </p:spTree>
    <p:extLst>
      <p:ext uri="{BB962C8B-B14F-4D97-AF65-F5344CB8AC3E}">
        <p14:creationId xmlns:p14="http://schemas.microsoft.com/office/powerpoint/2010/main" val="10002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AU"/>
          </a:p>
        </p:txBody>
      </p:sp>
      <p:sp>
        <p:nvSpPr>
          <p:cNvPr id="6" name="Rectangle 5"/>
          <p:cNvSpPr>
            <a:spLocks noGrp="1" noChangeArrowheads="1"/>
          </p:cNvSpPr>
          <p:nvPr>
            <p:ph type="ftr" sz="quarter" idx="11"/>
          </p:nvPr>
        </p:nvSpPr>
        <p:spPr>
          <a:ln/>
        </p:spPr>
        <p:txBody>
          <a:bodyPr/>
          <a:lstStyle>
            <a:lvl1pPr>
              <a:defRPr/>
            </a:lvl1pPr>
          </a:lstStyle>
          <a:p>
            <a:endParaRPr lang="en-AU"/>
          </a:p>
        </p:txBody>
      </p:sp>
      <p:sp>
        <p:nvSpPr>
          <p:cNvPr id="7" name="Rectangle 6"/>
          <p:cNvSpPr>
            <a:spLocks noGrp="1" noChangeArrowheads="1"/>
          </p:cNvSpPr>
          <p:nvPr>
            <p:ph type="sldNum" sz="quarter" idx="12"/>
          </p:nvPr>
        </p:nvSpPr>
        <p:spPr>
          <a:ln/>
        </p:spPr>
        <p:txBody>
          <a:bodyPr/>
          <a:lstStyle>
            <a:lvl1pPr>
              <a:defRPr/>
            </a:lvl1pPr>
          </a:lstStyle>
          <a:p>
            <a:fld id="{36C68AE2-771E-6D42-8A5C-87A8BBC7DC6A}" type="slidenum">
              <a:rPr lang="en-US"/>
              <a:pPr/>
              <a:t>‹#›</a:t>
            </a:fld>
            <a:endParaRPr lang="en-US"/>
          </a:p>
        </p:txBody>
      </p:sp>
    </p:spTree>
    <p:extLst>
      <p:ext uri="{BB962C8B-B14F-4D97-AF65-F5344CB8AC3E}">
        <p14:creationId xmlns:p14="http://schemas.microsoft.com/office/powerpoint/2010/main" val="1195617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IDD PP POSITIV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590800" y="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endParaRPr lang="en-AU"/>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A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23A6B94F-EB45-FA41-82CC-F144E3F649A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9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6pPr>
      <a:lvl7pPr marL="914400" algn="ctr" rtl="0" fontAlgn="base">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7pPr>
      <a:lvl8pPr marL="1371600" algn="ctr" rtl="0" fontAlgn="base">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8pPr>
      <a:lvl9pPr marL="1828800" algn="ctr" rtl="0" fontAlgn="base">
        <a:spcBef>
          <a:spcPct val="0"/>
        </a:spcBef>
        <a:spcAft>
          <a:spcPct val="0"/>
        </a:spcAft>
        <a:defRPr sz="4400">
          <a:solidFill>
            <a:schemeClr val="tx2"/>
          </a:solidFill>
          <a:latin typeface="Arial" pitchFamily="-110" charset="0"/>
          <a:ea typeface="ＭＳ Ｐゴシック" pitchFamily="-110" charset="-128"/>
          <a:cs typeface="ＭＳ Ｐゴシック" pitchFamily="-110"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A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opendap.tw.rpi.edu/opendap/disney/CA_OrangeCo_2011_000402.nc.ascii?constraint" TargetMode="External"/><Relationship Id="rId4" Type="http://schemas.openxmlformats.org/officeDocument/2006/relationships/hyperlink" Target="http://opendap.tw.rpi.edu/disney/provenance_record" TargetMode="External"/><Relationship Id="rId5" Type="http://schemas.openxmlformats.org/officeDocument/2006/relationships/hyperlink" Target="http://www.w3.org/ns/prov%23has_provenance" TargetMode="External"/><Relationship Id="rId6" Type="http://schemas.openxmlformats.org/officeDocument/2006/relationships/hyperlink" Target="http://opendap.tw.rpi.edu/disney/pingback" TargetMode="External"/><Relationship Id="rId7" Type="http://schemas.openxmlformats.org/officeDocument/2006/relationships/hyperlink" Target="http://www.w3.org/ns/prov%23pingback"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opendap.tw.rpi.edu/disney/pingback" TargetMode="External"/><Relationship Id="rId4" Type="http://schemas.openxmlformats.org/officeDocument/2006/relationships/hyperlink" Target="http://coyote.example.org/diagram_abc123/provenance" TargetMode="External"/><Relationship Id="rId5" Type="http://schemas.openxmlformats.org/officeDocument/2006/relationships/hyperlink" Target="http://coyote.example.org/journal_article_def456/provenance"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opendap.tw.rpi.edu/drupal/contributor_survey"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etherless-world/opendap" TargetMode="External"/><Relationship Id="rId4" Type="http://schemas.openxmlformats.org/officeDocument/2006/relationships/hyperlink" Target="http://tw.rpi.edu/web/project/OPeNDAP" TargetMode="External"/><Relationship Id="rId5" Type="http://schemas.openxmlformats.org/officeDocument/2006/relationships/hyperlink" Target="http://www.w3.org/TR/2013/NOTE-prov-overview-20130430/" TargetMode="External"/><Relationship Id="rId6" Type="http://schemas.openxmlformats.org/officeDocument/2006/relationships/hyperlink" Target="http://opendap.org" TargetMode="External"/><Relationship Id="rId7" Type="http://schemas.openxmlformats.org/officeDocument/2006/relationships/hyperlink" Target="http://docs.opendap.org" TargetMode="External"/><Relationship Id="rId8" Type="http://schemas.openxmlformats.org/officeDocument/2006/relationships/hyperlink" Target="http://opendap.tw.rpi.edu"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7"/>
          <p:cNvSpPr>
            <a:spLocks noGrp="1"/>
          </p:cNvSpPr>
          <p:nvPr>
            <p:ph type="ctrTitle"/>
          </p:nvPr>
        </p:nvSpPr>
        <p:spPr>
          <a:xfrm>
            <a:off x="685800" y="1295400"/>
            <a:ext cx="7772400" cy="1470025"/>
          </a:xfrm>
        </p:spPr>
        <p:txBody>
          <a:bodyPr/>
          <a:lstStyle/>
          <a:p>
            <a:r>
              <a:rPr lang="en-US" sz="3600" dirty="0" smtClean="0">
                <a:latin typeface="Tahoma" charset="0"/>
                <a:ea typeface="ＭＳ Ｐゴシック" charset="0"/>
                <a:cs typeface="Tahoma" charset="0"/>
              </a:rPr>
              <a:t>Applying Provenance Extensions to OPeNDAP Framework</a:t>
            </a:r>
            <a:endParaRPr lang="en-US" sz="3600" dirty="0">
              <a:latin typeface="Tahoma" charset="0"/>
              <a:ea typeface="ＭＳ Ｐゴシック" charset="0"/>
              <a:cs typeface="Tahoma" charset="0"/>
            </a:endParaRPr>
          </a:p>
        </p:txBody>
      </p:sp>
      <p:sp>
        <p:nvSpPr>
          <p:cNvPr id="16388" name="TextBox 3"/>
          <p:cNvSpPr txBox="1">
            <a:spLocks noChangeArrowheads="1"/>
          </p:cNvSpPr>
          <p:nvPr/>
        </p:nvSpPr>
        <p:spPr bwMode="auto">
          <a:xfrm>
            <a:off x="1386249" y="4869160"/>
            <a:ext cx="77678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AU" sz="2000" dirty="0" smtClean="0"/>
              <a:t>Patrick West, James </a:t>
            </a:r>
            <a:r>
              <a:rPr lang="en-AU" sz="2000" dirty="0" err="1" smtClean="0"/>
              <a:t>Michaelis</a:t>
            </a:r>
            <a:r>
              <a:rPr lang="en-AU" sz="2000" dirty="0" smtClean="0"/>
              <a:t>, Tim Lebo, Deborah </a:t>
            </a:r>
            <a:r>
              <a:rPr lang="en-AU" sz="2000" dirty="0" smtClean="0"/>
              <a:t>L. McGuinness</a:t>
            </a:r>
            <a:endParaRPr lang="en-AU" sz="2000" dirty="0" smtClean="0"/>
          </a:p>
          <a:p>
            <a:r>
              <a:rPr lang="en-AU" sz="2000" dirty="0"/>
              <a:t>	</a:t>
            </a:r>
            <a:r>
              <a:rPr lang="en-AU" sz="2000" dirty="0" smtClean="0"/>
              <a:t>Rensselaer Polytechnic Institute</a:t>
            </a:r>
          </a:p>
          <a:p>
            <a:r>
              <a:rPr lang="en-AU" sz="2000" dirty="0"/>
              <a:t>	</a:t>
            </a:r>
            <a:r>
              <a:rPr lang="en-AU" sz="2000" dirty="0" smtClean="0"/>
              <a:t>Tetherless World Constellation</a:t>
            </a:r>
          </a:p>
        </p:txBody>
      </p:sp>
      <p:pic>
        <p:nvPicPr>
          <p:cNvPr id="16389" name="Picture 5" descr="se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394325"/>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The Response</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9</a:t>
            </a:fld>
            <a:endParaRPr lang="en-US" sz="1400"/>
          </a:p>
        </p:txBody>
      </p:sp>
      <p:sp>
        <p:nvSpPr>
          <p:cNvPr id="5" name="TextBox 4"/>
          <p:cNvSpPr txBox="1"/>
          <p:nvPr/>
        </p:nvSpPr>
        <p:spPr>
          <a:xfrm>
            <a:off x="251520" y="2564904"/>
            <a:ext cx="8496944" cy="2308324"/>
          </a:xfrm>
          <a:prstGeom prst="rect">
            <a:avLst/>
          </a:prstGeom>
          <a:solidFill>
            <a:srgbClr val="FFE093"/>
          </a:solidFill>
          <a:ln w="76200" cmpd="sng">
            <a:solidFill>
              <a:srgbClr val="FF6600"/>
            </a:solidFill>
          </a:ln>
        </p:spPr>
        <p:txBody>
          <a:bodyPr wrap="square" rtlCol="0">
            <a:spAutoFit/>
          </a:bodyPr>
          <a:lstStyle/>
          <a:p>
            <a:r>
              <a:rPr lang="en-US" sz="1600" dirty="0" smtClean="0"/>
              <a:t>C: GET </a:t>
            </a:r>
            <a:r>
              <a:rPr lang="en-US" sz="1600" dirty="0" smtClean="0">
                <a:hlinkClick r:id="rId3"/>
              </a:rPr>
              <a:t>http://opendap.tw.rpi.edu/opendap/CA_OrangeCo_2011_000402.nc.ascii?constraint</a:t>
            </a:r>
            <a:r>
              <a:rPr lang="en-US" sz="1600" dirty="0" smtClean="0"/>
              <a:t> </a:t>
            </a:r>
          </a:p>
          <a:p>
            <a:endParaRPr lang="en-US" sz="1600" dirty="0"/>
          </a:p>
          <a:p>
            <a:r>
              <a:rPr lang="en-US" sz="1600" dirty="0" smtClean="0"/>
              <a:t>S: 200 OK</a:t>
            </a:r>
          </a:p>
          <a:p>
            <a:r>
              <a:rPr lang="en-US" sz="1600" dirty="0" smtClean="0"/>
              <a:t>S: Link: &lt;</a:t>
            </a:r>
            <a:r>
              <a:rPr lang="en-US" sz="1600" dirty="0" smtClean="0">
                <a:hlinkClick r:id="rId4"/>
              </a:rPr>
              <a:t>http://opendap.tw.rpi.edu/disney/provenance_record</a:t>
            </a:r>
            <a:r>
              <a:rPr lang="en-US" sz="1600" dirty="0" smtClean="0"/>
              <a:t>&gt;</a:t>
            </a:r>
          </a:p>
          <a:p>
            <a:r>
              <a:rPr lang="en-US" sz="1600" dirty="0" smtClean="0"/>
              <a:t>	</a:t>
            </a:r>
            <a:r>
              <a:rPr lang="en-US" sz="1600" dirty="0" err="1" smtClean="0"/>
              <a:t>rel</a:t>
            </a:r>
            <a:r>
              <a:rPr lang="en-US" sz="1600" dirty="0" smtClean="0"/>
              <a:t>=“</a:t>
            </a:r>
            <a:r>
              <a:rPr lang="en-US" sz="1600" dirty="0" smtClean="0">
                <a:hlinkClick r:id="rId5"/>
              </a:rPr>
              <a:t>http://www.w3.org/ns/prov#has_provenance</a:t>
            </a:r>
            <a:r>
              <a:rPr lang="en-US" sz="1600" dirty="0" smtClean="0"/>
              <a:t>”</a:t>
            </a:r>
          </a:p>
          <a:p>
            <a:r>
              <a:rPr lang="en-US" sz="1600" dirty="0" smtClean="0"/>
              <a:t>S: Link: &lt;</a:t>
            </a:r>
            <a:r>
              <a:rPr lang="en-US" sz="1600" dirty="0" smtClean="0">
                <a:hlinkClick r:id="rId6"/>
              </a:rPr>
              <a:t>http://opendap.tw.rpi.edu/disney/pingback</a:t>
            </a:r>
            <a:r>
              <a:rPr lang="en-US" sz="1600" dirty="0" smtClean="0"/>
              <a:t>&gt;</a:t>
            </a:r>
          </a:p>
          <a:p>
            <a:r>
              <a:rPr lang="en-US" sz="1600" dirty="0" smtClean="0"/>
              <a:t>	</a:t>
            </a:r>
            <a:r>
              <a:rPr lang="en-US" sz="1600" dirty="0" err="1" smtClean="0"/>
              <a:t>rel</a:t>
            </a:r>
            <a:r>
              <a:rPr lang="en-US" sz="1600" dirty="0" smtClean="0"/>
              <a:t>=“</a:t>
            </a:r>
            <a:r>
              <a:rPr lang="en-US" sz="1600" dirty="0" smtClean="0">
                <a:hlinkClick r:id="rId7"/>
              </a:rPr>
              <a:t>http://www.w3.org/ns/prov#pingback</a:t>
            </a:r>
            <a:r>
              <a:rPr lang="en-US" sz="1600" dirty="0" smtClean="0"/>
              <a:t>”</a:t>
            </a:r>
          </a:p>
          <a:p>
            <a:endParaRPr lang="en-US" sz="1600" dirty="0" smtClean="0"/>
          </a:p>
          <a:p>
            <a:r>
              <a:rPr lang="en-US" sz="1600" dirty="0" smtClean="0"/>
              <a:t>(CA_OrangeCo_2011_000402 ascii representation)</a:t>
            </a:r>
            <a:endParaRPr lang="en-US" sz="1600" dirty="0"/>
          </a:p>
        </p:txBody>
      </p:sp>
      <p:sp>
        <p:nvSpPr>
          <p:cNvPr id="3" name="TextBox 2"/>
          <p:cNvSpPr txBox="1"/>
          <p:nvPr/>
        </p:nvSpPr>
        <p:spPr>
          <a:xfrm>
            <a:off x="251520" y="1340768"/>
            <a:ext cx="3640690" cy="461665"/>
          </a:xfrm>
          <a:prstGeom prst="rect">
            <a:avLst/>
          </a:prstGeom>
          <a:noFill/>
        </p:spPr>
        <p:txBody>
          <a:bodyPr wrap="none" rtlCol="0">
            <a:spAutoFit/>
          </a:bodyPr>
          <a:lstStyle/>
          <a:p>
            <a:r>
              <a:rPr lang="en-US" b="1" dirty="0" smtClean="0"/>
              <a:t>Host</a:t>
            </a:r>
            <a:r>
              <a:rPr lang="en-US" dirty="0" smtClean="0"/>
              <a:t>: </a:t>
            </a:r>
            <a:r>
              <a:rPr lang="en-US" dirty="0" err="1" smtClean="0"/>
              <a:t>opendap.tw.rpi.edu</a:t>
            </a:r>
            <a:endParaRPr lang="en-US" dirty="0"/>
          </a:p>
        </p:txBody>
      </p:sp>
      <p:sp>
        <p:nvSpPr>
          <p:cNvPr id="8" name="TextBox 7"/>
          <p:cNvSpPr txBox="1"/>
          <p:nvPr/>
        </p:nvSpPr>
        <p:spPr>
          <a:xfrm>
            <a:off x="4716016" y="1340768"/>
            <a:ext cx="4033226" cy="461665"/>
          </a:xfrm>
          <a:prstGeom prst="rect">
            <a:avLst/>
          </a:prstGeom>
          <a:noFill/>
        </p:spPr>
        <p:txBody>
          <a:bodyPr wrap="none" rtlCol="0">
            <a:spAutoFit/>
          </a:bodyPr>
          <a:lstStyle/>
          <a:p>
            <a:r>
              <a:rPr lang="en-US" b="1" dirty="0" smtClean="0"/>
              <a:t>Client</a:t>
            </a:r>
            <a:r>
              <a:rPr lang="en-US" dirty="0" smtClean="0"/>
              <a:t>: </a:t>
            </a:r>
            <a:r>
              <a:rPr lang="en-US" dirty="0" err="1" smtClean="0"/>
              <a:t>coyoto.example.com</a:t>
            </a:r>
            <a:endParaRPr lang="en-US" dirty="0"/>
          </a:p>
        </p:txBody>
      </p:sp>
    </p:spTree>
    <p:extLst>
      <p:ext uri="{BB962C8B-B14F-4D97-AF65-F5344CB8AC3E}">
        <p14:creationId xmlns:p14="http://schemas.microsoft.com/office/powerpoint/2010/main" val="321374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Pingback</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pPr marL="607059" indent="-571500">
              <a:spcBef>
                <a:spcPts val="1353"/>
              </a:spcBef>
              <a:buFont typeface="Arial"/>
              <a:buChar char="•"/>
            </a:pPr>
            <a:r>
              <a:rPr lang="en-US" dirty="0">
                <a:solidFill>
                  <a:srgbClr val="000000"/>
                </a:solidFill>
                <a:latin typeface="Verdana" pitchFamily="-108" charset="0"/>
                <a:ea typeface="Verdana" pitchFamily="-108" charset="0"/>
                <a:cs typeface="Verdana" pitchFamily="-108" charset="0"/>
              </a:rPr>
              <a:t>Upstream providers can discover derivations of their own </a:t>
            </a:r>
            <a:r>
              <a:rPr lang="en-US" dirty="0" smtClean="0">
                <a:solidFill>
                  <a:srgbClr val="000000"/>
                </a:solidFill>
                <a:latin typeface="Verdana" pitchFamily="-108" charset="0"/>
                <a:ea typeface="Verdana" pitchFamily="-108" charset="0"/>
                <a:cs typeface="Verdana" pitchFamily="-108" charset="0"/>
              </a:rPr>
              <a:t>products</a:t>
            </a:r>
          </a:p>
          <a:p>
            <a:pPr marL="607059" indent="-571500">
              <a:spcBef>
                <a:spcPts val="1353"/>
              </a:spcBef>
              <a:buFont typeface="Arial"/>
              <a:buChar char="•"/>
            </a:pPr>
            <a:endParaRPr lang="en-US" dirty="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r>
              <a:rPr lang="en-US" dirty="0">
                <a:solidFill>
                  <a:srgbClr val="000000"/>
                </a:solidFill>
                <a:latin typeface="Verdana" pitchFamily="-108" charset="0"/>
                <a:ea typeface="Verdana" pitchFamily="-108" charset="0"/>
                <a:cs typeface="Verdana" pitchFamily="-108" charset="0"/>
              </a:rPr>
              <a:t>Downstream providers can discover the lineage of their data products</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10</a:t>
            </a:fld>
            <a:endParaRPr lang="en-US" sz="1400"/>
          </a:p>
        </p:txBody>
      </p:sp>
    </p:spTree>
    <p:extLst>
      <p:ext uri="{BB962C8B-B14F-4D97-AF65-F5344CB8AC3E}">
        <p14:creationId xmlns:p14="http://schemas.microsoft.com/office/powerpoint/2010/main" val="114316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Pinging back</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11</a:t>
            </a:fld>
            <a:endParaRPr lang="en-US" sz="1400"/>
          </a:p>
        </p:txBody>
      </p:sp>
      <p:sp>
        <p:nvSpPr>
          <p:cNvPr id="6" name="TextBox 5"/>
          <p:cNvSpPr txBox="1"/>
          <p:nvPr/>
        </p:nvSpPr>
        <p:spPr>
          <a:xfrm>
            <a:off x="179512" y="2492896"/>
            <a:ext cx="8856984" cy="2677656"/>
          </a:xfrm>
          <a:prstGeom prst="rect">
            <a:avLst/>
          </a:prstGeom>
          <a:solidFill>
            <a:srgbClr val="FFE093"/>
          </a:solidFill>
          <a:ln w="76200" cmpd="sng">
            <a:solidFill>
              <a:srgbClr val="FF6600"/>
            </a:solidFill>
          </a:ln>
        </p:spPr>
        <p:txBody>
          <a:bodyPr wrap="square" rtlCol="0">
            <a:spAutoFit/>
          </a:bodyPr>
          <a:lstStyle/>
          <a:p>
            <a:r>
              <a:rPr lang="en-US" dirty="0" smtClean="0"/>
              <a:t>C: POST </a:t>
            </a:r>
            <a:r>
              <a:rPr lang="en-US" dirty="0" smtClean="0">
                <a:hlinkClick r:id="rId3"/>
              </a:rPr>
              <a:t>http://opendap.tw.rpi.edu/disney/pingback</a:t>
            </a:r>
            <a:r>
              <a:rPr lang="en-US" dirty="0" smtClean="0"/>
              <a:t> HTTP/1.1</a:t>
            </a:r>
          </a:p>
          <a:p>
            <a:r>
              <a:rPr lang="en-US" dirty="0" smtClean="0"/>
              <a:t>C: Content-Type: text/</a:t>
            </a:r>
            <a:r>
              <a:rPr lang="en-US" dirty="0" err="1" smtClean="0"/>
              <a:t>uri</a:t>
            </a:r>
            <a:r>
              <a:rPr lang="en-US" dirty="0" smtClean="0"/>
              <a:t>-list</a:t>
            </a:r>
          </a:p>
          <a:p>
            <a:r>
              <a:rPr lang="en-US" dirty="0" smtClean="0"/>
              <a:t>C:</a:t>
            </a:r>
          </a:p>
          <a:p>
            <a:r>
              <a:rPr lang="en-US" dirty="0" smtClean="0"/>
              <a:t>C: </a:t>
            </a:r>
            <a:r>
              <a:rPr lang="en-US" dirty="0" smtClean="0">
                <a:hlinkClick r:id="rId4"/>
              </a:rPr>
              <a:t>http://coyote.example.org/diagram_abc123/provenance</a:t>
            </a:r>
            <a:endParaRPr lang="en-US" dirty="0" smtClean="0"/>
          </a:p>
          <a:p>
            <a:r>
              <a:rPr lang="en-US" dirty="0" smtClean="0"/>
              <a:t>C: </a:t>
            </a:r>
            <a:r>
              <a:rPr lang="en-US" dirty="0" smtClean="0">
                <a:hlinkClick r:id="rId5"/>
              </a:rPr>
              <a:t>http://coyote.example.org/journal_article_def456/provenance</a:t>
            </a:r>
            <a:endParaRPr lang="en-US" dirty="0" smtClean="0"/>
          </a:p>
          <a:p>
            <a:endParaRPr lang="en-US" dirty="0"/>
          </a:p>
          <a:p>
            <a:r>
              <a:rPr lang="en-US" dirty="0" smtClean="0"/>
              <a:t>S: 204 No Content</a:t>
            </a:r>
          </a:p>
        </p:txBody>
      </p:sp>
      <p:sp>
        <p:nvSpPr>
          <p:cNvPr id="7" name="TextBox 6"/>
          <p:cNvSpPr txBox="1"/>
          <p:nvPr/>
        </p:nvSpPr>
        <p:spPr>
          <a:xfrm>
            <a:off x="251520" y="1340768"/>
            <a:ext cx="3640690" cy="461665"/>
          </a:xfrm>
          <a:prstGeom prst="rect">
            <a:avLst/>
          </a:prstGeom>
          <a:noFill/>
        </p:spPr>
        <p:txBody>
          <a:bodyPr wrap="none" rtlCol="0">
            <a:spAutoFit/>
          </a:bodyPr>
          <a:lstStyle/>
          <a:p>
            <a:r>
              <a:rPr lang="en-US" b="1" dirty="0" smtClean="0"/>
              <a:t>Host</a:t>
            </a:r>
            <a:r>
              <a:rPr lang="en-US" dirty="0" smtClean="0"/>
              <a:t>: </a:t>
            </a:r>
            <a:r>
              <a:rPr lang="en-US" dirty="0" err="1" smtClean="0"/>
              <a:t>opendap.tw.rpi.edu</a:t>
            </a:r>
            <a:endParaRPr lang="en-US" dirty="0"/>
          </a:p>
        </p:txBody>
      </p:sp>
      <p:sp>
        <p:nvSpPr>
          <p:cNvPr id="8" name="TextBox 7"/>
          <p:cNvSpPr txBox="1"/>
          <p:nvPr/>
        </p:nvSpPr>
        <p:spPr>
          <a:xfrm>
            <a:off x="4716016" y="1340768"/>
            <a:ext cx="4033226" cy="461665"/>
          </a:xfrm>
          <a:prstGeom prst="rect">
            <a:avLst/>
          </a:prstGeom>
          <a:noFill/>
        </p:spPr>
        <p:txBody>
          <a:bodyPr wrap="none" rtlCol="0">
            <a:spAutoFit/>
          </a:bodyPr>
          <a:lstStyle/>
          <a:p>
            <a:r>
              <a:rPr lang="en-US" b="1" dirty="0" smtClean="0"/>
              <a:t>Client</a:t>
            </a:r>
            <a:r>
              <a:rPr lang="en-US" dirty="0" smtClean="0"/>
              <a:t>: </a:t>
            </a:r>
            <a:r>
              <a:rPr lang="en-US" dirty="0" err="1" smtClean="0"/>
              <a:t>coyoto.example.com</a:t>
            </a:r>
            <a:endParaRPr lang="en-US" dirty="0"/>
          </a:p>
        </p:txBody>
      </p:sp>
    </p:spTree>
    <p:extLst>
      <p:ext uri="{BB962C8B-B14F-4D97-AF65-F5344CB8AC3E}">
        <p14:creationId xmlns:p14="http://schemas.microsoft.com/office/powerpoint/2010/main" val="422438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Linking it Together</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400" dirty="0" smtClean="0">
                <a:latin typeface="Arial" charset="0"/>
                <a:ea typeface="ＭＳ Ｐゴシック" charset="0"/>
                <a:cs typeface="ＭＳ Ｐゴシック" charset="0"/>
              </a:rPr>
              <a:t>We don’t just want to link data product to data product</a:t>
            </a:r>
          </a:p>
          <a:p>
            <a:endParaRPr lang="en-US" sz="2000" dirty="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We need information about</a:t>
            </a:r>
          </a:p>
          <a:p>
            <a:pPr lvl="1"/>
            <a:r>
              <a:rPr lang="en-US" sz="2000" dirty="0" smtClean="0">
                <a:latin typeface="Arial" charset="0"/>
                <a:ea typeface="ＭＳ Ｐゴシック" charset="0"/>
                <a:cs typeface="ＭＳ Ｐゴシック" charset="0"/>
              </a:rPr>
              <a:t>Datasets </a:t>
            </a:r>
            <a:r>
              <a:rPr lang="en-US" sz="2000" dirty="0" smtClean="0">
                <a:latin typeface="Arial" charset="0"/>
                <a:ea typeface="ＭＳ Ｐゴシック" charset="0"/>
                <a:cs typeface="ＭＳ Ｐゴシック" charset="0"/>
              </a:rPr>
              <a:t>(DCAT, </a:t>
            </a:r>
            <a:r>
              <a:rPr lang="en-US" sz="2000" dirty="0" smtClean="0">
                <a:latin typeface="Arial" charset="0"/>
                <a:ea typeface="ＭＳ Ｐゴシック" charset="0"/>
                <a:cs typeface="ＭＳ Ｐゴシック" charset="0"/>
              </a:rPr>
              <a:t>new W3C working group on datasets)</a:t>
            </a:r>
          </a:p>
          <a:p>
            <a:pPr lvl="1"/>
            <a:r>
              <a:rPr lang="en-US" sz="2000" dirty="0" smtClean="0">
                <a:latin typeface="Arial" charset="0"/>
                <a:ea typeface="ＭＳ Ｐゴシック" charset="0"/>
                <a:cs typeface="ＭＳ Ｐゴシック" charset="0"/>
              </a:rPr>
              <a:t>People </a:t>
            </a:r>
            <a:r>
              <a:rPr lang="en-US" sz="2000" dirty="0" smtClean="0">
                <a:latin typeface="Arial" charset="0"/>
                <a:ea typeface="ＭＳ Ｐゴシック" charset="0"/>
                <a:cs typeface="ＭＳ Ｐゴシック" charset="0"/>
              </a:rPr>
              <a:t>(FOAF)</a:t>
            </a:r>
            <a:endParaRPr lang="en-US" sz="2000" dirty="0" smtClean="0">
              <a:latin typeface="Arial" charset="0"/>
              <a:ea typeface="ＭＳ Ｐゴシック" charset="0"/>
              <a:cs typeface="ＭＳ Ｐゴシック" charset="0"/>
            </a:endParaRPr>
          </a:p>
          <a:p>
            <a:pPr lvl="1"/>
            <a:r>
              <a:rPr lang="en-US" sz="2000" dirty="0" smtClean="0">
                <a:latin typeface="Arial" charset="0"/>
                <a:ea typeface="ＭＳ Ｐゴシック" charset="0"/>
                <a:cs typeface="ＭＳ Ｐゴシック" charset="0"/>
              </a:rPr>
              <a:t>Software and Software Versions </a:t>
            </a:r>
            <a:r>
              <a:rPr lang="en-US" sz="2000" dirty="0" smtClean="0">
                <a:latin typeface="Arial" charset="0"/>
                <a:ea typeface="ＭＳ Ｐゴシック" charset="0"/>
                <a:cs typeface="ＭＳ Ｐゴシック" charset="0"/>
              </a:rPr>
              <a:t>(DOAP)</a:t>
            </a:r>
            <a:endParaRPr lang="en-US" sz="2000" dirty="0" smtClean="0">
              <a:latin typeface="Arial" charset="0"/>
              <a:ea typeface="ＭＳ Ｐゴシック" charset="0"/>
              <a:cs typeface="ＭＳ Ｐゴシック" charset="0"/>
            </a:endParaRPr>
          </a:p>
          <a:p>
            <a:pPr lvl="1"/>
            <a:r>
              <a:rPr lang="en-US" sz="2000" dirty="0" smtClean="0">
                <a:latin typeface="Arial" charset="0"/>
                <a:ea typeface="ＭＳ Ｐゴシック" charset="0"/>
                <a:cs typeface="ＭＳ Ｐゴシック" charset="0"/>
              </a:rPr>
              <a:t>Organizations </a:t>
            </a:r>
            <a:r>
              <a:rPr lang="en-US" sz="2000" dirty="0" smtClean="0">
                <a:latin typeface="Arial" charset="0"/>
                <a:ea typeface="ＭＳ Ｐゴシック" charset="0"/>
                <a:cs typeface="ＭＳ Ｐゴシック" charset="0"/>
              </a:rPr>
              <a:t>(FOAF)</a:t>
            </a:r>
            <a:endParaRPr lang="en-US" sz="2000" dirty="0" smtClean="0">
              <a:latin typeface="Arial" charset="0"/>
              <a:ea typeface="ＭＳ Ｐゴシック" charset="0"/>
              <a:cs typeface="ＭＳ Ｐゴシック" charset="0"/>
            </a:endParaRPr>
          </a:p>
          <a:p>
            <a:pPr lvl="1"/>
            <a:r>
              <a:rPr lang="en-US" sz="2000" dirty="0" smtClean="0">
                <a:latin typeface="Arial" charset="0"/>
                <a:ea typeface="ＭＳ Ｐゴシック" charset="0"/>
                <a:cs typeface="ＭＳ Ｐゴシック" charset="0"/>
              </a:rPr>
              <a:t>Publications and Presentations </a:t>
            </a:r>
            <a:r>
              <a:rPr lang="en-US" sz="2000" dirty="0" smtClean="0">
                <a:latin typeface="Arial" charset="0"/>
                <a:ea typeface="ＭＳ Ｐゴシック" charset="0"/>
                <a:cs typeface="ＭＳ Ｐゴシック" charset="0"/>
              </a:rPr>
              <a:t>(BIBO)</a:t>
            </a:r>
            <a:endParaRPr lang="en-US" sz="2000" dirty="0" smtClean="0">
              <a:latin typeface="Arial" charset="0"/>
              <a:ea typeface="ＭＳ Ｐゴシック" charset="0"/>
              <a:cs typeface="ＭＳ Ｐゴシック" charset="0"/>
            </a:endParaRPr>
          </a:p>
          <a:p>
            <a:pPr lvl="1"/>
            <a:r>
              <a:rPr lang="en-US" sz="2000" dirty="0" smtClean="0">
                <a:latin typeface="Arial" charset="0"/>
                <a:ea typeface="ＭＳ Ｐゴシック" charset="0"/>
                <a:cs typeface="ＭＳ Ｐゴシック" charset="0"/>
              </a:rPr>
              <a:t>Visualizing data products </a:t>
            </a:r>
            <a:r>
              <a:rPr lang="en-US" sz="2000" dirty="0" smtClean="0">
                <a:latin typeface="Arial" charset="0"/>
                <a:ea typeface="ＭＳ Ｐゴシック" charset="0"/>
                <a:cs typeface="ＭＳ Ｐゴシック" charset="0"/>
              </a:rPr>
              <a:t>(ToolMatch)</a:t>
            </a:r>
            <a:endParaRPr lang="en-US" sz="2000" dirty="0" smtClean="0">
              <a:latin typeface="Arial" charset="0"/>
              <a:ea typeface="ＭＳ Ｐゴシック" charset="0"/>
              <a:cs typeface="ＭＳ Ｐゴシック" charset="0"/>
            </a:endParaRPr>
          </a:p>
          <a:p>
            <a:pPr marL="57150" indent="0">
              <a:buNone/>
            </a:pPr>
            <a:endParaRPr lang="en-US" sz="2400" dirty="0">
              <a:latin typeface="Arial" charset="0"/>
              <a:ea typeface="ＭＳ Ｐゴシック" charset="0"/>
              <a:cs typeface="ＭＳ Ｐゴシック" charset="0"/>
            </a:endParaRPr>
          </a:p>
          <a:p>
            <a:pPr marL="57150" indent="0">
              <a:buNone/>
            </a:pPr>
            <a:endParaRPr lang="en-US" sz="24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12</a:t>
            </a:fld>
            <a:endParaRPr lang="en-US" sz="1400"/>
          </a:p>
        </p:txBody>
      </p:sp>
    </p:spTree>
    <p:extLst>
      <p:ext uri="{BB962C8B-B14F-4D97-AF65-F5344CB8AC3E}">
        <p14:creationId xmlns:p14="http://schemas.microsoft.com/office/powerpoint/2010/main" val="347387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First attempt – after the fact</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000" dirty="0" smtClean="0">
                <a:latin typeface="Arial" charset="0"/>
                <a:ea typeface="ＭＳ Ｐゴシック" charset="0"/>
                <a:cs typeface="ＭＳ Ｐゴシック" charset="0"/>
              </a:rPr>
              <a:t>First approach, collect information from generating the response and build the provenance</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Developed a Reporter, called after the response is transmitted, to generate the provenance and push to repository</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After-the-fact … don’t have all the information, the ordering</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Wrote out file to be ingested by the system, takes time, not available right away</a:t>
            </a:r>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13</a:t>
            </a:fld>
            <a:endParaRPr lang="en-US" sz="1400"/>
          </a:p>
        </p:txBody>
      </p:sp>
    </p:spTree>
    <p:extLst>
      <p:ext uri="{BB962C8B-B14F-4D97-AF65-F5344CB8AC3E}">
        <p14:creationId xmlns:p14="http://schemas.microsoft.com/office/powerpoint/2010/main" val="420822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Including Provenance Capture in BES</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000" dirty="0" smtClean="0">
                <a:latin typeface="Arial" charset="0"/>
                <a:ea typeface="ＭＳ Ｐゴシック" charset="0"/>
                <a:cs typeface="ＭＳ Ｐゴシック" charset="0"/>
              </a:rPr>
              <a:t>In-Time provenance collection – built into the BES framework</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Refactor parts of the BES to support the capture of provenance</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In addition to adding information to response header, embed the provenance in the response object</a:t>
            </a:r>
          </a:p>
          <a:p>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Make the provenance available immediately</a:t>
            </a:r>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14</a:t>
            </a:fld>
            <a:endParaRPr lang="en-US" sz="1400"/>
          </a:p>
        </p:txBody>
      </p:sp>
    </p:spTree>
    <p:extLst>
      <p:ext uri="{BB962C8B-B14F-4D97-AF65-F5344CB8AC3E}">
        <p14:creationId xmlns:p14="http://schemas.microsoft.com/office/powerpoint/2010/main" val="277643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What’s Next?</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pPr marL="607059" indent="-571500">
              <a:spcBef>
                <a:spcPts val="1353"/>
              </a:spcBef>
              <a:buFont typeface="Arial"/>
              <a:buChar char="•"/>
            </a:pPr>
            <a:r>
              <a:rPr lang="en-US" sz="2000" dirty="0">
                <a:solidFill>
                  <a:srgbClr val="000000"/>
                </a:solidFill>
                <a:latin typeface="Verdana" pitchFamily="-108" charset="0"/>
                <a:ea typeface="Verdana" pitchFamily="-108" charset="0"/>
                <a:cs typeface="Verdana" pitchFamily="-108" charset="0"/>
              </a:rPr>
              <a:t>Updates to select OPeNDAP modules to enable provenance logging during system executions</a:t>
            </a:r>
            <a:r>
              <a:rPr lang="en-US" sz="2000" dirty="0" smtClean="0">
                <a:solidFill>
                  <a:srgbClr val="000000"/>
                </a:solidFill>
                <a:latin typeface="Verdana" pitchFamily="-108" charset="0"/>
                <a:ea typeface="Verdana" pitchFamily="-108" charset="0"/>
                <a:cs typeface="Verdana" pitchFamily="-108" charset="0"/>
              </a:rPr>
              <a:t>.</a:t>
            </a:r>
          </a:p>
          <a:p>
            <a:pPr marL="607059" indent="-571500">
              <a:spcBef>
                <a:spcPts val="1353"/>
              </a:spcBef>
              <a:buFont typeface="Arial"/>
              <a:buChar char="•"/>
            </a:pPr>
            <a:endParaRPr lang="en-US" sz="2000" dirty="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r>
              <a:rPr lang="en-US" sz="2000" dirty="0" smtClean="0">
                <a:solidFill>
                  <a:srgbClr val="000000"/>
                </a:solidFill>
                <a:latin typeface="Verdana" pitchFamily="-108" charset="0"/>
                <a:ea typeface="Verdana" pitchFamily="-108" charset="0"/>
                <a:cs typeface="Verdana" pitchFamily="-108" charset="0"/>
              </a:rPr>
              <a:t>Refactor the BES to incorporate provenance capture during execution</a:t>
            </a:r>
          </a:p>
          <a:p>
            <a:pPr marL="607059" indent="-571500">
              <a:spcBef>
                <a:spcPts val="1353"/>
              </a:spcBef>
              <a:buFont typeface="Arial"/>
              <a:buChar char="•"/>
            </a:pPr>
            <a:endParaRPr lang="en-US" sz="2000" dirty="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r>
              <a:rPr lang="en-US" sz="2000" dirty="0">
                <a:solidFill>
                  <a:srgbClr val="000000"/>
                </a:solidFill>
                <a:latin typeface="Verdana" pitchFamily="-108" charset="0"/>
                <a:ea typeface="Verdana" pitchFamily="-108" charset="0"/>
                <a:cs typeface="Verdana" pitchFamily="-108" charset="0"/>
              </a:rPr>
              <a:t>Live updating of RDF Virtuoso </a:t>
            </a:r>
            <a:r>
              <a:rPr lang="en-US" sz="2000" dirty="0" err="1">
                <a:solidFill>
                  <a:srgbClr val="000000"/>
                </a:solidFill>
                <a:latin typeface="Verdana" pitchFamily="-108" charset="0"/>
                <a:ea typeface="Verdana" pitchFamily="-108" charset="0"/>
                <a:cs typeface="Verdana" pitchFamily="-108" charset="0"/>
              </a:rPr>
              <a:t>Triplestore</a:t>
            </a:r>
            <a:r>
              <a:rPr lang="en-US" sz="2000" dirty="0">
                <a:solidFill>
                  <a:srgbClr val="000000"/>
                </a:solidFill>
                <a:latin typeface="Verdana" pitchFamily="-108" charset="0"/>
                <a:ea typeface="Verdana" pitchFamily="-108" charset="0"/>
                <a:cs typeface="Verdana" pitchFamily="-108" charset="0"/>
              </a:rPr>
              <a:t> to add provenance records during OPeNDAP executions.</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15</a:t>
            </a:fld>
            <a:endParaRPr lang="en-US" sz="1400"/>
          </a:p>
        </p:txBody>
      </p:sp>
    </p:spTree>
    <p:extLst>
      <p:ext uri="{BB962C8B-B14F-4D97-AF65-F5344CB8AC3E}">
        <p14:creationId xmlns:p14="http://schemas.microsoft.com/office/powerpoint/2010/main" val="410439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pendap_surve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92896"/>
            <a:ext cx="4464496" cy="4464496"/>
          </a:xfrm>
          <a:prstGeom prst="rect">
            <a:avLst/>
          </a:prstGeom>
        </p:spPr>
      </p:pic>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And we need your help!</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pPr marL="607059" indent="-571500">
              <a:spcBef>
                <a:spcPts val="1353"/>
              </a:spcBef>
              <a:buFont typeface="Arial"/>
              <a:buChar char="•"/>
            </a:pPr>
            <a:r>
              <a:rPr lang="en-US" sz="2000" dirty="0" smtClean="0">
                <a:solidFill>
                  <a:srgbClr val="000000"/>
                </a:solidFill>
                <a:latin typeface="Verdana" pitchFamily="-108" charset="0"/>
                <a:ea typeface="Verdana" pitchFamily="-108" charset="0"/>
                <a:cs typeface="Verdana" pitchFamily="-108" charset="0"/>
              </a:rPr>
              <a:t>We are trying to build the list of contributors to the OPeNDAP software</a:t>
            </a:r>
            <a:endParaRPr lang="en-US" sz="2000" dirty="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r>
              <a:rPr lang="en-US" sz="2000" dirty="0">
                <a:solidFill>
                  <a:srgbClr val="000000"/>
                </a:solidFill>
                <a:latin typeface="Verdana" pitchFamily="-108" charset="0"/>
                <a:ea typeface="Verdana" pitchFamily="-108" charset="0"/>
                <a:cs typeface="Verdana" pitchFamily="-108" charset="0"/>
                <a:hlinkClick r:id="rId4"/>
              </a:rPr>
              <a:t>http://opendap.tw.rpi.edu/drupal/</a:t>
            </a:r>
            <a:r>
              <a:rPr lang="en-US" sz="2000" dirty="0" smtClean="0">
                <a:solidFill>
                  <a:srgbClr val="000000"/>
                </a:solidFill>
                <a:latin typeface="Verdana" pitchFamily="-108" charset="0"/>
                <a:ea typeface="Verdana" pitchFamily="-108" charset="0"/>
                <a:cs typeface="Verdana" pitchFamily="-108" charset="0"/>
                <a:hlinkClick r:id="rId4"/>
              </a:rPr>
              <a:t>contributor_survey</a:t>
            </a:r>
            <a:endParaRPr lang="en-US" sz="2000" dirty="0" smtClean="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endParaRPr lang="en-US" sz="2000" dirty="0">
              <a:solidFill>
                <a:srgbClr val="000000"/>
              </a:solidFill>
              <a:latin typeface="Verdana" pitchFamily="-108" charset="0"/>
              <a:ea typeface="Verdana" pitchFamily="-108" charset="0"/>
              <a:cs typeface="Verdana" pitchFamily="-108" charset="0"/>
            </a:endParaRPr>
          </a:p>
          <a:p>
            <a:pPr marL="607059" indent="-571500">
              <a:spcBef>
                <a:spcPts val="1353"/>
              </a:spcBef>
              <a:buFont typeface="Arial"/>
              <a:buChar char="•"/>
            </a:pPr>
            <a:endParaRPr lang="en-US" sz="2000" dirty="0">
              <a:solidFill>
                <a:srgbClr val="000000"/>
              </a:solidFill>
              <a:latin typeface="Verdana" pitchFamily="-108" charset="0"/>
              <a:ea typeface="Verdana" pitchFamily="-108" charset="0"/>
              <a:cs typeface="Verdana" pitchFamily="-108"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16</a:t>
            </a:fld>
            <a:endParaRPr lang="en-US" sz="1400"/>
          </a:p>
        </p:txBody>
      </p:sp>
    </p:spTree>
    <p:extLst>
      <p:ext uri="{BB962C8B-B14F-4D97-AF65-F5344CB8AC3E}">
        <p14:creationId xmlns:p14="http://schemas.microsoft.com/office/powerpoint/2010/main" val="48965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Who’s Who?</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107504" y="1371600"/>
            <a:ext cx="4464496" cy="5486400"/>
          </a:xfrm>
        </p:spPr>
        <p:txBody>
          <a:bodyPr/>
          <a:lstStyle/>
          <a:p>
            <a:pPr marL="0" indent="0">
              <a:buNone/>
            </a:pPr>
            <a:r>
              <a:rPr lang="en-US" sz="2000" b="1" i="1" dirty="0" smtClean="0">
                <a:latin typeface="Arial" charset="0"/>
                <a:ea typeface="ＭＳ Ｐゴシック" charset="0"/>
                <a:cs typeface="ＭＳ Ｐゴシック" charset="0"/>
              </a:rPr>
              <a:t>Participants</a:t>
            </a:r>
          </a:p>
          <a:p>
            <a:pPr marL="0" indent="0">
              <a:buNone/>
            </a:pPr>
            <a:endParaRPr lang="en-US" sz="20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James </a:t>
            </a:r>
            <a:r>
              <a:rPr lang="en-US" sz="2000" dirty="0" err="1" smtClean="0">
                <a:latin typeface="Arial" charset="0"/>
                <a:ea typeface="ＭＳ Ｐゴシック" charset="0"/>
                <a:cs typeface="ＭＳ Ｐゴシック" charset="0"/>
              </a:rPr>
              <a:t>Michaelis</a:t>
            </a:r>
            <a:r>
              <a:rPr lang="en-US" sz="2000" dirty="0" smtClean="0">
                <a:latin typeface="Arial" charset="0"/>
                <a:ea typeface="ＭＳ Ｐゴシック" charset="0"/>
                <a:cs typeface="ＭＳ Ｐゴシック" charset="0"/>
              </a:rPr>
              <a:t>, </a:t>
            </a:r>
            <a:r>
              <a:rPr lang="en-US" sz="2000" dirty="0" err="1" smtClean="0">
                <a:latin typeface="Arial" charset="0"/>
                <a:ea typeface="ＭＳ Ｐゴシック" charset="0"/>
                <a:cs typeface="ＭＳ Ｐゴシック" charset="0"/>
              </a:rPr>
              <a:t>DataONE</a:t>
            </a:r>
            <a:r>
              <a:rPr lang="en-US" sz="2000" dirty="0" smtClean="0">
                <a:latin typeface="Arial" charset="0"/>
                <a:ea typeface="ＭＳ Ｐゴシック" charset="0"/>
                <a:cs typeface="ＭＳ Ｐゴシック" charset="0"/>
              </a:rPr>
              <a:t> Summer Intern and RPI PhD Student, Developer</a:t>
            </a:r>
          </a:p>
          <a:p>
            <a:r>
              <a:rPr lang="en-US" sz="2000" dirty="0" smtClean="0">
                <a:latin typeface="Arial" charset="0"/>
                <a:ea typeface="ＭＳ Ｐゴシック" charset="0"/>
                <a:cs typeface="ＭＳ Ｐゴシック" charset="0"/>
              </a:rPr>
              <a:t>Patrick West, </a:t>
            </a:r>
            <a:r>
              <a:rPr lang="en-US" sz="2000" dirty="0" smtClean="0">
                <a:latin typeface="Arial" charset="0"/>
                <a:ea typeface="ＭＳ Ｐゴシック" charset="0"/>
                <a:cs typeface="ＭＳ Ｐゴシック" charset="0"/>
              </a:rPr>
              <a:t>RPI Principal Software Engineer</a:t>
            </a:r>
            <a:endParaRPr lang="en-US" sz="2000" dirty="0" smtClean="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Tim Lebo, RPI </a:t>
            </a:r>
            <a:r>
              <a:rPr lang="en-US" sz="2000" dirty="0" smtClean="0">
                <a:latin typeface="Arial" charset="0"/>
                <a:ea typeface="ＭＳ Ｐゴシック" charset="0"/>
                <a:cs typeface="ＭＳ Ｐゴシック" charset="0"/>
              </a:rPr>
              <a:t>PhD Student, </a:t>
            </a:r>
            <a:r>
              <a:rPr lang="en-US" sz="2000" dirty="0" smtClean="0">
                <a:latin typeface="Arial" charset="0"/>
                <a:ea typeface="ＭＳ Ｐゴシック" charset="0"/>
                <a:cs typeface="ＭＳ Ｐゴシック" charset="0"/>
              </a:rPr>
              <a:t>Developer</a:t>
            </a:r>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17</a:t>
            </a:fld>
            <a:endParaRPr lang="en-US" sz="1400"/>
          </a:p>
        </p:txBody>
      </p:sp>
      <p:sp>
        <p:nvSpPr>
          <p:cNvPr id="5" name="Content Placeholder 2"/>
          <p:cNvSpPr txBox="1">
            <a:spLocks/>
          </p:cNvSpPr>
          <p:nvPr/>
        </p:nvSpPr>
        <p:spPr bwMode="auto">
          <a:xfrm>
            <a:off x="4572000" y="1371600"/>
            <a:ext cx="4464496"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ヒラギノ角ゴ Pro W3"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sz="2000" b="1" i="1" dirty="0" smtClean="0">
                <a:latin typeface="Arial" charset="0"/>
                <a:ea typeface="ＭＳ Ｐゴシック" charset="0"/>
                <a:cs typeface="ＭＳ Ｐゴシック" charset="0"/>
              </a:rPr>
              <a:t>Acknowledgements</a:t>
            </a:r>
          </a:p>
          <a:p>
            <a:pPr marL="0" indent="0">
              <a:buFontTx/>
              <a:buNone/>
            </a:pPr>
            <a:endParaRPr lang="en-US" sz="2000" dirty="0" smtClean="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James Gallagher, </a:t>
            </a:r>
            <a:r>
              <a:rPr lang="en-AU" sz="2000" dirty="0" smtClean="0">
                <a:latin typeface="Arial" charset="0"/>
                <a:ea typeface="ＭＳ Ｐゴシック" charset="0"/>
                <a:cs typeface="ＭＳ Ｐゴシック" charset="0"/>
              </a:rPr>
              <a:t>OPeNDAP Lead Developer</a:t>
            </a:r>
            <a:endParaRPr lang="en-AU" sz="2000" dirty="0" smtClean="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Nathan Potter, </a:t>
            </a:r>
            <a:r>
              <a:rPr lang="en-AU" sz="2000" dirty="0" smtClean="0">
                <a:latin typeface="Arial" charset="0"/>
                <a:ea typeface="ＭＳ Ｐゴシック" charset="0"/>
                <a:cs typeface="ＭＳ Ｐゴシック" charset="0"/>
              </a:rPr>
              <a:t>OPeNDAP Developer</a:t>
            </a:r>
            <a:endParaRPr lang="en-AU" sz="2000" dirty="0" smtClean="0">
              <a:latin typeface="Arial" charset="0"/>
              <a:ea typeface="ＭＳ Ｐゴシック" charset="0"/>
              <a:cs typeface="ＭＳ Ｐゴシック" charset="0"/>
            </a:endParaRPr>
          </a:p>
          <a:p>
            <a:endParaRPr lang="en-AU" sz="2000" dirty="0" smtClean="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Peter Fox, </a:t>
            </a:r>
            <a:r>
              <a:rPr lang="en-AU" sz="2000" dirty="0" smtClean="0">
                <a:latin typeface="Arial" charset="0"/>
                <a:ea typeface="ＭＳ Ｐゴシック" charset="0"/>
                <a:cs typeface="ＭＳ Ｐゴシック" charset="0"/>
              </a:rPr>
              <a:t>RPI Professor</a:t>
            </a:r>
            <a:endParaRPr lang="en-AU" sz="2000" dirty="0" smtClean="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Deborah L. McGuinness, </a:t>
            </a:r>
            <a:r>
              <a:rPr lang="en-AU" sz="2000" dirty="0" smtClean="0">
                <a:latin typeface="Arial" charset="0"/>
                <a:ea typeface="ＭＳ Ｐゴシック" charset="0"/>
                <a:cs typeface="ＭＳ Ｐゴシック" charset="0"/>
              </a:rPr>
              <a:t>RPI Professor</a:t>
            </a:r>
            <a:endParaRPr lang="en-AU" sz="2000" dirty="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Stephan Zednik, </a:t>
            </a:r>
            <a:r>
              <a:rPr lang="en-AU" sz="2000" dirty="0" smtClean="0">
                <a:latin typeface="Arial" charset="0"/>
                <a:ea typeface="ＭＳ Ｐゴシック" charset="0"/>
                <a:cs typeface="ＭＳ Ｐゴシック" charset="0"/>
              </a:rPr>
              <a:t>RPI Senior Software Engineer</a:t>
            </a:r>
            <a:endParaRPr lang="en-AU" sz="20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5198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More Information</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000" dirty="0" smtClean="0">
                <a:latin typeface="Arial" charset="0"/>
                <a:ea typeface="ＭＳ Ｐゴシック" charset="0"/>
                <a:cs typeface="ＭＳ Ｐゴシック" charset="0"/>
              </a:rPr>
              <a:t>Tetherless World </a:t>
            </a:r>
            <a:r>
              <a:rPr lang="en-US" sz="2000" dirty="0" err="1" smtClean="0">
                <a:latin typeface="Arial" charset="0"/>
                <a:ea typeface="ＭＳ Ｐゴシック" charset="0"/>
                <a:cs typeface="ＭＳ Ｐゴシック" charset="0"/>
              </a:rPr>
              <a:t>GitHub</a:t>
            </a:r>
            <a:r>
              <a:rPr lang="en-US" sz="2000" dirty="0">
                <a:latin typeface="Arial" charset="0"/>
                <a:ea typeface="ＭＳ Ｐゴシック" charset="0"/>
                <a:cs typeface="ＭＳ Ｐゴシック" charset="0"/>
              </a:rPr>
              <a:t> </a:t>
            </a:r>
            <a:r>
              <a:rPr lang="en-US" sz="2000" dirty="0" smtClean="0">
                <a:latin typeface="Arial" charset="0"/>
                <a:ea typeface="ＭＳ Ｐゴシック" charset="0"/>
                <a:cs typeface="ＭＳ Ｐゴシック" charset="0"/>
              </a:rPr>
              <a:t>Repository:</a:t>
            </a:r>
          </a:p>
          <a:p>
            <a:pPr lvl="1"/>
            <a:r>
              <a:rPr lang="en-US" sz="1600" dirty="0" smtClean="0">
                <a:latin typeface="Arial" charset="0"/>
                <a:ea typeface="ＭＳ Ｐゴシック" charset="0"/>
                <a:cs typeface="ＭＳ Ｐゴシック" charset="0"/>
                <a:hlinkClick r:id="rId3"/>
              </a:rPr>
              <a:t>https</a:t>
            </a:r>
            <a:r>
              <a:rPr lang="en-US" sz="1600" dirty="0">
                <a:latin typeface="Arial" charset="0"/>
                <a:ea typeface="ＭＳ Ｐゴシック" charset="0"/>
                <a:cs typeface="ＭＳ Ｐゴシック" charset="0"/>
                <a:hlinkClick r:id="rId3"/>
              </a:rPr>
              <a:t>://github.com/tetherless-world/</a:t>
            </a:r>
            <a:r>
              <a:rPr lang="en-US" sz="1600" dirty="0" smtClean="0">
                <a:latin typeface="Arial" charset="0"/>
                <a:ea typeface="ＭＳ Ｐゴシック" charset="0"/>
                <a:cs typeface="ＭＳ Ｐゴシック" charset="0"/>
                <a:hlinkClick r:id="rId3"/>
              </a:rPr>
              <a:t>opendap</a:t>
            </a:r>
            <a:endParaRPr lang="en-US" sz="1600" dirty="0" smtClean="0">
              <a:latin typeface="Arial" charset="0"/>
              <a:ea typeface="ＭＳ Ｐゴシック" charset="0"/>
              <a:cs typeface="ＭＳ Ｐゴシック" charset="0"/>
            </a:endParaRPr>
          </a:p>
          <a:p>
            <a:pPr lvl="1"/>
            <a:endParaRPr lang="en-US" sz="1600" dirty="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Tetherless World OPeNDAP Projects</a:t>
            </a:r>
          </a:p>
          <a:p>
            <a:pPr lvl="1"/>
            <a:r>
              <a:rPr lang="en-US" sz="1600" dirty="0" smtClean="0">
                <a:latin typeface="Arial" charset="0"/>
                <a:ea typeface="ＭＳ Ｐゴシック" charset="0"/>
                <a:cs typeface="ＭＳ Ｐゴシック" charset="0"/>
                <a:hlinkClick r:id="rId4"/>
              </a:rPr>
              <a:t>http://tw.rpi.edu/web/project/OPeNDAP</a:t>
            </a:r>
            <a:endParaRPr lang="en-US" sz="1600" dirty="0" smtClean="0">
              <a:latin typeface="Arial" charset="0"/>
              <a:ea typeface="ＭＳ Ｐゴシック" charset="0"/>
              <a:cs typeface="ＭＳ Ｐゴシック" charset="0"/>
            </a:endParaRPr>
          </a:p>
          <a:p>
            <a:pPr lvl="1"/>
            <a:endParaRPr lang="en-US" sz="1600" dirty="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W3C </a:t>
            </a:r>
            <a:r>
              <a:rPr lang="en-AU" sz="2000" dirty="0" err="1" smtClean="0">
                <a:latin typeface="Arial" charset="0"/>
                <a:ea typeface="ＭＳ Ｐゴシック" charset="0"/>
                <a:cs typeface="ＭＳ Ｐゴシック" charset="0"/>
              </a:rPr>
              <a:t>Prov</a:t>
            </a:r>
            <a:endParaRPr lang="en-AU" sz="2000" dirty="0" smtClean="0">
              <a:latin typeface="Arial" charset="0"/>
              <a:ea typeface="ＭＳ Ｐゴシック" charset="0"/>
              <a:cs typeface="ＭＳ Ｐゴシック" charset="0"/>
            </a:endParaRPr>
          </a:p>
          <a:p>
            <a:pPr lvl="1"/>
            <a:r>
              <a:rPr lang="en-AU" sz="1600" dirty="0">
                <a:latin typeface="Arial" charset="0"/>
                <a:ea typeface="ＭＳ Ｐゴシック" charset="0"/>
                <a:cs typeface="ＭＳ Ｐゴシック" charset="0"/>
                <a:hlinkClick r:id="rId5"/>
              </a:rPr>
              <a:t>http://www.w3.org/TR/2013/NOTE-prov-overview-20130430</a:t>
            </a:r>
            <a:r>
              <a:rPr lang="en-AU" sz="1600" dirty="0" smtClean="0">
                <a:latin typeface="Arial" charset="0"/>
                <a:ea typeface="ＭＳ Ｐゴシック" charset="0"/>
                <a:cs typeface="ＭＳ Ｐゴシック" charset="0"/>
                <a:hlinkClick r:id="rId5"/>
              </a:rPr>
              <a:t>/</a:t>
            </a:r>
            <a:endParaRPr lang="en-AU" sz="1600" dirty="0" smtClean="0">
              <a:latin typeface="Arial" charset="0"/>
              <a:ea typeface="ＭＳ Ｐゴシック" charset="0"/>
              <a:cs typeface="ＭＳ Ｐゴシック" charset="0"/>
            </a:endParaRPr>
          </a:p>
          <a:p>
            <a:pPr lvl="1"/>
            <a:endParaRPr lang="en-AU" sz="1600" dirty="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OPeNDAP</a:t>
            </a:r>
          </a:p>
          <a:p>
            <a:pPr lvl="1"/>
            <a:r>
              <a:rPr lang="en-AU" sz="1600" dirty="0" smtClean="0">
                <a:latin typeface="Arial" charset="0"/>
                <a:ea typeface="ＭＳ Ｐゴシック" charset="0"/>
                <a:cs typeface="ＭＳ Ｐゴシック" charset="0"/>
                <a:hlinkClick r:id="rId6"/>
              </a:rPr>
              <a:t>http://opendap.org</a:t>
            </a:r>
            <a:r>
              <a:rPr lang="en-AU" sz="1600" dirty="0" smtClean="0">
                <a:latin typeface="Arial" charset="0"/>
                <a:ea typeface="ＭＳ Ｐゴシック" charset="0"/>
                <a:cs typeface="ＭＳ Ｐゴシック" charset="0"/>
              </a:rPr>
              <a:t> and </a:t>
            </a:r>
            <a:r>
              <a:rPr lang="en-AU" sz="1600" dirty="0" smtClean="0">
                <a:latin typeface="Arial" charset="0"/>
                <a:ea typeface="ＭＳ Ｐゴシック" charset="0"/>
                <a:cs typeface="ＭＳ Ｐゴシック" charset="0"/>
                <a:hlinkClick r:id="rId7"/>
              </a:rPr>
              <a:t>http://docs.opendap.org</a:t>
            </a:r>
            <a:endParaRPr lang="en-AU" sz="1600" dirty="0" smtClean="0">
              <a:latin typeface="Arial" charset="0"/>
              <a:ea typeface="ＭＳ Ｐゴシック" charset="0"/>
              <a:cs typeface="ＭＳ Ｐゴシック" charset="0"/>
            </a:endParaRPr>
          </a:p>
          <a:p>
            <a:pPr lvl="1"/>
            <a:endParaRPr lang="en-AU" sz="1600" dirty="0">
              <a:latin typeface="Arial" charset="0"/>
              <a:ea typeface="ＭＳ Ｐゴシック" charset="0"/>
              <a:cs typeface="ＭＳ Ｐゴシック" charset="0"/>
            </a:endParaRPr>
          </a:p>
          <a:p>
            <a:r>
              <a:rPr lang="en-AU" sz="2000" dirty="0" smtClean="0">
                <a:latin typeface="Arial" charset="0"/>
                <a:ea typeface="ＭＳ Ｐゴシック" charset="0"/>
                <a:cs typeface="ＭＳ Ｐゴシック" charset="0"/>
              </a:rPr>
              <a:t>In-Progress Development</a:t>
            </a:r>
          </a:p>
          <a:p>
            <a:pPr lvl="1"/>
            <a:r>
              <a:rPr lang="en-AU" sz="1600" dirty="0" smtClean="0">
                <a:latin typeface="Arial" charset="0"/>
                <a:ea typeface="ＭＳ Ｐゴシック" charset="0"/>
                <a:cs typeface="ＭＳ Ｐゴシック" charset="0"/>
                <a:hlinkClick r:id="rId8"/>
              </a:rPr>
              <a:t>http://opendap.tw.rpi.edu</a:t>
            </a:r>
            <a:endParaRPr lang="en-AU" sz="1600" dirty="0">
              <a:latin typeface="Arial" charset="0"/>
              <a:ea typeface="ＭＳ Ｐゴシック" charset="0"/>
              <a:cs typeface="ＭＳ Ｐゴシック" charset="0"/>
            </a:endParaRPr>
          </a:p>
          <a:p>
            <a:pPr lvl="1"/>
            <a:endParaRPr lang="en-AU" sz="1600" dirty="0" smtClean="0">
              <a:latin typeface="Arial" charset="0"/>
              <a:ea typeface="ＭＳ Ｐゴシック" charset="0"/>
              <a:cs typeface="ＭＳ Ｐゴシック" charset="0"/>
            </a:endParaRPr>
          </a:p>
          <a:p>
            <a:pPr marL="0" indent="0">
              <a:buNone/>
            </a:pPr>
            <a:endParaRPr lang="en-AU" sz="2000" dirty="0" smtClean="0">
              <a:latin typeface="Arial" charset="0"/>
              <a:ea typeface="ＭＳ Ｐゴシック" charset="0"/>
              <a:cs typeface="ＭＳ Ｐゴシック" charset="0"/>
            </a:endParaRPr>
          </a:p>
          <a:p>
            <a:pPr lvl="1"/>
            <a:endParaRPr lang="en-AU" sz="1600" dirty="0">
              <a:latin typeface="Arial" charset="0"/>
              <a:ea typeface="ＭＳ Ｐゴシック" charset="0"/>
              <a:cs typeface="ＭＳ Ｐゴシック" charset="0"/>
            </a:endParaRPr>
          </a:p>
          <a:p>
            <a:pPr marL="0" indent="0">
              <a:buNone/>
            </a:pPr>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18</a:t>
            </a:fld>
            <a:endParaRPr lang="en-US" sz="1400"/>
          </a:p>
        </p:txBody>
      </p:sp>
    </p:spTree>
    <p:extLst>
      <p:ext uri="{BB962C8B-B14F-4D97-AF65-F5344CB8AC3E}">
        <p14:creationId xmlns:p14="http://schemas.microsoft.com/office/powerpoint/2010/main" val="177682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Motivation and Challenges</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pPr marL="607059" indent="-571500" algn="just">
              <a:spcBef>
                <a:spcPts val="1353"/>
              </a:spcBef>
              <a:buFont typeface="Arial"/>
              <a:buChar char="•"/>
            </a:pPr>
            <a:r>
              <a:rPr lang="en-US" sz="2000" dirty="0">
                <a:latin typeface="Verdana" pitchFamily="-108" charset="0"/>
                <a:ea typeface="Verdana" pitchFamily="-108" charset="0"/>
                <a:cs typeface="Verdana" pitchFamily="-108" charset="0"/>
              </a:rPr>
              <a:t>Proper data management hinges on recording and maintaining “steps” applied to create data.</a:t>
            </a:r>
          </a:p>
          <a:p>
            <a:pPr marL="607059" indent="-571500" algn="just">
              <a:spcBef>
                <a:spcPts val="1353"/>
              </a:spcBef>
              <a:buFont typeface="Arial"/>
              <a:buChar char="•"/>
            </a:pPr>
            <a:r>
              <a:rPr lang="en-US" sz="2000" b="1" dirty="0">
                <a:latin typeface="Verdana" pitchFamily="-108" charset="0"/>
                <a:ea typeface="Verdana" pitchFamily="-108" charset="0"/>
                <a:cs typeface="Verdana" pitchFamily="-108" charset="0"/>
              </a:rPr>
              <a:t>Consumers</a:t>
            </a:r>
            <a:r>
              <a:rPr lang="en-US" sz="2000" dirty="0">
                <a:latin typeface="Verdana" pitchFamily="-108" charset="0"/>
                <a:ea typeface="Verdana" pitchFamily="-108" charset="0"/>
                <a:cs typeface="Verdana" pitchFamily="-108" charset="0"/>
              </a:rPr>
              <a:t> require methods to assess whether available data is fit for their usage.</a:t>
            </a:r>
          </a:p>
          <a:p>
            <a:pPr marL="1032283" lvl="1" indent="-571500" algn="just">
              <a:spcBef>
                <a:spcPts val="1353"/>
              </a:spcBef>
              <a:buFont typeface="Arial"/>
              <a:buChar char="•"/>
            </a:pPr>
            <a:r>
              <a:rPr lang="en-US" sz="2000" i="1" dirty="0">
                <a:latin typeface="Verdana" pitchFamily="-108" charset="0"/>
                <a:ea typeface="Verdana" pitchFamily="-108" charset="0"/>
                <a:cs typeface="Verdana" pitchFamily="-108" charset="0"/>
              </a:rPr>
              <a:t>Was this dataset produced by a trustworthy source?</a:t>
            </a:r>
          </a:p>
          <a:p>
            <a:pPr marL="607059" indent="-571500" algn="just">
              <a:spcBef>
                <a:spcPts val="1353"/>
              </a:spcBef>
              <a:buFont typeface="Arial"/>
              <a:buChar char="•"/>
            </a:pPr>
            <a:r>
              <a:rPr lang="en-US" sz="2000" b="1" dirty="0">
                <a:latin typeface="Verdana" pitchFamily="-108" charset="0"/>
                <a:ea typeface="Verdana" pitchFamily="-108" charset="0"/>
                <a:cs typeface="Verdana" pitchFamily="-108" charset="0"/>
              </a:rPr>
              <a:t>Producers</a:t>
            </a:r>
            <a:r>
              <a:rPr lang="en-US" sz="2000" dirty="0">
                <a:latin typeface="Verdana" pitchFamily="-108" charset="0"/>
                <a:ea typeface="Verdana" pitchFamily="-108" charset="0"/>
                <a:cs typeface="Verdana" pitchFamily="-108" charset="0"/>
              </a:rPr>
              <a:t> are often expected to justify their efforts in generating new datasets.</a:t>
            </a:r>
          </a:p>
          <a:p>
            <a:pPr marL="1032283" lvl="1" indent="-571500" algn="just">
              <a:spcBef>
                <a:spcPts val="1353"/>
              </a:spcBef>
              <a:buFont typeface="Arial"/>
              <a:buChar char="•"/>
            </a:pPr>
            <a:r>
              <a:rPr lang="en-US" sz="2000" i="1" dirty="0">
                <a:latin typeface="Verdana" pitchFamily="-108" charset="0"/>
                <a:ea typeface="Verdana" pitchFamily="-108" charset="0"/>
                <a:cs typeface="Verdana" pitchFamily="-108" charset="0"/>
              </a:rPr>
              <a:t>Who is using our data?</a:t>
            </a:r>
          </a:p>
          <a:p>
            <a:pPr marL="1032283" lvl="1" indent="-571500" algn="just">
              <a:spcBef>
                <a:spcPts val="1353"/>
              </a:spcBef>
              <a:buFont typeface="Arial"/>
              <a:buChar char="•"/>
            </a:pPr>
            <a:r>
              <a:rPr lang="en-US" sz="2000" i="1" dirty="0">
                <a:latin typeface="Verdana" pitchFamily="-108" charset="0"/>
                <a:ea typeface="Verdana" pitchFamily="-108" charset="0"/>
                <a:cs typeface="Verdana" pitchFamily="-108" charset="0"/>
              </a:rPr>
              <a:t>What are they using it for?  And why?</a:t>
            </a:r>
          </a:p>
          <a:p>
            <a:pPr marL="607059" indent="-571500" algn="just">
              <a:spcBef>
                <a:spcPts val="1353"/>
              </a:spcBef>
              <a:buFont typeface="Arial"/>
              <a:buChar char="•"/>
            </a:pPr>
            <a:r>
              <a:rPr lang="en-US" sz="2000" dirty="0">
                <a:latin typeface="Verdana" pitchFamily="-108" charset="0"/>
                <a:ea typeface="Verdana" pitchFamily="-108" charset="0"/>
                <a:cs typeface="Verdana" pitchFamily="-108" charset="0"/>
              </a:rPr>
              <a:t>HOWEVER, most current-generation data analysis and manipulation tools fail to capture appropriate meta-information to address these needs.</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a:t>
            </a:fld>
            <a:endParaRPr lang="en-US" sz="1400"/>
          </a:p>
        </p:txBody>
      </p:sp>
    </p:spTree>
    <p:extLst>
      <p:ext uri="{BB962C8B-B14F-4D97-AF65-F5344CB8AC3E}">
        <p14:creationId xmlns:p14="http://schemas.microsoft.com/office/powerpoint/2010/main" val="246560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Thanks!</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19</a:t>
            </a:fld>
            <a:endParaRPr lang="en-US" sz="1400"/>
          </a:p>
        </p:txBody>
      </p:sp>
      <p:pic>
        <p:nvPicPr>
          <p:cNvPr id="3" name="Picture 2" descr="ques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484783"/>
            <a:ext cx="5256584" cy="5233221"/>
          </a:xfrm>
          <a:prstGeom prst="rect">
            <a:avLst/>
          </a:prstGeom>
        </p:spPr>
      </p:pic>
    </p:spTree>
    <p:extLst>
      <p:ext uri="{BB962C8B-B14F-4D97-AF65-F5344CB8AC3E}">
        <p14:creationId xmlns:p14="http://schemas.microsoft.com/office/powerpoint/2010/main" val="79797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Glossary</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000" dirty="0" smtClean="0">
                <a:latin typeface="Arial" charset="0"/>
                <a:ea typeface="ＭＳ Ｐゴシック" charset="0"/>
                <a:cs typeface="ＭＳ Ｐゴシック" charset="0"/>
              </a:rPr>
              <a:t>BIBO – Bibliographic Ontology</a:t>
            </a:r>
          </a:p>
          <a:p>
            <a:r>
              <a:rPr lang="en-US" sz="2000" dirty="0" smtClean="0">
                <a:latin typeface="Arial" charset="0"/>
                <a:ea typeface="ＭＳ Ｐゴシック" charset="0"/>
                <a:cs typeface="ＭＳ Ｐゴシック" charset="0"/>
              </a:rPr>
              <a:t>DCAT – Dataset Catalog Ontology</a:t>
            </a:r>
          </a:p>
          <a:p>
            <a:r>
              <a:rPr lang="en-US" sz="2000" dirty="0" smtClean="0">
                <a:latin typeface="Arial" charset="0"/>
                <a:ea typeface="ＭＳ Ｐゴシック" charset="0"/>
                <a:cs typeface="ＭＳ Ｐゴシック" charset="0"/>
              </a:rPr>
              <a:t>DOAP </a:t>
            </a:r>
            <a:r>
              <a:rPr lang="en-US" sz="2000" dirty="0" smtClean="0">
                <a:latin typeface="Arial" charset="0"/>
                <a:ea typeface="ＭＳ Ｐゴシック" charset="0"/>
                <a:cs typeface="ＭＳ Ｐゴシック" charset="0"/>
              </a:rPr>
              <a:t>– Description of a </a:t>
            </a:r>
            <a:r>
              <a:rPr lang="en-US" sz="2000" dirty="0" smtClean="0">
                <a:latin typeface="Arial" charset="0"/>
                <a:ea typeface="ＭＳ Ｐゴシック" charset="0"/>
                <a:cs typeface="ＭＳ Ｐゴシック" charset="0"/>
              </a:rPr>
              <a:t>Project Ontology</a:t>
            </a:r>
            <a:endParaRPr lang="en-US" sz="2000" dirty="0" smtClean="0">
              <a:latin typeface="Arial" charset="0"/>
              <a:ea typeface="ＭＳ Ｐゴシック" charset="0"/>
              <a:cs typeface="ＭＳ Ｐゴシック" charset="0"/>
            </a:endParaRPr>
          </a:p>
          <a:p>
            <a:r>
              <a:rPr lang="en-US" sz="2000" dirty="0" smtClean="0">
                <a:latin typeface="Arial" charset="0"/>
                <a:ea typeface="ＭＳ Ｐゴシック" charset="0"/>
                <a:cs typeface="ＭＳ Ｐゴシック" charset="0"/>
              </a:rPr>
              <a:t>FOAF – Friend of a </a:t>
            </a:r>
            <a:r>
              <a:rPr lang="en-US" sz="2000" dirty="0" smtClean="0">
                <a:latin typeface="Arial" charset="0"/>
                <a:ea typeface="ＭＳ Ｐゴシック" charset="0"/>
                <a:cs typeface="ＭＳ Ｐゴシック" charset="0"/>
              </a:rPr>
              <a:t>Friend Ontology</a:t>
            </a:r>
            <a:endParaRPr lang="en-US" sz="2000" dirty="0" smtClean="0">
              <a:latin typeface="Arial" charset="0"/>
              <a:ea typeface="ＭＳ Ｐゴシック" charset="0"/>
              <a:cs typeface="ＭＳ Ｐゴシック" charset="0"/>
            </a:endParaRPr>
          </a:p>
          <a:p>
            <a:r>
              <a:rPr lang="en-US" sz="2000" dirty="0">
                <a:latin typeface="Arial" charset="0"/>
                <a:ea typeface="ＭＳ Ｐゴシック" charset="0"/>
                <a:cs typeface="ＭＳ Ｐゴシック" charset="0"/>
              </a:rPr>
              <a:t>OPeNDAP – </a:t>
            </a:r>
            <a:r>
              <a:rPr lang="en-US" sz="2000" dirty="0" err="1">
                <a:latin typeface="Arial" charset="0"/>
                <a:ea typeface="ＭＳ Ｐゴシック" charset="0"/>
                <a:cs typeface="ＭＳ Ｐゴシック" charset="0"/>
              </a:rPr>
              <a:t>Opensource</a:t>
            </a:r>
            <a:r>
              <a:rPr lang="en-US" sz="2000" dirty="0">
                <a:latin typeface="Arial" charset="0"/>
                <a:ea typeface="ＭＳ Ｐゴシック" charset="0"/>
                <a:cs typeface="ＭＳ Ｐゴシック" charset="0"/>
              </a:rPr>
              <a:t> Project for a Network Data Access </a:t>
            </a:r>
            <a:r>
              <a:rPr lang="en-US" sz="2000" dirty="0" smtClean="0">
                <a:latin typeface="Arial" charset="0"/>
                <a:ea typeface="ＭＳ Ｐゴシック" charset="0"/>
                <a:cs typeface="ＭＳ Ｐゴシック" charset="0"/>
              </a:rPr>
              <a:t>Protocol</a:t>
            </a:r>
          </a:p>
          <a:p>
            <a:r>
              <a:rPr lang="en-US" sz="2000" dirty="0" smtClean="0">
                <a:latin typeface="Arial" charset="0"/>
                <a:ea typeface="ＭＳ Ｐゴシック" charset="0"/>
                <a:cs typeface="ＭＳ Ｐゴシック" charset="0"/>
              </a:rPr>
              <a:t>PROV-O – The W3C Provenance Ontology</a:t>
            </a:r>
          </a:p>
          <a:p>
            <a:r>
              <a:rPr lang="en-US" sz="2000" dirty="0" smtClean="0">
                <a:latin typeface="Arial" charset="0"/>
                <a:ea typeface="ＭＳ Ｐゴシック" charset="0"/>
                <a:cs typeface="ＭＳ Ｐゴシック" charset="0"/>
              </a:rPr>
              <a:t>RPI/TWC – Rensselaer Polytechnic Institute / Tetherless World Constellation</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20</a:t>
            </a:fld>
            <a:endParaRPr lang="en-US" sz="1400"/>
          </a:p>
        </p:txBody>
      </p:sp>
    </p:spTree>
    <p:extLst>
      <p:ext uri="{BB962C8B-B14F-4D97-AF65-F5344CB8AC3E}">
        <p14:creationId xmlns:p14="http://schemas.microsoft.com/office/powerpoint/2010/main" val="128036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Semantic Web Iterative Development Methodology</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2</a:t>
            </a:fld>
            <a:endParaRPr lang="en-US" sz="1400"/>
          </a:p>
        </p:txBody>
      </p:sp>
      <p:pic>
        <p:nvPicPr>
          <p:cNvPr id="2" name="Picture 1" descr="SemanticMethodologyPathwayPretty_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136"/>
            <a:ext cx="9144000" cy="53108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Use Cases</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r>
              <a:rPr lang="en-US" sz="2000" dirty="0"/>
              <a:t>a PROV pingback-enabled community collaborates to categorize the points in a </a:t>
            </a:r>
            <a:r>
              <a:rPr lang="en-US" sz="2000" dirty="0" err="1"/>
              <a:t>LiDAR</a:t>
            </a:r>
            <a:r>
              <a:rPr lang="en-US" sz="2000" dirty="0"/>
              <a:t> scan of Disneyland</a:t>
            </a:r>
            <a:r>
              <a:rPr lang="en-US" sz="2000" dirty="0" smtClean="0"/>
              <a:t>.</a:t>
            </a:r>
          </a:p>
          <a:p>
            <a:pPr lvl="1"/>
            <a:r>
              <a:rPr lang="en-US" sz="1600" dirty="0" smtClean="0"/>
              <a:t>A client accesses a data point from a </a:t>
            </a:r>
            <a:r>
              <a:rPr lang="en-US" sz="1600" dirty="0" err="1" smtClean="0"/>
              <a:t>LiDAR</a:t>
            </a:r>
            <a:r>
              <a:rPr lang="en-US" sz="1600" dirty="0" smtClean="0"/>
              <a:t> scan of Disneyland</a:t>
            </a:r>
          </a:p>
          <a:p>
            <a:pPr lvl="1"/>
            <a:r>
              <a:rPr lang="en-US" sz="1600" dirty="0" smtClean="0"/>
              <a:t>The client categorizes the point as “water”, which is a new derivation of that point</a:t>
            </a:r>
          </a:p>
          <a:p>
            <a:pPr lvl="1"/>
            <a:r>
              <a:rPr lang="en-US" sz="1600" dirty="0" smtClean="0"/>
              <a:t>The client pings-back about this new derivation</a:t>
            </a:r>
          </a:p>
          <a:p>
            <a:pPr lvl="1"/>
            <a:endParaRPr lang="en-US" sz="1600" dirty="0"/>
          </a:p>
          <a:p>
            <a:r>
              <a:rPr lang="en-US" sz="2000" dirty="0" smtClean="0"/>
              <a:t>A researcher generates a data product using OPeNDAP and wishes to access the provenance of the data product. What were the original data sources?</a:t>
            </a:r>
          </a:p>
          <a:p>
            <a:endParaRPr lang="en-US" sz="2000" dirty="0"/>
          </a:p>
          <a:p>
            <a:r>
              <a:rPr lang="en-US" sz="2000" dirty="0" smtClean="0"/>
              <a:t>A scientist wishes to discover any derivations of their data sources</a:t>
            </a:r>
          </a:p>
          <a:p>
            <a:endParaRPr lang="en-US" sz="2000" dirty="0">
              <a:latin typeface="Arial" charset="0"/>
              <a:ea typeface="ＭＳ Ｐゴシック" charset="0"/>
              <a:cs typeface="ＭＳ Ｐゴシック" charset="0"/>
            </a:endParaRPr>
          </a:p>
          <a:p>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3</a:t>
            </a:fld>
            <a:endParaRPr lang="en-US" sz="1400"/>
          </a:p>
        </p:txBody>
      </p:sp>
    </p:spTree>
    <p:extLst>
      <p:ext uri="{BB962C8B-B14F-4D97-AF65-F5344CB8AC3E}">
        <p14:creationId xmlns:p14="http://schemas.microsoft.com/office/powerpoint/2010/main" val="257138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W3C PROV-O</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4</a:t>
            </a:fld>
            <a:endParaRPr lang="en-US" sz="1400"/>
          </a:p>
        </p:txBody>
      </p:sp>
      <p:pic>
        <p:nvPicPr>
          <p:cNvPr id="2" name="Picture 1" descr="w3c-prov-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72816"/>
            <a:ext cx="8006080" cy="4511040"/>
          </a:xfrm>
          <a:prstGeom prst="rect">
            <a:avLst/>
          </a:prstGeom>
        </p:spPr>
      </p:pic>
    </p:spTree>
    <p:extLst>
      <p:ext uri="{BB962C8B-B14F-4D97-AF65-F5344CB8AC3E}">
        <p14:creationId xmlns:p14="http://schemas.microsoft.com/office/powerpoint/2010/main" val="387286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Provenance Trace</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5</a:t>
            </a:fld>
            <a:endParaRPr lang="en-US" sz="1400"/>
          </a:p>
        </p:txBody>
      </p:sp>
      <p:pic>
        <p:nvPicPr>
          <p:cNvPr id="2" name="Picture 1" descr="Screen Shot 2014-07-04 at 2.27.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1556792"/>
            <a:ext cx="6228184" cy="5078741"/>
          </a:xfrm>
          <a:prstGeom prst="rect">
            <a:avLst/>
          </a:prstGeom>
        </p:spPr>
      </p:pic>
      <p:sp>
        <p:nvSpPr>
          <p:cNvPr id="3" name="TextBox 2"/>
          <p:cNvSpPr txBox="1"/>
          <p:nvPr/>
        </p:nvSpPr>
        <p:spPr>
          <a:xfrm>
            <a:off x="3923928" y="2492896"/>
            <a:ext cx="1761658" cy="307777"/>
          </a:xfrm>
          <a:prstGeom prst="rect">
            <a:avLst/>
          </a:prstGeom>
          <a:noFill/>
        </p:spPr>
        <p:txBody>
          <a:bodyPr wrap="none" rtlCol="0">
            <a:spAutoFit/>
          </a:bodyPr>
          <a:lstStyle/>
          <a:p>
            <a:r>
              <a:rPr lang="en-US" sz="1400" dirty="0" smtClean="0"/>
              <a:t>Running of the BES</a:t>
            </a:r>
            <a:endParaRPr lang="en-US" sz="1400" dirty="0"/>
          </a:p>
        </p:txBody>
      </p:sp>
    </p:spTree>
    <p:extLst>
      <p:ext uri="{BB962C8B-B14F-4D97-AF65-F5344CB8AC3E}">
        <p14:creationId xmlns:p14="http://schemas.microsoft.com/office/powerpoint/2010/main" val="3680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352" y="1340768"/>
            <a:ext cx="8936136" cy="5328592"/>
            <a:chOff x="15544800" y="15240000"/>
            <a:chExt cx="16795676" cy="9131300"/>
          </a:xfrm>
        </p:grpSpPr>
        <p:pic>
          <p:nvPicPr>
            <p:cNvPr id="8" name="Picture 7" descr="Screen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00" y="15240000"/>
              <a:ext cx="9118600" cy="9118600"/>
            </a:xfrm>
            <a:prstGeom prst="rect">
              <a:avLst/>
            </a:prstGeom>
          </p:spPr>
        </p:pic>
        <p:pic>
          <p:nvPicPr>
            <p:cNvPr id="9" name="Picture 8" descr="Screen Shot 2014-07-01 at 8.25.3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1200" y="19888200"/>
              <a:ext cx="7499276" cy="4483100"/>
            </a:xfrm>
            <a:prstGeom prst="rect">
              <a:avLst/>
            </a:prstGeom>
          </p:spPr>
        </p:pic>
        <p:pic>
          <p:nvPicPr>
            <p:cNvPr id="10" name="Picture 9" descr="Screen Shot 2014-07-01 at 9.18.2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41200" y="15240000"/>
              <a:ext cx="7467600" cy="4477585"/>
            </a:xfrm>
            <a:prstGeom prst="rect">
              <a:avLst/>
            </a:prstGeom>
          </p:spPr>
        </p:pic>
        <p:sp>
          <p:nvSpPr>
            <p:cNvPr id="11" name="Left Arrow 10"/>
            <p:cNvSpPr/>
            <p:nvPr/>
          </p:nvSpPr>
          <p:spPr bwMode="auto">
            <a:xfrm rot="16200000">
              <a:off x="27546300" y="19088100"/>
              <a:ext cx="1676400" cy="533400"/>
            </a:xfrm>
            <a:prstGeom prst="left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12" name="Left Arrow 11"/>
            <p:cNvSpPr/>
            <p:nvPr/>
          </p:nvSpPr>
          <p:spPr bwMode="auto">
            <a:xfrm rot="8682343">
              <a:off x="22800510" y="19065353"/>
              <a:ext cx="2354177" cy="600001"/>
            </a:xfrm>
            <a:prstGeom prst="left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grpSp>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Visualization</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6</a:t>
            </a:fld>
            <a:endParaRPr lang="en-US" sz="1400"/>
          </a:p>
        </p:txBody>
      </p:sp>
    </p:spTree>
    <p:extLst>
      <p:ext uri="{BB962C8B-B14F-4D97-AF65-F5344CB8AC3E}">
        <p14:creationId xmlns:p14="http://schemas.microsoft.com/office/powerpoint/2010/main" val="136336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RDF</a:t>
            </a:r>
            <a:endParaRPr lang="en-AU" sz="4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7</a:t>
            </a:fld>
            <a:endParaRPr lang="en-US" sz="1400"/>
          </a:p>
        </p:txBody>
      </p:sp>
      <p:grpSp>
        <p:nvGrpSpPr>
          <p:cNvPr id="5" name="Group 4"/>
          <p:cNvGrpSpPr/>
          <p:nvPr/>
        </p:nvGrpSpPr>
        <p:grpSpPr>
          <a:xfrm>
            <a:off x="107504" y="1340768"/>
            <a:ext cx="8928992" cy="5517233"/>
            <a:chOff x="8763208" y="3328386"/>
            <a:chExt cx="12263971" cy="8687725"/>
          </a:xfrm>
        </p:grpSpPr>
        <p:sp>
          <p:nvSpPr>
            <p:cNvPr id="6" name="Rectangle 2"/>
            <p:cNvSpPr>
              <a:spLocks/>
            </p:cNvSpPr>
            <p:nvPr/>
          </p:nvSpPr>
          <p:spPr bwMode="auto">
            <a:xfrm>
              <a:off x="14895194" y="3555163"/>
              <a:ext cx="6033083" cy="8277294"/>
            </a:xfrm>
            <a:prstGeom prst="rect">
              <a:avLst/>
            </a:prstGeom>
            <a:noFill/>
            <a:ln w="12700">
              <a:noFill/>
              <a:miter lim="800000"/>
              <a:headEnd/>
              <a:tailEnd/>
            </a:ln>
          </p:spPr>
          <p:txBody>
            <a:bodyPr lIns="0" tIns="0" rIns="37918" bIns="0">
              <a:prstTxWarp prst="textNoShape">
                <a:avLst/>
              </a:prstTxWarp>
            </a:bodyPr>
            <a:lstStyle/>
            <a:p>
              <a:pPr marL="35559">
                <a:spcBef>
                  <a:spcPts val="0"/>
                </a:spcBef>
              </a:pPr>
              <a:r>
                <a:rPr lang="en-US" sz="1300" dirty="0">
                  <a:solidFill>
                    <a:schemeClr val="tx1"/>
                  </a:solidFill>
                  <a:latin typeface="Verdana" pitchFamily="-108" charset="0"/>
                  <a:ea typeface="Verdana" pitchFamily="-108" charset="0"/>
                  <a:cs typeface="Verdana" pitchFamily="-108" charset="0"/>
                </a:rPr>
                <a:t>:BES_Plan</a:t>
              </a:r>
            </a:p>
            <a:p>
              <a:pPr marL="35559">
                <a:spcBef>
                  <a:spcPts val="0"/>
                </a:spcBef>
              </a:pPr>
              <a:r>
                <a:rPr lang="en-US" sz="1300" dirty="0">
                  <a:solidFill>
                    <a:schemeClr val="tx1"/>
                  </a:solidFill>
                  <a:latin typeface="Verdana" pitchFamily="-108" charset="0"/>
                  <a:ea typeface="Verdana" pitchFamily="-108" charset="0"/>
                  <a:cs typeface="Verdana" pitchFamily="-108" charset="0"/>
                </a:rPr>
                <a:t>	rdf:type prov:Plan, prov:Collection;</a:t>
              </a:r>
            </a:p>
            <a:p>
              <a:pPr marL="35559">
                <a:spcBef>
                  <a:spcPts val="0"/>
                </a:spcBef>
              </a:pPr>
              <a:r>
                <a:rPr lang="en-US" sz="1300" dirty="0">
                  <a:solidFill>
                    <a:schemeClr val="tx1"/>
                  </a:solidFill>
                  <a:latin typeface="Verdana" pitchFamily="-108" charset="0"/>
                  <a:ea typeface="Verdana" pitchFamily="-108" charset="0"/>
                  <a:cs typeface="Verdana" pitchFamily="-108" charset="0"/>
                </a:rPr>
                <a:t>	prov:qualifiedInfluence [</a:t>
              </a:r>
            </a:p>
            <a:p>
              <a:pPr marL="35559">
                <a:spcBef>
                  <a:spcPts val="0"/>
                </a:spcBef>
              </a:pPr>
              <a:r>
                <a:rPr lang="en-US" sz="1300" dirty="0">
                  <a:solidFill>
                    <a:schemeClr val="tx1"/>
                  </a:solidFill>
                  <a:latin typeface="Verdana" pitchFamily="-108" charset="0"/>
                  <a:ea typeface="Verdana" pitchFamily="-108" charset="0"/>
                  <a:cs typeface="Verdana" pitchFamily="-108" charset="0"/>
                </a:rPr>
                <a:t>			a prov:Influence;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prov:entity  opendap:NC_Module;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prov:hadRole opendap:Read;</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r>
                <a:rPr lang="en-US" sz="1300" dirty="0" err="1" smtClean="0">
                  <a:solidFill>
                    <a:schemeClr val="tx1"/>
                  </a:solidFill>
                  <a:latin typeface="Verdana" pitchFamily="-108" charset="0"/>
                  <a:ea typeface="Verdana" pitchFamily="-108" charset="0"/>
                  <a:cs typeface="Verdana" pitchFamily="-108" charset="0"/>
                </a:rPr>
                <a:t>opendap:order</a:t>
              </a:r>
              <a:r>
                <a:rPr lang="en-US" sz="1300" dirty="0">
                  <a:solidFill>
                    <a:schemeClr val="tx1"/>
                  </a:solidFill>
                  <a:latin typeface="Verdana" pitchFamily="-108" charset="0"/>
                  <a:ea typeface="Verdana" pitchFamily="-108" charset="0"/>
                  <a:cs typeface="Verdana" pitchFamily="-108" charset="0"/>
                </a:rPr>
                <a:t>	1;</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p>
            <a:p>
              <a:pPr marL="35559">
                <a:spcBef>
                  <a:spcPts val="0"/>
                </a:spcBef>
              </a:pPr>
              <a:r>
                <a:rPr lang="en-US" sz="1300" dirty="0">
                  <a:solidFill>
                    <a:schemeClr val="tx1"/>
                  </a:solidFill>
                  <a:latin typeface="Verdana" pitchFamily="-108" charset="0"/>
                  <a:ea typeface="Verdana" pitchFamily="-108" charset="0"/>
                  <a:cs typeface="Verdana" pitchFamily="-108" charset="0"/>
                </a:rPr>
                <a:t>	prov:qualifiedInfluence [</a:t>
              </a:r>
            </a:p>
            <a:p>
              <a:pPr marL="35559">
                <a:spcBef>
                  <a:spcPts val="0"/>
                </a:spcBef>
              </a:pPr>
              <a:r>
                <a:rPr lang="en-US" sz="1300" dirty="0">
                  <a:solidFill>
                    <a:schemeClr val="tx1"/>
                  </a:solidFill>
                  <a:latin typeface="Verdana" pitchFamily="-108" charset="0"/>
                  <a:ea typeface="Verdana" pitchFamily="-108" charset="0"/>
                  <a:cs typeface="Verdana" pitchFamily="-108" charset="0"/>
                </a:rPr>
                <a:t>		a prov:Influence;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prov:entity  opendap:DAP_Module;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prov:hadRole opendap:Constrain;</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r>
                <a:rPr lang="en-US" sz="1300" dirty="0" smtClean="0">
                  <a:solidFill>
                    <a:schemeClr val="tx1"/>
                  </a:solidFill>
                  <a:latin typeface="Verdana" pitchFamily="-108" charset="0"/>
                  <a:ea typeface="Verdana" pitchFamily="-108" charset="0"/>
                  <a:cs typeface="Verdana" pitchFamily="-108" charset="0"/>
                </a:rPr>
                <a:t>	</a:t>
              </a:r>
              <a:r>
                <a:rPr lang="en-US" sz="1300" dirty="0" err="1" smtClean="0">
                  <a:solidFill>
                    <a:schemeClr val="tx1"/>
                  </a:solidFill>
                  <a:latin typeface="Verdana" pitchFamily="-108" charset="0"/>
                  <a:ea typeface="Verdana" pitchFamily="-108" charset="0"/>
                  <a:cs typeface="Verdana" pitchFamily="-108" charset="0"/>
                </a:rPr>
                <a:t>opendap:order</a:t>
              </a:r>
              <a:r>
                <a:rPr lang="en-US" sz="1300" dirty="0">
                  <a:solidFill>
                    <a:schemeClr val="tx1"/>
                  </a:solidFill>
                  <a:latin typeface="Verdana" pitchFamily="-108" charset="0"/>
                  <a:ea typeface="Verdana" pitchFamily="-108" charset="0"/>
                  <a:cs typeface="Verdana" pitchFamily="-108" charset="0"/>
                </a:rPr>
                <a:t>	2;</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p>
            <a:p>
              <a:pPr marL="35559">
                <a:spcBef>
                  <a:spcPts val="0"/>
                </a:spcBef>
              </a:pPr>
              <a:r>
                <a:rPr lang="en-US" sz="1300" dirty="0">
                  <a:solidFill>
                    <a:schemeClr val="tx1"/>
                  </a:solidFill>
                  <a:latin typeface="Verdana" pitchFamily="-108" charset="0"/>
                  <a:ea typeface="Verdana" pitchFamily="-108" charset="0"/>
                  <a:cs typeface="Verdana" pitchFamily="-108" charset="0"/>
                </a:rPr>
                <a:t>	prov:qualifiedInfluence [</a:t>
              </a:r>
            </a:p>
            <a:p>
              <a:pPr marL="35559">
                <a:spcBef>
                  <a:spcPts val="0"/>
                </a:spcBef>
              </a:pPr>
              <a:r>
                <a:rPr lang="en-US" sz="1300" dirty="0">
                  <a:solidFill>
                    <a:schemeClr val="tx1"/>
                  </a:solidFill>
                  <a:latin typeface="Verdana" pitchFamily="-108" charset="0"/>
                  <a:ea typeface="Verdana" pitchFamily="-108" charset="0"/>
                  <a:cs typeface="Verdana" pitchFamily="-108" charset="0"/>
                </a:rPr>
                <a:t>			a prov:Influence;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prov:entity  opendap:ASCII_Module;</a:t>
              </a:r>
            </a:p>
            <a:p>
              <a:pPr marL="35559">
                <a:spcBef>
                  <a:spcPts val="0"/>
                </a:spcBef>
              </a:pPr>
              <a:r>
                <a:rPr lang="en-US" sz="1300" dirty="0">
                  <a:solidFill>
                    <a:schemeClr val="tx1"/>
                  </a:solidFill>
                  <a:latin typeface="Verdana" pitchFamily="-108" charset="0"/>
                  <a:ea typeface="Verdana" pitchFamily="-108" charset="0"/>
                  <a:cs typeface="Verdana" pitchFamily="-108" charset="0"/>
                </a:rPr>
                <a:t>	    	prov:hadRole opendap:Transmit;</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r>
                <a:rPr lang="en-US" sz="1300" dirty="0" err="1" smtClean="0">
                  <a:solidFill>
                    <a:schemeClr val="tx1"/>
                  </a:solidFill>
                  <a:latin typeface="Verdana" pitchFamily="-108" charset="0"/>
                  <a:ea typeface="Verdana" pitchFamily="-108" charset="0"/>
                  <a:cs typeface="Verdana" pitchFamily="-108" charset="0"/>
                </a:rPr>
                <a:t>opendap:order</a:t>
              </a:r>
              <a:r>
                <a:rPr lang="en-US" sz="1300" dirty="0">
                  <a:solidFill>
                    <a:schemeClr val="tx1"/>
                  </a:solidFill>
                  <a:latin typeface="Verdana" pitchFamily="-108" charset="0"/>
                  <a:ea typeface="Verdana" pitchFamily="-108" charset="0"/>
                  <a:cs typeface="Verdana" pitchFamily="-108" charset="0"/>
                </a:rPr>
                <a:t>	3;    	</a:t>
              </a:r>
            </a:p>
            <a:p>
              <a:pPr marL="35559">
                <a:spcBef>
                  <a:spcPts val="0"/>
                </a:spcBef>
              </a:pPr>
              <a:r>
                <a:rPr lang="en-US" sz="1300" dirty="0">
                  <a:solidFill>
                    <a:schemeClr val="tx1"/>
                  </a:solidFill>
                  <a:latin typeface="Verdana" pitchFamily="-108" charset="0"/>
                  <a:ea typeface="Verdana" pitchFamily="-108" charset="0"/>
                  <a:cs typeface="Verdana" pitchFamily="-108" charset="0"/>
                </a:rPr>
                <a:t>		];</a:t>
              </a:r>
            </a:p>
            <a:p>
              <a:pPr marL="35559">
                <a:spcBef>
                  <a:spcPts val="0"/>
                </a:spcBef>
              </a:pPr>
              <a:r>
                <a:rPr lang="en-US" sz="1300" dirty="0" smtClean="0">
                  <a:solidFill>
                    <a:schemeClr val="tx1"/>
                  </a:solidFill>
                  <a:latin typeface="Verdana" pitchFamily="-108" charset="0"/>
                  <a:ea typeface="Verdana" pitchFamily="-108" charset="0"/>
                  <a:cs typeface="Verdana" pitchFamily="-108" charset="0"/>
                </a:rPr>
                <a:t>.</a:t>
              </a:r>
              <a:endParaRPr lang="en-US" sz="1300" b="1" u="sng" dirty="0" smtClean="0">
                <a:solidFill>
                  <a:schemeClr val="tx1"/>
                </a:solidFill>
                <a:latin typeface="Verdana" pitchFamily="-108" charset="0"/>
                <a:ea typeface="Verdana" pitchFamily="-108" charset="0"/>
                <a:cs typeface="Verdana" pitchFamily="-108" charset="0"/>
              </a:endParaRPr>
            </a:p>
            <a:p>
              <a:pPr marL="607059" lvl="1" indent="-571500">
                <a:spcBef>
                  <a:spcPts val="1353"/>
                </a:spcBef>
                <a:buFont typeface="Arial"/>
                <a:buChar char="•"/>
              </a:pPr>
              <a:endParaRPr lang="en-US" sz="4000" dirty="0">
                <a:solidFill>
                  <a:schemeClr val="tx1"/>
                </a:solidFill>
                <a:latin typeface="Verdana" pitchFamily="-108" charset="0"/>
                <a:ea typeface="Verdana" pitchFamily="-108" charset="0"/>
                <a:cs typeface="Verdana" pitchFamily="-108" charset="0"/>
              </a:endParaRPr>
            </a:p>
            <a:p>
              <a:pPr marL="35559">
                <a:spcBef>
                  <a:spcPts val="1353"/>
                </a:spcBef>
              </a:pPr>
              <a:endParaRPr lang="en-US" sz="4300" b="1" u="sng" dirty="0" smtClean="0">
                <a:solidFill>
                  <a:schemeClr val="tx1"/>
                </a:solidFill>
                <a:latin typeface="Verdana" pitchFamily="-108" charset="0"/>
                <a:ea typeface="Verdana" pitchFamily="-108" charset="0"/>
                <a:cs typeface="Verdana" pitchFamily="-108" charset="0"/>
              </a:endParaRPr>
            </a:p>
          </p:txBody>
        </p:sp>
        <p:sp>
          <p:nvSpPr>
            <p:cNvPr id="7" name="Rectangle 2"/>
            <p:cNvSpPr>
              <a:spLocks/>
            </p:cNvSpPr>
            <p:nvPr/>
          </p:nvSpPr>
          <p:spPr bwMode="auto">
            <a:xfrm>
              <a:off x="9059917" y="3668550"/>
              <a:ext cx="5934179" cy="8347561"/>
            </a:xfrm>
            <a:prstGeom prst="rect">
              <a:avLst/>
            </a:prstGeom>
            <a:noFill/>
            <a:ln w="12700">
              <a:noFill/>
              <a:miter lim="800000"/>
              <a:headEnd/>
              <a:tailEnd/>
            </a:ln>
          </p:spPr>
          <p:txBody>
            <a:bodyPr lIns="0" tIns="0" rIns="37918" bIns="0">
              <a:prstTxWarp prst="textNoShape">
                <a:avLst/>
              </a:prstTxWarp>
            </a:bodyPr>
            <a:lstStyle/>
            <a:p>
              <a:pPr marL="35559">
                <a:spcBef>
                  <a:spcPts val="0"/>
                </a:spcBef>
              </a:pPr>
              <a:r>
                <a:rPr lang="en-US" sz="1300" dirty="0">
                  <a:latin typeface="Verdana" pitchFamily="-108" charset="0"/>
                  <a:ea typeface="Verdana" pitchFamily="-108" charset="0"/>
                  <a:cs typeface="Verdana" pitchFamily="-108" charset="0"/>
                </a:rPr>
                <a:t>:CA_OrangeCo_2011_000402.nc.ascii</a:t>
              </a:r>
            </a:p>
            <a:p>
              <a:pPr marL="35559">
                <a:spcBef>
                  <a:spcPts val="0"/>
                </a:spcBef>
              </a:pPr>
              <a:r>
                <a:rPr lang="en-US" sz="1300" dirty="0">
                  <a:latin typeface="Verdana" pitchFamily="-108" charset="0"/>
                  <a:ea typeface="Verdana" pitchFamily="-108" charset="0"/>
                  <a:cs typeface="Verdana" pitchFamily="-108" charset="0"/>
                </a:rPr>
                <a:t>	rdf:type prov:Entity;</a:t>
              </a:r>
            </a:p>
            <a:p>
              <a:pPr marL="35559">
                <a:spcBef>
                  <a:spcPts val="0"/>
                </a:spcBef>
              </a:pPr>
              <a:r>
                <a:rPr lang="en-US" sz="1300" dirty="0">
                  <a:latin typeface="Verdana" pitchFamily="-108" charset="0"/>
                  <a:ea typeface="Verdana" pitchFamily="-108" charset="0"/>
                  <a:cs typeface="Verdana" pitchFamily="-108" charset="0"/>
                </a:rPr>
                <a:t>	prov:wasDerivedFrom :NC_File.</a:t>
              </a:r>
            </a:p>
            <a:p>
              <a:pPr marL="35559">
                <a:spcBef>
                  <a:spcPts val="0"/>
                </a:spcBef>
              </a:pPr>
              <a:r>
                <a:rPr lang="en-US" sz="1300" dirty="0">
                  <a:latin typeface="Verdana" pitchFamily="-108" charset="0"/>
                  <a:ea typeface="Verdana" pitchFamily="-108" charset="0"/>
                  <a:cs typeface="Verdana" pitchFamily="-108" charset="0"/>
                </a:rPr>
                <a:t>	prov:wasGeneratedBy :BES_Process;</a:t>
              </a:r>
            </a:p>
            <a:p>
              <a:pPr marL="35559">
                <a:spcBef>
                  <a:spcPts val="0"/>
                </a:spcBef>
              </a:pPr>
              <a:r>
                <a:rPr lang="en-US" sz="1300" dirty="0">
                  <a:latin typeface="Verdana" pitchFamily="-108" charset="0"/>
                  <a:ea typeface="Verdana" pitchFamily="-108" charset="0"/>
                  <a:cs typeface="Verdana" pitchFamily="-108" charset="0"/>
                </a:rPr>
                <a:t>.</a:t>
              </a:r>
            </a:p>
            <a:p>
              <a:pPr marL="35559">
                <a:spcBef>
                  <a:spcPts val="0"/>
                </a:spcBef>
              </a:pPr>
              <a:r>
                <a:rPr lang="en-US" sz="1300" dirty="0">
                  <a:latin typeface="Verdana" pitchFamily="-108" charset="0"/>
                  <a:ea typeface="Verdana" pitchFamily="-108" charset="0"/>
                  <a:cs typeface="Verdana" pitchFamily="-108" charset="0"/>
                </a:rPr>
                <a:t>:BES_Process</a:t>
              </a:r>
            </a:p>
            <a:p>
              <a:pPr marL="35559">
                <a:spcBef>
                  <a:spcPts val="0"/>
                </a:spcBef>
              </a:pPr>
              <a:r>
                <a:rPr lang="en-US" sz="1300" dirty="0">
                  <a:latin typeface="Verdana" pitchFamily="-108" charset="0"/>
                  <a:ea typeface="Verdana" pitchFamily="-108" charset="0"/>
                  <a:cs typeface="Verdana" pitchFamily="-108" charset="0"/>
                </a:rPr>
                <a:t>	rdf:type prov:Activity;</a:t>
              </a:r>
            </a:p>
            <a:p>
              <a:pPr marL="35559">
                <a:spcBef>
                  <a:spcPts val="0"/>
                </a:spcBef>
              </a:pPr>
              <a:r>
                <a:rPr lang="en-US" sz="1300" dirty="0">
                  <a:latin typeface="Verdana" pitchFamily="-108" charset="0"/>
                  <a:ea typeface="Verdana" pitchFamily="-108" charset="0"/>
                  <a:cs typeface="Verdana" pitchFamily="-108" charset="0"/>
                </a:rPr>
                <a:t>    	prov:qualifiedAssociation [</a:t>
              </a:r>
            </a:p>
            <a:p>
              <a:pPr marL="35559">
                <a:spcBef>
                  <a:spcPts val="0"/>
                </a:spcBef>
              </a:pPr>
              <a:r>
                <a:rPr lang="en-US" sz="1300" dirty="0">
                  <a:latin typeface="Verdana" pitchFamily="-108" charset="0"/>
                  <a:ea typeface="Verdana" pitchFamily="-108" charset="0"/>
                  <a:cs typeface="Verdana" pitchFamily="-108" charset="0"/>
                </a:rPr>
                <a:t>       		a prov:Association;</a:t>
              </a:r>
            </a:p>
            <a:p>
              <a:pPr marL="35559">
                <a:spcBef>
                  <a:spcPts val="0"/>
                </a:spcBef>
              </a:pPr>
              <a:r>
                <a:rPr lang="en-US" sz="1300" dirty="0">
                  <a:latin typeface="Verdana" pitchFamily="-108" charset="0"/>
                  <a:ea typeface="Verdana" pitchFamily="-108" charset="0"/>
                  <a:cs typeface="Verdana" pitchFamily="-108" charset="0"/>
                </a:rPr>
                <a:t>      		prov:agent :BES_Agent;</a:t>
              </a:r>
            </a:p>
            <a:p>
              <a:pPr marL="35559">
                <a:spcBef>
                  <a:spcPts val="0"/>
                </a:spcBef>
              </a:pPr>
              <a:r>
                <a:rPr lang="en-US" sz="1300" dirty="0">
                  <a:latin typeface="Verdana" pitchFamily="-108" charset="0"/>
                  <a:ea typeface="Verdana" pitchFamily="-108" charset="0"/>
                  <a:cs typeface="Verdana" pitchFamily="-108" charset="0"/>
                </a:rPr>
                <a:t>        	prov:hadPlan :BES_Plan;</a:t>
              </a:r>
            </a:p>
            <a:p>
              <a:pPr marL="35559">
                <a:spcBef>
                  <a:spcPts val="0"/>
                </a:spcBef>
              </a:pPr>
              <a:r>
                <a:rPr lang="en-US" sz="1300" dirty="0">
                  <a:latin typeface="Verdana" pitchFamily="-108" charset="0"/>
                  <a:ea typeface="Verdana" pitchFamily="-108" charset="0"/>
                  <a:cs typeface="Verdana" pitchFamily="-108" charset="0"/>
                </a:rPr>
                <a:t>        	rdfs:comment </a:t>
              </a:r>
            </a:p>
            <a:p>
              <a:pPr marL="35559">
                <a:spcBef>
                  <a:spcPts val="0"/>
                </a:spcBef>
              </a:pPr>
              <a:r>
                <a:rPr lang="en-US" sz="1300" dirty="0">
                  <a:latin typeface="Verdana" pitchFamily="-108" charset="0"/>
                  <a:ea typeface="Verdana" pitchFamily="-108" charset="0"/>
                  <a:cs typeface="Verdana" pitchFamily="-108" charset="0"/>
                </a:rPr>
                <a:t>		"Execution of BES Server"@en </a:t>
              </a:r>
            </a:p>
            <a:p>
              <a:pPr marL="35559">
                <a:spcBef>
                  <a:spcPts val="0"/>
                </a:spcBef>
              </a:pPr>
              <a:r>
                <a:rPr lang="en-US" sz="1300" dirty="0">
                  <a:latin typeface="Verdana" pitchFamily="-108" charset="0"/>
                  <a:ea typeface="Verdana" pitchFamily="-108" charset="0"/>
                  <a:cs typeface="Verdana" pitchFamily="-108" charset="0"/>
                </a:rPr>
                <a:t>    	];	</a:t>
              </a:r>
            </a:p>
            <a:p>
              <a:pPr marL="35559">
                <a:spcBef>
                  <a:spcPts val="0"/>
                </a:spcBef>
              </a:pPr>
              <a:r>
                <a:rPr lang="en-US" sz="1300" dirty="0">
                  <a:latin typeface="Verdana" pitchFamily="-108" charset="0"/>
                  <a:ea typeface="Verdana" pitchFamily="-108" charset="0"/>
                  <a:cs typeface="Verdana" pitchFamily="-108" charset="0"/>
                </a:rPr>
                <a:t>.   </a:t>
              </a:r>
            </a:p>
            <a:p>
              <a:pPr marL="35559">
                <a:spcBef>
                  <a:spcPts val="0"/>
                </a:spcBef>
              </a:pPr>
              <a:r>
                <a:rPr lang="en-US" sz="1300" dirty="0">
                  <a:latin typeface="Verdana" pitchFamily="-108" charset="0"/>
                  <a:ea typeface="Verdana" pitchFamily="-108" charset="0"/>
                  <a:cs typeface="Verdana" pitchFamily="-108" charset="0"/>
                </a:rPr>
                <a:t>:BES_Agent</a:t>
              </a:r>
            </a:p>
            <a:p>
              <a:pPr marL="35559">
                <a:spcBef>
                  <a:spcPts val="0"/>
                </a:spcBef>
              </a:pPr>
              <a:r>
                <a:rPr lang="en-US" sz="1300" dirty="0">
                  <a:latin typeface="Verdana" pitchFamily="-108" charset="0"/>
                  <a:ea typeface="Verdana" pitchFamily="-108" charset="0"/>
                  <a:cs typeface="Verdana" pitchFamily="-108" charset="0"/>
                </a:rPr>
                <a:t>	rdf:type prov:Agent;</a:t>
              </a:r>
            </a:p>
            <a:p>
              <a:pPr marL="35559">
                <a:spcBef>
                  <a:spcPts val="0"/>
                </a:spcBef>
              </a:pPr>
              <a:r>
                <a:rPr lang="en-US" sz="1300" dirty="0">
                  <a:latin typeface="Verdana" pitchFamily="-108" charset="0"/>
                  <a:ea typeface="Verdana" pitchFamily="-108" charset="0"/>
                  <a:cs typeface="Verdana" pitchFamily="-108" charset="0"/>
                </a:rPr>
                <a:t>	foaf:name "BES Server" </a:t>
              </a:r>
            </a:p>
            <a:p>
              <a:pPr marL="35559">
                <a:spcBef>
                  <a:spcPts val="0"/>
                </a:spcBef>
              </a:pPr>
              <a:r>
                <a:rPr lang="en-US" sz="1200" dirty="0">
                  <a:latin typeface="Verdana" pitchFamily="-108" charset="0"/>
                  <a:ea typeface="Verdana" pitchFamily="-108" charset="0"/>
                  <a:cs typeface="Verdana" pitchFamily="-108" charset="0"/>
                </a:rPr>
                <a:t>.</a:t>
              </a:r>
            </a:p>
            <a:p>
              <a:pPr marL="35559">
                <a:spcBef>
                  <a:spcPts val="1353"/>
                </a:spcBef>
              </a:pPr>
              <a:endParaRPr lang="en-US" sz="4300" b="1" u="sng" dirty="0" smtClean="0">
                <a:solidFill>
                  <a:schemeClr val="accent2"/>
                </a:solidFill>
                <a:latin typeface="Verdana" pitchFamily="-108" charset="0"/>
                <a:ea typeface="Verdana" pitchFamily="-108" charset="0"/>
                <a:cs typeface="Verdana" pitchFamily="-108" charset="0"/>
              </a:endParaRPr>
            </a:p>
          </p:txBody>
        </p:sp>
        <p:sp>
          <p:nvSpPr>
            <p:cNvPr id="8" name="Frame 7"/>
            <p:cNvSpPr/>
            <p:nvPr/>
          </p:nvSpPr>
          <p:spPr bwMode="auto">
            <a:xfrm>
              <a:off x="8763208" y="3328386"/>
              <a:ext cx="12263971" cy="8687724"/>
            </a:xfrm>
            <a:prstGeom prst="frame">
              <a:avLst>
                <a:gd name="adj1" fmla="val 1868"/>
              </a:avLst>
            </a:prstGeom>
            <a:solidFill>
              <a:srgbClr val="BBE0E3"/>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grpSp>
    </p:spTree>
    <p:extLst>
      <p:ext uri="{BB962C8B-B14F-4D97-AF65-F5344CB8AC3E}">
        <p14:creationId xmlns:p14="http://schemas.microsoft.com/office/powerpoint/2010/main" val="219256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z="4000" dirty="0" smtClean="0">
                <a:latin typeface="Arial" charset="0"/>
                <a:ea typeface="ＭＳ Ｐゴシック" charset="0"/>
                <a:cs typeface="ＭＳ Ｐゴシック" charset="0"/>
              </a:rPr>
              <a:t>Linked Data</a:t>
            </a:r>
            <a:endParaRPr lang="en-AU" sz="4000" dirty="0">
              <a:latin typeface="Arial" charset="0"/>
              <a:ea typeface="ＭＳ Ｐゴシック" charset="0"/>
              <a:cs typeface="ＭＳ Ｐゴシック" charset="0"/>
            </a:endParaRPr>
          </a:p>
        </p:txBody>
      </p:sp>
      <p:sp>
        <p:nvSpPr>
          <p:cNvPr id="18435" name="Content Placeholder 2"/>
          <p:cNvSpPr>
            <a:spLocks noGrp="1"/>
          </p:cNvSpPr>
          <p:nvPr>
            <p:ph idx="1"/>
          </p:nvPr>
        </p:nvSpPr>
        <p:spPr>
          <a:xfrm>
            <a:off x="685800" y="1371600"/>
            <a:ext cx="8153400" cy="5486400"/>
          </a:xfrm>
        </p:spPr>
        <p:txBody>
          <a:bodyPr/>
          <a:lstStyle/>
          <a:p>
            <a:pPr marL="0" indent="0">
              <a:buNone/>
            </a:pPr>
            <a:r>
              <a:rPr lang="en-US" sz="2000" dirty="0"/>
              <a:t>Linked Data is about using the Web to connect related data that wasn't previously linked, or using the Web to lower the barriers to linking data currently linked using other methods. More specifically, Wikipedia defines Linked Data as "a term used to describe a recommended best practice for exposing, sharing, and connecting pieces of data, information, and knowledge on the Semantic Web using URIs and RDF."</a:t>
            </a:r>
          </a:p>
          <a:p>
            <a:endParaRPr lang="en-US" sz="2000" dirty="0"/>
          </a:p>
          <a:p>
            <a:pPr marL="0" indent="0">
              <a:buNone/>
            </a:pPr>
            <a:r>
              <a:rPr lang="en-US" sz="2000" dirty="0" smtClean="0"/>
              <a:t>The four rules of linked data are:</a:t>
            </a:r>
            <a:endParaRPr lang="en-US" sz="2000" dirty="0"/>
          </a:p>
          <a:p>
            <a:endParaRPr lang="en-US" sz="2000" dirty="0"/>
          </a:p>
          <a:p>
            <a:pPr marL="400050" lvl="1" indent="0">
              <a:buNone/>
            </a:pPr>
            <a:r>
              <a:rPr lang="en-US" sz="2000" dirty="0" smtClean="0"/>
              <a:t>Use </a:t>
            </a:r>
            <a:r>
              <a:rPr lang="en-US" sz="2000" dirty="0"/>
              <a:t>URIs as names for things (human readable)</a:t>
            </a:r>
          </a:p>
          <a:p>
            <a:pPr marL="400050" lvl="1" indent="0">
              <a:buNone/>
            </a:pPr>
            <a:r>
              <a:rPr lang="en-US" sz="2000" dirty="0" smtClean="0"/>
              <a:t>Use </a:t>
            </a:r>
            <a:r>
              <a:rPr lang="en-US" sz="2000" dirty="0"/>
              <a:t>HTTP URIs so that people can look up those names</a:t>
            </a:r>
          </a:p>
          <a:p>
            <a:pPr marL="400050" lvl="1" indent="0">
              <a:buNone/>
            </a:pPr>
            <a:r>
              <a:rPr lang="en-US" sz="2000" dirty="0" smtClean="0"/>
              <a:t>When </a:t>
            </a:r>
            <a:r>
              <a:rPr lang="en-US" sz="2000" dirty="0"/>
              <a:t>someone looks up a URI, provide useful information using standards (RDF*, SPARQL)</a:t>
            </a:r>
          </a:p>
          <a:p>
            <a:pPr marL="400050" lvl="1" indent="0">
              <a:buNone/>
            </a:pPr>
            <a:r>
              <a:rPr lang="en-US" sz="2000" dirty="0" smtClean="0"/>
              <a:t>Includes </a:t>
            </a:r>
            <a:r>
              <a:rPr lang="en-US" sz="2000" dirty="0"/>
              <a:t>links to other URIs, so they can discover more things.</a:t>
            </a:r>
            <a:endParaRPr lang="en-AU" sz="2000" dirty="0">
              <a:latin typeface="Arial" charset="0"/>
              <a:ea typeface="ＭＳ Ｐゴシック" charset="0"/>
              <a:cs typeface="ＭＳ Ｐゴシック" charset="0"/>
            </a:endParaRP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DD69248-AEFF-714B-BC4E-FA312AE4B37A}" type="slidenum">
              <a:rPr lang="en-US" sz="1400"/>
              <a:pPr/>
              <a:t>8</a:t>
            </a:fld>
            <a:endParaRPr lang="en-US" sz="1400"/>
          </a:p>
        </p:txBody>
      </p:sp>
      <p:sp>
        <p:nvSpPr>
          <p:cNvPr id="2" name="5-Point Star 1"/>
          <p:cNvSpPr/>
          <p:nvPr/>
        </p:nvSpPr>
        <p:spPr bwMode="auto">
          <a:xfrm>
            <a:off x="755576" y="4725144"/>
            <a:ext cx="288032" cy="288032"/>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6" name="5-Point Star 5"/>
          <p:cNvSpPr/>
          <p:nvPr/>
        </p:nvSpPr>
        <p:spPr bwMode="auto">
          <a:xfrm>
            <a:off x="755576" y="5085184"/>
            <a:ext cx="288032" cy="288032"/>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7" name="5-Point Star 6"/>
          <p:cNvSpPr/>
          <p:nvPr/>
        </p:nvSpPr>
        <p:spPr bwMode="auto">
          <a:xfrm>
            <a:off x="755576" y="5517232"/>
            <a:ext cx="288032" cy="288032"/>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 name="5-Point Star 7"/>
          <p:cNvSpPr/>
          <p:nvPr/>
        </p:nvSpPr>
        <p:spPr bwMode="auto">
          <a:xfrm>
            <a:off x="755576" y="6093296"/>
            <a:ext cx="288032" cy="288032"/>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559350238"/>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13869</TotalTime>
  <Words>1092</Words>
  <Application>Microsoft Macintosh PowerPoint</Application>
  <PresentationFormat>On-screen Show (4:3)</PresentationFormat>
  <Paragraphs>225</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Blank Presentation</vt:lpstr>
      <vt:lpstr>Applying Provenance Extensions to OPeNDAP Framework</vt:lpstr>
      <vt:lpstr>Motivation and Challenges</vt:lpstr>
      <vt:lpstr>Semantic Web Iterative Development Methodology</vt:lpstr>
      <vt:lpstr>Use Cases</vt:lpstr>
      <vt:lpstr>W3C PROV-O</vt:lpstr>
      <vt:lpstr>Provenance Trace</vt:lpstr>
      <vt:lpstr>Visualization</vt:lpstr>
      <vt:lpstr>RDF</vt:lpstr>
      <vt:lpstr>Linked Data</vt:lpstr>
      <vt:lpstr>The Response</vt:lpstr>
      <vt:lpstr>Pingback</vt:lpstr>
      <vt:lpstr>Pinging back</vt:lpstr>
      <vt:lpstr>Linking it Together</vt:lpstr>
      <vt:lpstr>First attempt – after the fact</vt:lpstr>
      <vt:lpstr>Including Provenance Capture in BES</vt:lpstr>
      <vt:lpstr>What’s Next?</vt:lpstr>
      <vt:lpstr>And we need your help!</vt:lpstr>
      <vt:lpstr>Who’s Who?</vt:lpstr>
      <vt:lpstr>More Information</vt:lpstr>
      <vt:lpstr>Thanks!</vt:lpstr>
      <vt:lpstr>Glossary</vt:lpstr>
    </vt:vector>
  </TitlesOfParts>
  <Company>Peter Darnell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Darnell</dc:creator>
  <cp:lastModifiedBy>Patrick West</cp:lastModifiedBy>
  <cp:revision>95</cp:revision>
  <dcterms:created xsi:type="dcterms:W3CDTF">2010-02-03T12:43:14Z</dcterms:created>
  <dcterms:modified xsi:type="dcterms:W3CDTF">2014-07-07T17:47:39Z</dcterms:modified>
</cp:coreProperties>
</file>