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Comfortaa Regular"/>
      <p:regular r:id="rId37"/>
      <p:bold r:id="rId38"/>
    </p:embeddedFont>
    <p:embeddedFont>
      <p:font typeface="Roboto Mono"/>
      <p:regular r:id="rId39"/>
      <p:bold r:id="rId40"/>
      <p:italic r:id="rId41"/>
      <p:boldItalic r:id="rId42"/>
    </p:embeddedFont>
    <p:embeddedFont>
      <p:font typeface="Comforta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44" Type="http://schemas.openxmlformats.org/officeDocument/2006/relationships/font" Target="fonts/Comfortaa-bold.fntdata"/><Relationship Id="rId21" Type="http://schemas.openxmlformats.org/officeDocument/2006/relationships/slide" Target="slides/slide16.xml"/><Relationship Id="rId43" Type="http://schemas.openxmlformats.org/officeDocument/2006/relationships/font" Target="fonts/Comfortaa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omfortaaRegular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38" Type="http://schemas.openxmlformats.org/officeDocument/2006/relationships/font" Target="fonts/ComfortaaRegula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5f2a629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c5f2a629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c5f2a629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c5f2a629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c5f2a629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c5f2a629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5f2a629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c5f2a629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5f2a629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5f2a629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5f2a629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c5f2a629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c5f2a629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c5f2a629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c5f2a629a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c5f2a629a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c5f2a629a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c5f2a629a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f2a629a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c5f2a629a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d8d010c5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d8d010c5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c5f2a629a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c5f2a629a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c5f2a629a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c5f2a629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5f2a629a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c5f2a629a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c5f2a629a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c5f2a629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c5f2a629a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c5f2a629a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5f2a629a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c5f2a629a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c5f2a629a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c5f2a629a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c5f2a629a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c5f2a629a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c5f2a629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c5f2a629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c5f2a629a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c5f2a629a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d8d010c5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d8d010c5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c5f2a629a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c5f2a629a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c5f2a629a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c5f2a629a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5f2a62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5f2a62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5f2a629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5f2a629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5f2a629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5f2a629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5f2a629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5f2a629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c5f2a629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c5f2a629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c5f2a629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c5f2a629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knud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IanHarvey/bluepy" TargetMode="External"/><Relationship Id="rId4" Type="http://schemas.openxmlformats.org/officeDocument/2006/relationships/image" Target="../media/image1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91250"/>
            <a:ext cx="8520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End-to-End IoT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71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IFTTT + MQTT; Internet-WiFi-BLE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39650" y="3906000"/>
            <a:ext cx="33783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mfortaa Regular"/>
                <a:ea typeface="Comfortaa Regular"/>
                <a:cs typeface="Comfortaa Regular"/>
                <a:sym typeface="Comfortaa Regular"/>
              </a:rPr>
              <a:t>Steven Knudsen, PhD, PEng</a:t>
            </a:r>
            <a:endParaRPr i="1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mfortaa Regular"/>
                <a:ea typeface="Comfortaa Regular"/>
                <a:cs typeface="Comfortaa Regular"/>
                <a:sym typeface="Comfortaa Regular"/>
              </a:rPr>
              <a:t>Mentor, The Pod</a:t>
            </a:r>
            <a:endParaRPr i="1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mfortaa Regular"/>
                <a:ea typeface="Comfortaa Regular"/>
                <a:cs typeface="Comfortaa Regular"/>
                <a:sym typeface="Comfortaa Regular"/>
              </a:rPr>
              <a:t>knud@ualberta.ca</a:t>
            </a:r>
            <a:endParaRPr i="1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0" y="3663675"/>
            <a:ext cx="1308150" cy="13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173" y="3318675"/>
            <a:ext cx="2580721" cy="165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25" y="152400"/>
            <a:ext cx="79835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25" y="152400"/>
            <a:ext cx="79835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25" y="152400"/>
            <a:ext cx="79835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25" y="152400"/>
            <a:ext cx="79835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IFTTT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widget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an action (“This”)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 service (“That”)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Adafruit service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25" y="152400"/>
            <a:ext cx="79835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25" y="152400"/>
            <a:ext cx="79835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25" y="152400"/>
            <a:ext cx="79835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25" y="152400"/>
            <a:ext cx="79835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75" y="0"/>
            <a:ext cx="84864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25" y="504175"/>
            <a:ext cx="835525" cy="16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608" y="685338"/>
            <a:ext cx="2619326" cy="12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8293" y="551850"/>
            <a:ext cx="2023626" cy="15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1376" y="3713750"/>
            <a:ext cx="580750" cy="5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08674" y="3163231"/>
            <a:ext cx="783600" cy="7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68788" y="3011805"/>
            <a:ext cx="1542650" cy="102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4"/>
          <p:cNvCxnSpPr>
            <a:stCxn id="63" idx="3"/>
            <a:endCxn id="64" idx="1"/>
          </p:cNvCxnSpPr>
          <p:nvPr/>
        </p:nvCxnSpPr>
        <p:spPr>
          <a:xfrm>
            <a:off x="1410250" y="1310700"/>
            <a:ext cx="11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4" idx="3"/>
            <a:endCxn id="65" idx="1"/>
          </p:cNvCxnSpPr>
          <p:nvPr/>
        </p:nvCxnSpPr>
        <p:spPr>
          <a:xfrm>
            <a:off x="5228934" y="1310700"/>
            <a:ext cx="11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5" idx="2"/>
            <a:endCxn id="68" idx="0"/>
          </p:cNvCxnSpPr>
          <p:nvPr/>
        </p:nvCxnSpPr>
        <p:spPr>
          <a:xfrm>
            <a:off x="7440105" y="2069575"/>
            <a:ext cx="0" cy="9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8" idx="1"/>
            <a:endCxn id="67" idx="3"/>
          </p:cNvCxnSpPr>
          <p:nvPr/>
        </p:nvCxnSpPr>
        <p:spPr>
          <a:xfrm rot="10800000">
            <a:off x="5292388" y="3526450"/>
            <a:ext cx="137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" name="Google Shape;7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19325" y="2216937"/>
            <a:ext cx="647500" cy="6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188375" y="3163225"/>
            <a:ext cx="4160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Comfortaa"/>
                <a:ea typeface="Comfortaa"/>
                <a:cs typeface="Comfortaa"/>
                <a:sym typeface="Comfortaa"/>
              </a:rPr>
              <a:t>Objective: Control a BLE-enabled device from your phone</a:t>
            </a:r>
            <a:endParaRPr i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835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835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25" y="152400"/>
            <a:ext cx="79835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far...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this point the IFTTT widget should activate and be available on your phone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BTW, you need an IFTTT account and their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Activating the widget sends the data you specified to the Adafruit feed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Adafruit MQTT broker makes note of it for any subscribers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we need a subscriber...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be sure that 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bluepy</a:t>
            </a:r>
            <a:r>
              <a:rPr lang="en"/>
              <a:t>, </a:t>
            </a: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requests</a:t>
            </a:r>
            <a:r>
              <a:rPr lang="en"/>
              <a:t>, and </a:t>
            </a: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adafruit-io</a:t>
            </a:r>
            <a:r>
              <a:rPr lang="en"/>
              <a:t> are installed.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sudo pip3 install 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</a:t>
            </a: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MQTTRelay.py</a:t>
            </a:r>
            <a:r>
              <a:rPr lang="en"/>
              <a:t> from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github.com/knud/HackED2020Workshop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937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937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93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985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985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Main Steps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MQTT (Adafruit 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IFTTT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Confirm RPi can poll MQTT server, get command from IFTTT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BLE connection with Raspberry Pi (RPi)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Control a PWM signal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Bridge MQTTT polling and BLE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Done!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069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25" y="504175"/>
            <a:ext cx="835525" cy="16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608" y="685338"/>
            <a:ext cx="2619326" cy="12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8293" y="551850"/>
            <a:ext cx="2023626" cy="15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1376" y="3713750"/>
            <a:ext cx="580750" cy="5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08674" y="3163231"/>
            <a:ext cx="783600" cy="7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68788" y="3011805"/>
            <a:ext cx="1542650" cy="102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43"/>
          <p:cNvCxnSpPr>
            <a:stCxn id="229" idx="3"/>
            <a:endCxn id="230" idx="1"/>
          </p:cNvCxnSpPr>
          <p:nvPr/>
        </p:nvCxnSpPr>
        <p:spPr>
          <a:xfrm>
            <a:off x="1410250" y="1310700"/>
            <a:ext cx="11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43"/>
          <p:cNvCxnSpPr>
            <a:stCxn id="230" idx="3"/>
            <a:endCxn id="231" idx="1"/>
          </p:cNvCxnSpPr>
          <p:nvPr/>
        </p:nvCxnSpPr>
        <p:spPr>
          <a:xfrm>
            <a:off x="5228934" y="1310700"/>
            <a:ext cx="11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43"/>
          <p:cNvCxnSpPr>
            <a:stCxn id="231" idx="2"/>
            <a:endCxn id="234" idx="0"/>
          </p:cNvCxnSpPr>
          <p:nvPr/>
        </p:nvCxnSpPr>
        <p:spPr>
          <a:xfrm>
            <a:off x="7440105" y="2069575"/>
            <a:ext cx="0" cy="9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43"/>
          <p:cNvCxnSpPr>
            <a:stCxn id="234" idx="1"/>
            <a:endCxn id="233" idx="3"/>
          </p:cNvCxnSpPr>
          <p:nvPr/>
        </p:nvCxnSpPr>
        <p:spPr>
          <a:xfrm rot="10800000">
            <a:off x="5292388" y="3526450"/>
            <a:ext cx="137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9" name="Google Shape;239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19325" y="2216937"/>
            <a:ext cx="647500" cy="6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3"/>
          <p:cNvSpPr txBox="1"/>
          <p:nvPr/>
        </p:nvSpPr>
        <p:spPr>
          <a:xfrm>
            <a:off x="188375" y="3163225"/>
            <a:ext cx="4160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Comfortaa"/>
                <a:ea typeface="Comfortaa"/>
                <a:cs typeface="Comfortaa"/>
                <a:sym typeface="Comfortaa"/>
              </a:rPr>
              <a:t>Objective: Control a BLE-enabled device from your phone</a:t>
            </a:r>
            <a:endParaRPr i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and Caveats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github.com/knud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HackED2020Workshop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RB_Nano_v1 : WIP for Nordic nRF51822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Bluetooth Low Energy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options for platforms that are easy to work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Adafruit and mbed are two good 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Chose Nordic SDK only because using it a lot these days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9925" y="0"/>
            <a:ext cx="3164076" cy="316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and Cavets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github.com/IanHarvey/bluepy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issues with the nRF51822 when hosted on RPi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Solid on laptop and with nRF52xxx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173" y="0"/>
            <a:ext cx="2892825" cy="3327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MQTT — mqtt.org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</a:t>
            </a:r>
            <a:r>
              <a:rPr lang="en"/>
              <a:t>xtremely lightweight publish/subscribe messaging transport to support machine-to-machine (M2M), Internet of Things (IoT) interactions.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Small; Windows executable is 1.4 MB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50" y="152400"/>
            <a:ext cx="80867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MQTT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up with io.adafruit.com  (aka AIO)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new dashboard and open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feed and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/ customize the block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AIO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Needed for IFTTT and RPi client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25" y="152400"/>
            <a:ext cx="79835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