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66" r:id="rId2"/>
    <p:sldId id="268" r:id="rId3"/>
    <p:sldId id="269" r:id="rId4"/>
    <p:sldId id="271" r:id="rId5"/>
    <p:sldId id="261" r:id="rId6"/>
    <p:sldId id="277" r:id="rId7"/>
    <p:sldId id="275" r:id="rId8"/>
    <p:sldId id="287" r:id="rId9"/>
    <p:sldId id="273" r:id="rId10"/>
    <p:sldId id="274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이사만루체 Light" panose="00000300000000000000" pitchFamily="2" charset="-127"/>
      <p:regular r:id="rId15"/>
    </p:embeddedFont>
    <p:embeddedFont>
      <p:font typeface="이사만루체 Medium" panose="00000600000000000000" pitchFamily="2" charset="-127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56">
          <p15:clr>
            <a:srgbClr val="A4A3A4"/>
          </p15:clr>
        </p15:guide>
        <p15:guide id="2" pos="7333">
          <p15:clr>
            <a:srgbClr val="A4A3A4"/>
          </p15:clr>
        </p15:guide>
        <p15:guide id="3" pos="2230">
          <p15:clr>
            <a:srgbClr val="A4A3A4"/>
          </p15:clr>
        </p15:guide>
        <p15:guide id="4" orient="horz" pos="550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orient="horz" pos="436">
          <p15:clr>
            <a:srgbClr val="A4A3A4"/>
          </p15:clr>
        </p15:guide>
        <p15:guide id="7" pos="189">
          <p15:clr>
            <a:srgbClr val="A4A3A4"/>
          </p15:clr>
        </p15:guide>
        <p15:guide id="8" pos="2139">
          <p15:clr>
            <a:srgbClr val="A4A3A4"/>
          </p15:clr>
        </p15:guide>
        <p15:guide id="9" orient="horz" pos="958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jA+PHAejecrx1sNiDttXREhx5B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D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BC18BF-7335-46B0-8B76-BF6C2061C615}">
  <a:tblStyle styleId="{47BC18BF-7335-46B0-8B76-BF6C2061C61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96110FF5-3B67-4FCC-AFDB-2B46EABC0FA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43" autoAdjust="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>
        <p:guide orient="horz" pos="4156"/>
        <p:guide pos="7333"/>
        <p:guide pos="2230"/>
        <p:guide orient="horz" pos="550"/>
        <p:guide orient="horz" pos="119"/>
        <p:guide orient="horz" pos="436"/>
        <p:guide pos="189"/>
        <p:guide pos="2139"/>
        <p:guide orient="horz" pos="9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575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5337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12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A9B9169-20B3-3FF0-0523-DDBC3BDE2F1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0" y="-778931"/>
            <a:ext cx="12192000" cy="85344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A1D19A9-EA90-E39B-EFF4-FDFDFB4B0983}"/>
              </a:ext>
            </a:extLst>
          </p:cNvPr>
          <p:cNvSpPr/>
          <p:nvPr/>
        </p:nvSpPr>
        <p:spPr>
          <a:xfrm>
            <a:off x="-200891" y="1735667"/>
            <a:ext cx="12593782" cy="269948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solidFill>
                  <a:srgbClr val="034DBB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관광데이터 </a:t>
            </a:r>
            <a:r>
              <a:rPr lang="en-US" altLang="ko-KR" sz="6000" dirty="0">
                <a:solidFill>
                  <a:srgbClr val="034DBB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AI </a:t>
            </a:r>
            <a:r>
              <a:rPr lang="ko-KR" altLang="en-US" sz="6000" dirty="0">
                <a:solidFill>
                  <a:srgbClr val="034DBB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분류</a:t>
            </a:r>
            <a:endParaRPr lang="en-US" altLang="ko-KR" sz="6000" dirty="0">
              <a:solidFill>
                <a:srgbClr val="034DBB"/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pPr algn="ctr"/>
            <a:r>
              <a:rPr lang="ko-KR" altLang="en-US" sz="6000" dirty="0">
                <a:solidFill>
                  <a:sysClr val="windowText" lastClr="000000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프로젝트 계획서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5E1D6E0-E028-B09C-9A38-B7E2805762FD}"/>
              </a:ext>
            </a:extLst>
          </p:cNvPr>
          <p:cNvSpPr/>
          <p:nvPr/>
        </p:nvSpPr>
        <p:spPr>
          <a:xfrm>
            <a:off x="4089400" y="6324600"/>
            <a:ext cx="4013200" cy="42333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tx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신박하고</a:t>
            </a:r>
            <a:r>
              <a:rPr lang="ko-KR" altLang="en-US" sz="2400" b="1" dirty="0">
                <a:solidFill>
                  <a:schemeClr val="tx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ko-KR" altLang="en-US" sz="2400" b="1" dirty="0" err="1">
                <a:solidFill>
                  <a:schemeClr val="tx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범상치않은</a:t>
            </a:r>
            <a:r>
              <a:rPr lang="ko-KR" altLang="en-US" sz="2400" b="1" dirty="0">
                <a:solidFill>
                  <a:schemeClr val="tx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Team</a:t>
            </a:r>
            <a:endParaRPr lang="ko-KR" altLang="en-US" sz="2400" b="1" dirty="0">
              <a:solidFill>
                <a:schemeClr val="tx1"/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728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0;p10">
            <a:extLst>
              <a:ext uri="{FF2B5EF4-FFF2-40B4-BE49-F238E27FC236}">
                <a16:creationId xmlns:a16="http://schemas.microsoft.com/office/drawing/2014/main" id="{4EBC8735-37A1-CD90-F696-F37667042563}"/>
              </a:ext>
            </a:extLst>
          </p:cNvPr>
          <p:cNvSpPr txBox="1"/>
          <p:nvPr/>
        </p:nvSpPr>
        <p:spPr>
          <a:xfrm>
            <a:off x="2502794" y="2790482"/>
            <a:ext cx="7186412" cy="127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8000" b="0" i="0" u="none" strike="noStrike" cap="none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  <a:sym typeface="Arial"/>
              </a:rPr>
              <a:t>감사합니다</a:t>
            </a:r>
            <a:r>
              <a:rPr lang="en-US" altLang="ko-KR" sz="8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8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426DB1-9474-7294-0AFF-698B99922B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-759143"/>
            <a:ext cx="12192000" cy="85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4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3A32B9-48F1-9A46-3688-055888D09B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505201"/>
            <a:ext cx="12192000" cy="3352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6017A83-6CA0-34F2-DFF8-CE95C2083C72}"/>
              </a:ext>
            </a:extLst>
          </p:cNvPr>
          <p:cNvSpPr/>
          <p:nvPr/>
        </p:nvSpPr>
        <p:spPr>
          <a:xfrm>
            <a:off x="3885073" y="0"/>
            <a:ext cx="4421853" cy="6976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5400" dirty="0">
                <a:solidFill>
                  <a:schemeClr val="tx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목차</a:t>
            </a:r>
            <a:endParaRPr lang="en-US" altLang="ko-KR" sz="5400" dirty="0">
              <a:solidFill>
                <a:schemeClr val="tx1"/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000" dirty="0">
                <a:solidFill>
                  <a:schemeClr val="tx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프로젝트 구축 개요</a:t>
            </a:r>
            <a:endParaRPr lang="en-US" altLang="ko-KR" sz="3000" dirty="0">
              <a:solidFill>
                <a:schemeClr val="tx1"/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000">
                <a:solidFill>
                  <a:schemeClr val="tx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프로젝트 구축 </a:t>
            </a:r>
            <a:r>
              <a:rPr lang="ko-KR" altLang="en-US" sz="3000" dirty="0">
                <a:solidFill>
                  <a:schemeClr val="tx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범위</a:t>
            </a:r>
            <a:endParaRPr lang="en-US" altLang="ko-KR" sz="3000" dirty="0">
              <a:solidFill>
                <a:schemeClr val="tx1"/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000" dirty="0">
                <a:solidFill>
                  <a:schemeClr val="tx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프로젝트 조직 및 역할</a:t>
            </a:r>
            <a:endParaRPr lang="en-US" altLang="ko-KR" sz="3000" dirty="0">
              <a:solidFill>
                <a:schemeClr val="tx1"/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000" dirty="0">
                <a:solidFill>
                  <a:schemeClr val="tx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프로젝트 구성도</a:t>
            </a:r>
            <a:endParaRPr lang="en-US" altLang="ko-KR" sz="3000" dirty="0">
              <a:solidFill>
                <a:schemeClr val="tx1"/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000" dirty="0">
                <a:solidFill>
                  <a:schemeClr val="tx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프로젝트 일정</a:t>
            </a:r>
            <a:endParaRPr lang="en-US" altLang="ko-KR" sz="3000" dirty="0">
              <a:solidFill>
                <a:schemeClr val="tx1"/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000" dirty="0">
                <a:solidFill>
                  <a:schemeClr val="tx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예상 이슈</a:t>
            </a:r>
            <a:endParaRPr lang="en-US" altLang="ko-KR" sz="3000" dirty="0">
              <a:solidFill>
                <a:schemeClr val="tx1"/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endParaRPr lang="en-US" altLang="ko-KR" sz="3000" dirty="0">
              <a:solidFill>
                <a:schemeClr val="tx1"/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endParaRPr lang="en-US" altLang="ko-KR" sz="3000" dirty="0">
              <a:solidFill>
                <a:schemeClr val="tx1"/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66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6B8D42B-93CB-21F7-5BEA-E78609D5CC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-759143"/>
            <a:ext cx="12192000" cy="8534400"/>
          </a:xfrm>
          <a:prstGeom prst="rect">
            <a:avLst/>
          </a:prstGeom>
        </p:spPr>
      </p:pic>
      <p:sp>
        <p:nvSpPr>
          <p:cNvPr id="17" name="PlaceHolder 1">
            <a:extLst>
              <a:ext uri="{FF2B5EF4-FFF2-40B4-BE49-F238E27FC236}">
                <a16:creationId xmlns:a16="http://schemas.microsoft.com/office/drawing/2014/main" id="{E69081F4-6D51-120E-BBE8-7CC46C0414B2}"/>
              </a:ext>
            </a:extLst>
          </p:cNvPr>
          <p:cNvSpPr txBox="1">
            <a:spLocks/>
          </p:cNvSpPr>
          <p:nvPr/>
        </p:nvSpPr>
        <p:spPr>
          <a:xfrm>
            <a:off x="453682" y="164485"/>
            <a:ext cx="4244880" cy="48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3200" b="1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1. </a:t>
            </a:r>
            <a:r>
              <a:rPr lang="ko-KR" sz="3200" b="1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프로젝트 구축 개요</a:t>
            </a:r>
            <a:endParaRPr lang="en-US" sz="3200" spc="-1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8" name="PlaceHolder 2">
            <a:extLst>
              <a:ext uri="{FF2B5EF4-FFF2-40B4-BE49-F238E27FC236}">
                <a16:creationId xmlns:a16="http://schemas.microsoft.com/office/drawing/2014/main" id="{A54CF91A-FA8B-3DC1-9D1D-B535B63E86E7}"/>
              </a:ext>
            </a:extLst>
          </p:cNvPr>
          <p:cNvSpPr txBox="1">
            <a:spLocks/>
          </p:cNvSpPr>
          <p:nvPr/>
        </p:nvSpPr>
        <p:spPr>
          <a:xfrm>
            <a:off x="789201" y="829889"/>
            <a:ext cx="10386362" cy="48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ko-KR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본 프로젝트는 </a:t>
            </a:r>
            <a:r>
              <a:rPr lang="en-US" sz="25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“</a:t>
            </a:r>
            <a:r>
              <a:rPr lang="ko-KR" altLang="en-US" sz="2500" b="1" spc="-1" dirty="0" err="1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트렌디한</a:t>
            </a:r>
            <a:r>
              <a:rPr lang="ko-KR" altLang="en-US" sz="2500" b="1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관광지 추천 시스템</a:t>
            </a:r>
            <a:r>
              <a:rPr lang="ko-KR" sz="25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” </a:t>
            </a:r>
            <a:r>
              <a:rPr lang="ko-KR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개발을 목적으로</a:t>
            </a:r>
            <a:r>
              <a:rPr lang="en-US" altLang="ko-KR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ko-KR" altLang="en-US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함</a:t>
            </a:r>
            <a:endParaRPr lang="en-US" sz="2500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AB36FCC-2356-3DE4-1A88-6264CA559B31}"/>
              </a:ext>
            </a:extLst>
          </p:cNvPr>
          <p:cNvGrpSpPr/>
          <p:nvPr/>
        </p:nvGrpSpPr>
        <p:grpSpPr>
          <a:xfrm>
            <a:off x="1662235" y="1846203"/>
            <a:ext cx="8867530" cy="4376798"/>
            <a:chOff x="-2065868" y="1553802"/>
            <a:chExt cx="8867530" cy="48683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AB758BA6-91D2-AA32-CBD9-161507F09C47}"/>
                </a:ext>
              </a:extLst>
            </p:cNvPr>
            <p:cNvSpPr/>
            <p:nvPr/>
          </p:nvSpPr>
          <p:spPr>
            <a:xfrm>
              <a:off x="-2032001" y="1570736"/>
              <a:ext cx="8830734" cy="1057867"/>
            </a:xfrm>
            <a:custGeom>
              <a:avLst/>
              <a:gdLst>
                <a:gd name="connsiteX0" fmla="*/ 0 w 8128000"/>
                <a:gd name="connsiteY0" fmla="*/ 169333 h 1693333"/>
                <a:gd name="connsiteX1" fmla="*/ 169333 w 8128000"/>
                <a:gd name="connsiteY1" fmla="*/ 0 h 1693333"/>
                <a:gd name="connsiteX2" fmla="*/ 7958667 w 8128000"/>
                <a:gd name="connsiteY2" fmla="*/ 0 h 1693333"/>
                <a:gd name="connsiteX3" fmla="*/ 8128000 w 8128000"/>
                <a:gd name="connsiteY3" fmla="*/ 169333 h 1693333"/>
                <a:gd name="connsiteX4" fmla="*/ 8128000 w 8128000"/>
                <a:gd name="connsiteY4" fmla="*/ 1524000 h 1693333"/>
                <a:gd name="connsiteX5" fmla="*/ 7958667 w 8128000"/>
                <a:gd name="connsiteY5" fmla="*/ 1693333 h 1693333"/>
                <a:gd name="connsiteX6" fmla="*/ 169333 w 8128000"/>
                <a:gd name="connsiteY6" fmla="*/ 1693333 h 1693333"/>
                <a:gd name="connsiteX7" fmla="*/ 0 w 8128000"/>
                <a:gd name="connsiteY7" fmla="*/ 1524000 h 1693333"/>
                <a:gd name="connsiteX8" fmla="*/ 0 w 8128000"/>
                <a:gd name="connsiteY8" fmla="*/ 169333 h 169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8000" h="1693333">
                  <a:moveTo>
                    <a:pt x="0" y="169333"/>
                  </a:moveTo>
                  <a:cubicBezTo>
                    <a:pt x="0" y="75813"/>
                    <a:pt x="75813" y="0"/>
                    <a:pt x="169333" y="0"/>
                  </a:cubicBezTo>
                  <a:lnTo>
                    <a:pt x="7958667" y="0"/>
                  </a:lnTo>
                  <a:cubicBezTo>
                    <a:pt x="8052187" y="0"/>
                    <a:pt x="8128000" y="75813"/>
                    <a:pt x="8128000" y="169333"/>
                  </a:cubicBezTo>
                  <a:lnTo>
                    <a:pt x="8128000" y="1524000"/>
                  </a:lnTo>
                  <a:cubicBezTo>
                    <a:pt x="8128000" y="1617520"/>
                    <a:pt x="8052187" y="1693333"/>
                    <a:pt x="7958667" y="1693333"/>
                  </a:cubicBezTo>
                  <a:lnTo>
                    <a:pt x="169333" y="1693333"/>
                  </a:lnTo>
                  <a:cubicBezTo>
                    <a:pt x="75813" y="1693333"/>
                    <a:pt x="0" y="1617520"/>
                    <a:pt x="0" y="1524000"/>
                  </a:cubicBezTo>
                  <a:lnTo>
                    <a:pt x="0" y="169333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86373" tIns="91440" rIns="91441" bIns="91440" numCol="1" spcCol="1270" anchor="ctr" anchorCtr="0">
              <a:noAutofit/>
            </a:bodyPr>
            <a:lstStyle/>
            <a:p>
              <a:pPr marL="171450" lvl="1" indent="-171450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/>
                <a:buChar char="•"/>
              </a:pPr>
              <a:r>
                <a:rPr lang="en-US" altLang="ko-KR" sz="2000" strike="noStrike" spc="-1" dirty="0">
                  <a:solidFill>
                    <a:schemeClr val="dk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2022.10.04 ~ 2022.10.08 ( 5 </a:t>
              </a:r>
              <a:r>
                <a:rPr lang="ko-KR" altLang="ko-KR" sz="2000" strike="noStrike" spc="-1" dirty="0">
                  <a:solidFill>
                    <a:schemeClr val="dk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일간</a:t>
              </a:r>
              <a:r>
                <a:rPr lang="en-US" altLang="ko-KR" sz="2000" strike="noStrike" spc="-1" dirty="0">
                  <a:solidFill>
                    <a:schemeClr val="dk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)</a:t>
              </a:r>
              <a:endParaRPr lang="ko-KR" altLang="en-US" sz="1900" kern="1200" dirty="0"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D8FDFA46-5A8B-D6F3-5227-D8D7AE2EECF0}"/>
                </a:ext>
              </a:extLst>
            </p:cNvPr>
            <p:cNvSpPr/>
            <p:nvPr/>
          </p:nvSpPr>
          <p:spPr>
            <a:xfrm>
              <a:off x="-2065868" y="1553802"/>
              <a:ext cx="1624545" cy="1074801"/>
            </a:xfrm>
            <a:prstGeom prst="roundRect">
              <a:avLst>
                <a:gd name="adj" fmla="val 10000"/>
              </a:avLst>
            </a:prstGeom>
            <a:solidFill>
              <a:srgbClr val="034DBB"/>
            </a:solidFill>
            <a:ln>
              <a:solidFill>
                <a:srgbClr val="034DBB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ko-KR" altLang="en-US" sz="2800" dirty="0">
                  <a:latin typeface="이사만루체 Medium" panose="00000600000000000000" pitchFamily="2" charset="-127"/>
                  <a:ea typeface="이사만루체 Medium" panose="00000600000000000000" pitchFamily="2" charset="-127"/>
                </a:rPr>
                <a:t>기간</a:t>
              </a: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10F83E9A-C6A4-59E2-479E-CD2936A9E0CD}"/>
                </a:ext>
              </a:extLst>
            </p:cNvPr>
            <p:cNvSpPr/>
            <p:nvPr/>
          </p:nvSpPr>
          <p:spPr>
            <a:xfrm>
              <a:off x="-2065868" y="2882213"/>
              <a:ext cx="8867530" cy="1591559"/>
            </a:xfrm>
            <a:custGeom>
              <a:avLst/>
              <a:gdLst>
                <a:gd name="connsiteX0" fmla="*/ 0 w 8128000"/>
                <a:gd name="connsiteY0" fmla="*/ 169333 h 1693333"/>
                <a:gd name="connsiteX1" fmla="*/ 169333 w 8128000"/>
                <a:gd name="connsiteY1" fmla="*/ 0 h 1693333"/>
                <a:gd name="connsiteX2" fmla="*/ 7958667 w 8128000"/>
                <a:gd name="connsiteY2" fmla="*/ 0 h 1693333"/>
                <a:gd name="connsiteX3" fmla="*/ 8128000 w 8128000"/>
                <a:gd name="connsiteY3" fmla="*/ 169333 h 1693333"/>
                <a:gd name="connsiteX4" fmla="*/ 8128000 w 8128000"/>
                <a:gd name="connsiteY4" fmla="*/ 1524000 h 1693333"/>
                <a:gd name="connsiteX5" fmla="*/ 7958667 w 8128000"/>
                <a:gd name="connsiteY5" fmla="*/ 1693333 h 1693333"/>
                <a:gd name="connsiteX6" fmla="*/ 169333 w 8128000"/>
                <a:gd name="connsiteY6" fmla="*/ 1693333 h 1693333"/>
                <a:gd name="connsiteX7" fmla="*/ 0 w 8128000"/>
                <a:gd name="connsiteY7" fmla="*/ 1524000 h 1693333"/>
                <a:gd name="connsiteX8" fmla="*/ 0 w 8128000"/>
                <a:gd name="connsiteY8" fmla="*/ 169333 h 169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8000" h="1693333">
                  <a:moveTo>
                    <a:pt x="0" y="169333"/>
                  </a:moveTo>
                  <a:cubicBezTo>
                    <a:pt x="0" y="75813"/>
                    <a:pt x="75813" y="0"/>
                    <a:pt x="169333" y="0"/>
                  </a:cubicBezTo>
                  <a:lnTo>
                    <a:pt x="7958667" y="0"/>
                  </a:lnTo>
                  <a:cubicBezTo>
                    <a:pt x="8052187" y="0"/>
                    <a:pt x="8128000" y="75813"/>
                    <a:pt x="8128000" y="169333"/>
                  </a:cubicBezTo>
                  <a:lnTo>
                    <a:pt x="8128000" y="1524000"/>
                  </a:lnTo>
                  <a:cubicBezTo>
                    <a:pt x="8128000" y="1617520"/>
                    <a:pt x="8052187" y="1693333"/>
                    <a:pt x="7958667" y="1693333"/>
                  </a:cubicBezTo>
                  <a:lnTo>
                    <a:pt x="169333" y="1693333"/>
                  </a:lnTo>
                  <a:cubicBezTo>
                    <a:pt x="75813" y="1693333"/>
                    <a:pt x="0" y="1617520"/>
                    <a:pt x="0" y="1524000"/>
                  </a:cubicBezTo>
                  <a:lnTo>
                    <a:pt x="0" y="169333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86373" tIns="91440" rIns="91441" bIns="91440" numCol="1" spcCol="1270" anchor="ctr" anchorCtr="0">
              <a:noAutofit/>
            </a:bodyPr>
            <a:lstStyle/>
            <a:p>
              <a:pPr marL="171450" lvl="1" indent="-171450" defTabSz="84455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/>
                <a:buChar char="•"/>
              </a:pPr>
              <a:r>
                <a:rPr lang="ko-KR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관광정보의 생산에</a:t>
              </a:r>
              <a:r>
                <a:rPr lang="en-US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</a:t>
              </a:r>
              <a:r>
                <a:rPr lang="ko-KR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비용이 많이 소요되고 있음</a:t>
              </a:r>
              <a:endParaRPr lang="en-US" altLang="ko-KR" sz="2000" b="0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  <a:p>
              <a:pPr marL="171450" lvl="1" indent="-171450" algn="l" defTabSz="84455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2000" spc="-1" dirty="0" err="1">
                  <a:solidFill>
                    <a:schemeClr val="dk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핫플레이스</a:t>
              </a:r>
              <a:r>
                <a:rPr lang="ko-KR" altLang="ko-KR" sz="2000" b="0" strike="noStrike" spc="-1" dirty="0" err="1">
                  <a:solidFill>
                    <a:schemeClr val="dk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를</a:t>
              </a:r>
              <a:r>
                <a:rPr lang="ko-KR" altLang="ko-KR" sz="2000" b="0" strike="noStrike" spc="-1" dirty="0">
                  <a:solidFill>
                    <a:schemeClr val="dk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소개하는 </a:t>
              </a:r>
              <a:r>
                <a:rPr lang="ko-KR" altLang="ko-KR" sz="2000" b="0" strike="noStrike" spc="-1" dirty="0">
                  <a:solidFill>
                    <a:schemeClr val="tx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정보</a:t>
              </a:r>
              <a:r>
                <a:rPr lang="ko-KR" altLang="ko-KR" sz="2000" b="0" strike="noStrike" spc="-1" dirty="0">
                  <a:solidFill>
                    <a:schemeClr val="dk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의 가치</a:t>
              </a:r>
              <a:r>
                <a:rPr lang="ko-KR" altLang="en-US" sz="2000" b="0" strike="noStrike" spc="-1" dirty="0">
                  <a:solidFill>
                    <a:schemeClr val="dk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도</a:t>
              </a:r>
              <a:r>
                <a:rPr lang="ko-KR" altLang="ko-KR" sz="2000" b="0" strike="noStrike" spc="-1" dirty="0">
                  <a:solidFill>
                    <a:schemeClr val="dk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높아지고 있음</a:t>
              </a:r>
              <a:endParaRPr lang="en-US" altLang="ko-KR" sz="2000" b="0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AD864B68-F12E-A84B-A2AE-F60618FB961A}"/>
                </a:ext>
              </a:extLst>
            </p:cNvPr>
            <p:cNvSpPr/>
            <p:nvPr/>
          </p:nvSpPr>
          <p:spPr>
            <a:xfrm>
              <a:off x="-2065868" y="2882212"/>
              <a:ext cx="1624545" cy="1591559"/>
            </a:xfrm>
            <a:prstGeom prst="roundRect">
              <a:avLst>
                <a:gd name="adj" fmla="val 10000"/>
              </a:avLst>
            </a:prstGeom>
            <a:solidFill>
              <a:srgbClr val="034DBB"/>
            </a:solidFill>
            <a:ln>
              <a:solidFill>
                <a:srgbClr val="034DBB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ko-KR" altLang="en-US" sz="2800" dirty="0">
                  <a:latin typeface="이사만루체 Medium" panose="00000600000000000000" pitchFamily="2" charset="-127"/>
                  <a:ea typeface="이사만루체 Medium" panose="00000600000000000000" pitchFamily="2" charset="-127"/>
                </a:rPr>
                <a:t>배경</a:t>
              </a: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0FC7D4B0-2393-46FA-2CEB-4F018685EE30}"/>
                </a:ext>
              </a:extLst>
            </p:cNvPr>
            <p:cNvSpPr/>
            <p:nvPr/>
          </p:nvSpPr>
          <p:spPr>
            <a:xfrm>
              <a:off x="-2032001" y="4830574"/>
              <a:ext cx="8830734" cy="1591560"/>
            </a:xfrm>
            <a:custGeom>
              <a:avLst/>
              <a:gdLst>
                <a:gd name="connsiteX0" fmla="*/ 0 w 8128000"/>
                <a:gd name="connsiteY0" fmla="*/ 169333 h 1693333"/>
                <a:gd name="connsiteX1" fmla="*/ 169333 w 8128000"/>
                <a:gd name="connsiteY1" fmla="*/ 0 h 1693333"/>
                <a:gd name="connsiteX2" fmla="*/ 7958667 w 8128000"/>
                <a:gd name="connsiteY2" fmla="*/ 0 h 1693333"/>
                <a:gd name="connsiteX3" fmla="*/ 8128000 w 8128000"/>
                <a:gd name="connsiteY3" fmla="*/ 169333 h 1693333"/>
                <a:gd name="connsiteX4" fmla="*/ 8128000 w 8128000"/>
                <a:gd name="connsiteY4" fmla="*/ 1524000 h 1693333"/>
                <a:gd name="connsiteX5" fmla="*/ 7958667 w 8128000"/>
                <a:gd name="connsiteY5" fmla="*/ 1693333 h 1693333"/>
                <a:gd name="connsiteX6" fmla="*/ 169333 w 8128000"/>
                <a:gd name="connsiteY6" fmla="*/ 1693333 h 1693333"/>
                <a:gd name="connsiteX7" fmla="*/ 0 w 8128000"/>
                <a:gd name="connsiteY7" fmla="*/ 1524000 h 1693333"/>
                <a:gd name="connsiteX8" fmla="*/ 0 w 8128000"/>
                <a:gd name="connsiteY8" fmla="*/ 169333 h 169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8000" h="1693333">
                  <a:moveTo>
                    <a:pt x="0" y="169333"/>
                  </a:moveTo>
                  <a:cubicBezTo>
                    <a:pt x="0" y="75813"/>
                    <a:pt x="75813" y="0"/>
                    <a:pt x="169333" y="0"/>
                  </a:cubicBezTo>
                  <a:lnTo>
                    <a:pt x="7958667" y="0"/>
                  </a:lnTo>
                  <a:cubicBezTo>
                    <a:pt x="8052187" y="0"/>
                    <a:pt x="8128000" y="75813"/>
                    <a:pt x="8128000" y="169333"/>
                  </a:cubicBezTo>
                  <a:lnTo>
                    <a:pt x="8128000" y="1524000"/>
                  </a:lnTo>
                  <a:cubicBezTo>
                    <a:pt x="8128000" y="1617520"/>
                    <a:pt x="8052187" y="1693333"/>
                    <a:pt x="7958667" y="1693333"/>
                  </a:cubicBezTo>
                  <a:lnTo>
                    <a:pt x="169333" y="1693333"/>
                  </a:lnTo>
                  <a:cubicBezTo>
                    <a:pt x="75813" y="1693333"/>
                    <a:pt x="0" y="1617520"/>
                    <a:pt x="0" y="1524000"/>
                  </a:cubicBezTo>
                  <a:lnTo>
                    <a:pt x="0" y="169333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86373" tIns="91440" rIns="91441" bIns="91440" numCol="1" spcCol="1270" anchor="ctr" anchorCtr="0">
              <a:noAutofit/>
            </a:bodyPr>
            <a:lstStyle/>
            <a:p>
              <a:pPr marL="171450" lvl="1" indent="-171450" defTabSz="84455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/>
                <a:buChar char="•"/>
              </a:pPr>
              <a:r>
                <a:rPr lang="en-US" altLang="ko-KR" sz="2000" b="0" strike="noStrike" spc="-1" dirty="0">
                  <a:solidFill>
                    <a:schemeClr val="tx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AI </a:t>
              </a:r>
              <a:r>
                <a:rPr lang="ko-KR" altLang="ko-KR" sz="2000" b="0" strike="noStrike" spc="-1" dirty="0">
                  <a:solidFill>
                    <a:schemeClr val="tx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자동화를 </a:t>
              </a:r>
              <a:r>
                <a:rPr lang="ko-KR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통해</a:t>
              </a:r>
              <a:r>
                <a:rPr lang="en-US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</a:t>
              </a:r>
              <a:r>
                <a:rPr lang="ko-KR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더 적은 </a:t>
              </a:r>
              <a:r>
                <a:rPr lang="ko-KR" altLang="en-US" sz="2000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비용</a:t>
              </a:r>
              <a:r>
                <a:rPr lang="ko-KR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으로 </a:t>
              </a:r>
              <a:r>
                <a:rPr lang="ko-KR" altLang="en-US" sz="2000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양질의</a:t>
              </a:r>
              <a:r>
                <a:rPr lang="ko-KR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</a:t>
              </a:r>
              <a:r>
                <a:rPr lang="ko-KR" altLang="en-US" sz="2000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관광 </a:t>
              </a:r>
              <a:r>
                <a:rPr lang="ko-KR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데이터</a:t>
              </a:r>
              <a:r>
                <a:rPr lang="ko-KR" altLang="en-US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를</a:t>
              </a:r>
              <a:r>
                <a:rPr lang="ko-KR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</a:t>
              </a:r>
              <a:r>
                <a:rPr lang="ko-KR" altLang="en-US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제공</a:t>
              </a:r>
              <a:endParaRPr lang="en-US" altLang="ko-KR" sz="2000" b="0" strike="noStrike" spc="-1" dirty="0">
                <a:solidFill>
                  <a:srgbClr val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  <a:p>
              <a:pPr marL="171450" lvl="1" indent="-171450" defTabSz="84455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/>
                <a:buChar char="•"/>
              </a:pPr>
              <a:r>
                <a:rPr lang="ko-KR" altLang="ko-KR" sz="20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사용자의 편의성과 접근성을 고려한 </a:t>
              </a:r>
              <a:r>
                <a:rPr lang="ko-KR" altLang="ko-KR" sz="2000" b="0" strike="noStrike" spc="-1" dirty="0">
                  <a:solidFill>
                    <a:srgbClr val="FF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디지털 여행정보서비스 개발</a:t>
              </a:r>
              <a:endParaRPr lang="en-US" altLang="ko-KR" sz="2000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6B203EF2-07BC-128D-9E9A-ECB16B7D6BBC}"/>
                </a:ext>
              </a:extLst>
            </p:cNvPr>
            <p:cNvSpPr/>
            <p:nvPr/>
          </p:nvSpPr>
          <p:spPr>
            <a:xfrm>
              <a:off x="-2032000" y="4830572"/>
              <a:ext cx="1590677" cy="1591559"/>
            </a:xfrm>
            <a:prstGeom prst="roundRect">
              <a:avLst>
                <a:gd name="adj" fmla="val 10000"/>
              </a:avLst>
            </a:prstGeom>
            <a:solidFill>
              <a:srgbClr val="034DBB"/>
            </a:solidFill>
            <a:ln>
              <a:solidFill>
                <a:srgbClr val="034DBB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ko-KR" altLang="en-US" sz="2800" dirty="0">
                  <a:latin typeface="이사만루체 Medium" panose="00000600000000000000" pitchFamily="2" charset="-127"/>
                  <a:ea typeface="이사만루체 Medium" panose="00000600000000000000" pitchFamily="2" charset="-127"/>
                </a:rPr>
                <a:t>목적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034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AA346ED-F19F-68E0-C71D-65C98473894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-759143"/>
            <a:ext cx="12192000" cy="8534400"/>
          </a:xfrm>
          <a:prstGeom prst="rect">
            <a:avLst/>
          </a:prstGeom>
        </p:spPr>
      </p:pic>
      <p:sp>
        <p:nvSpPr>
          <p:cNvPr id="6" name="PlaceHolder 1">
            <a:extLst>
              <a:ext uri="{FF2B5EF4-FFF2-40B4-BE49-F238E27FC236}">
                <a16:creationId xmlns:a16="http://schemas.microsoft.com/office/drawing/2014/main" id="{3D75D842-0B0F-9AE1-01D7-5BFAE3058D23}"/>
              </a:ext>
            </a:extLst>
          </p:cNvPr>
          <p:cNvSpPr txBox="1">
            <a:spLocks/>
          </p:cNvSpPr>
          <p:nvPr/>
        </p:nvSpPr>
        <p:spPr>
          <a:xfrm>
            <a:off x="479519" y="135000"/>
            <a:ext cx="4288423" cy="48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3200" b="1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2. </a:t>
            </a:r>
            <a:r>
              <a:rPr lang="ko-KR" altLang="en-US" sz="3200" b="1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프로젝트 </a:t>
            </a:r>
            <a:r>
              <a:rPr lang="ko-KR" sz="3200" b="1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구축 범위</a:t>
            </a:r>
            <a:endParaRPr lang="en-US" sz="3200" b="1" spc="-1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7" name="PlaceHolder 2">
            <a:extLst>
              <a:ext uri="{FF2B5EF4-FFF2-40B4-BE49-F238E27FC236}">
                <a16:creationId xmlns:a16="http://schemas.microsoft.com/office/drawing/2014/main" id="{CCB05F78-D6D6-C0C7-4E29-4E48D1258E02}"/>
              </a:ext>
            </a:extLst>
          </p:cNvPr>
          <p:cNvSpPr txBox="1">
            <a:spLocks/>
          </p:cNvSpPr>
          <p:nvPr/>
        </p:nvSpPr>
        <p:spPr>
          <a:xfrm>
            <a:off x="788279" y="874800"/>
            <a:ext cx="9567004" cy="41295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ko-KR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본 프로젝트의 구축범위</a:t>
            </a:r>
            <a:r>
              <a:rPr lang="en-US" altLang="ko-KR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en-US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: </a:t>
            </a:r>
            <a:r>
              <a:rPr lang="ko-KR" altLang="en-US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관광지 </a:t>
            </a:r>
            <a:r>
              <a:rPr lang="ko-KR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데이터를 활용</a:t>
            </a:r>
            <a:r>
              <a:rPr lang="ko-KR" altLang="en-US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하여</a:t>
            </a:r>
            <a:r>
              <a:rPr lang="ko-KR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ko-KR" altLang="en-US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분류</a:t>
            </a:r>
            <a:r>
              <a:rPr lang="ko-KR" sz="2500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하는 모델 구축</a:t>
            </a:r>
            <a:endParaRPr lang="en-US" sz="2500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8" name="Google Shape;139;p21">
            <a:extLst>
              <a:ext uri="{FF2B5EF4-FFF2-40B4-BE49-F238E27FC236}">
                <a16:creationId xmlns:a16="http://schemas.microsoft.com/office/drawing/2014/main" id="{98763143-DE81-1A21-6C13-2242A106DB13}"/>
              </a:ext>
            </a:extLst>
          </p:cNvPr>
          <p:cNvSpPr/>
          <p:nvPr/>
        </p:nvSpPr>
        <p:spPr>
          <a:xfrm>
            <a:off x="380306" y="4010064"/>
            <a:ext cx="1509597" cy="718486"/>
          </a:xfrm>
          <a:prstGeom prst="roundRect">
            <a:avLst/>
          </a:prstGeom>
          <a:solidFill>
            <a:srgbClr val="034DBB"/>
          </a:solidFill>
          <a:ln w="12700">
            <a:solidFill>
              <a:srgbClr val="034DB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ko-KR" altLang="en-US" sz="1300" b="1" spc="-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보유</a:t>
            </a:r>
            <a:r>
              <a:rPr lang="ko-KR" sz="1300" b="1" strike="noStrike" spc="-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데이터</a:t>
            </a:r>
            <a:endParaRPr lang="en-US" sz="1300" b="0" strike="noStrike" spc="-1" dirty="0">
              <a:solidFill>
                <a:schemeClr val="bg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9" name="Google Shape;140;p21">
            <a:extLst>
              <a:ext uri="{FF2B5EF4-FFF2-40B4-BE49-F238E27FC236}">
                <a16:creationId xmlns:a16="http://schemas.microsoft.com/office/drawing/2014/main" id="{163A2B1C-DACB-4143-4690-99FA008AAFF6}"/>
              </a:ext>
            </a:extLst>
          </p:cNvPr>
          <p:cNvSpPr/>
          <p:nvPr/>
        </p:nvSpPr>
        <p:spPr>
          <a:xfrm>
            <a:off x="380306" y="2568857"/>
            <a:ext cx="1509597" cy="468381"/>
          </a:xfrm>
          <a:prstGeom prst="roundRect">
            <a:avLst/>
          </a:prstGeom>
          <a:solidFill>
            <a:srgbClr val="034DBB"/>
          </a:solidFill>
          <a:ln w="12700">
            <a:solidFill>
              <a:srgbClr val="034DB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ko-KR" sz="1400" b="1" strike="noStrike" spc="-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국가 및 공공기관</a:t>
            </a:r>
            <a:endParaRPr lang="en-US" sz="1400" b="0" strike="noStrike" spc="-1" dirty="0">
              <a:solidFill>
                <a:schemeClr val="bg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0" name="Google Shape;141;p21">
            <a:extLst>
              <a:ext uri="{FF2B5EF4-FFF2-40B4-BE49-F238E27FC236}">
                <a16:creationId xmlns:a16="http://schemas.microsoft.com/office/drawing/2014/main" id="{5393C983-DF07-8F87-D118-715AF51EB582}"/>
              </a:ext>
            </a:extLst>
          </p:cNvPr>
          <p:cNvSpPr/>
          <p:nvPr/>
        </p:nvSpPr>
        <p:spPr>
          <a:xfrm>
            <a:off x="1984905" y="2562721"/>
            <a:ext cx="2176841" cy="4654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ko-KR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한국관광공사</a:t>
            </a:r>
            <a:endParaRPr lang="en-US" strike="noStrike" spc="-1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1" name="Google Shape;142;p21">
            <a:extLst>
              <a:ext uri="{FF2B5EF4-FFF2-40B4-BE49-F238E27FC236}">
                <a16:creationId xmlns:a16="http://schemas.microsoft.com/office/drawing/2014/main" id="{C617996A-1EFB-B5ED-84C6-073760E263AC}"/>
              </a:ext>
            </a:extLst>
          </p:cNvPr>
          <p:cNvSpPr/>
          <p:nvPr/>
        </p:nvSpPr>
        <p:spPr>
          <a:xfrm>
            <a:off x="1984905" y="4020130"/>
            <a:ext cx="2176841" cy="69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관광 </a:t>
            </a:r>
            <a:r>
              <a:rPr lang="ko-KR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</a:t>
            </a:r>
            <a:endParaRPr lang="en-US" strike="noStrike" spc="-1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>
              <a:lnSpc>
                <a:spcPct val="100000"/>
              </a:lnSpc>
            </a:pPr>
            <a:r>
              <a:rPr lang="en-US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</a:t>
            </a:r>
            <a:r>
              <a:rPr lang="ko-KR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약 </a:t>
            </a:r>
            <a:r>
              <a:rPr lang="en-US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24,000</a:t>
            </a:r>
            <a:r>
              <a:rPr lang="ko-KR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건 이상</a:t>
            </a:r>
            <a:r>
              <a:rPr lang="en-US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</a:t>
            </a:r>
          </a:p>
        </p:txBody>
      </p:sp>
      <p:cxnSp>
        <p:nvCxnSpPr>
          <p:cNvPr id="12" name="Google Shape;145;p21">
            <a:extLst>
              <a:ext uri="{FF2B5EF4-FFF2-40B4-BE49-F238E27FC236}">
                <a16:creationId xmlns:a16="http://schemas.microsoft.com/office/drawing/2014/main" id="{8098B2C3-95F2-3E8D-9092-F520ACFA2E75}"/>
              </a:ext>
            </a:extLst>
          </p:cNvPr>
          <p:cNvCxnSpPr>
            <a:cxnSpLocks/>
          </p:cNvCxnSpPr>
          <p:nvPr/>
        </p:nvCxnSpPr>
        <p:spPr>
          <a:xfrm>
            <a:off x="407507" y="2437097"/>
            <a:ext cx="3779046" cy="0"/>
          </a:xfrm>
          <a:prstGeom prst="straightConnector1">
            <a:avLst/>
          </a:prstGeom>
          <a:ln w="28575">
            <a:solidFill>
              <a:srgbClr val="A5A5A5"/>
            </a:solidFill>
            <a:prstDash val="dash"/>
            <a:miter/>
          </a:ln>
        </p:spPr>
      </p:cxnSp>
      <p:sp>
        <p:nvSpPr>
          <p:cNvPr id="13" name="Google Shape;146;p21">
            <a:extLst>
              <a:ext uri="{FF2B5EF4-FFF2-40B4-BE49-F238E27FC236}">
                <a16:creationId xmlns:a16="http://schemas.microsoft.com/office/drawing/2014/main" id="{C1C104F2-2922-02B8-090F-52AF3E147442}"/>
              </a:ext>
            </a:extLst>
          </p:cNvPr>
          <p:cNvSpPr/>
          <p:nvPr/>
        </p:nvSpPr>
        <p:spPr>
          <a:xfrm>
            <a:off x="5147351" y="2834279"/>
            <a:ext cx="2525160" cy="2556916"/>
          </a:xfrm>
          <a:prstGeom prst="rect">
            <a:avLst/>
          </a:prstGeom>
          <a:solidFill>
            <a:schemeClr val="lt1"/>
          </a:solidFill>
          <a:ln w="127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750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ko-KR" sz="1400" strike="noStrike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텍스트</a:t>
            </a:r>
            <a:r>
              <a:rPr lang="en-US" altLang="ko-KR" sz="1400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ko-KR" altLang="en-US" sz="1400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</a:t>
            </a:r>
            <a:r>
              <a:rPr lang="ko-KR" altLang="en-US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를 분석하여</a:t>
            </a:r>
            <a:r>
              <a:rPr lang="en-US" altLang="ko-KR" sz="1400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ko-KR" sz="1400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맞춤형 관광정보 제공 모델</a:t>
            </a:r>
            <a:endParaRPr lang="en-US" altLang="ko-KR" sz="1400" strike="noStrike" spc="-1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ko-KR" spc="-1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ko-KR" altLang="en-US" sz="1400" strike="noStrike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이미지</a:t>
            </a:r>
            <a:r>
              <a:rPr lang="en-US" altLang="ko-KR" sz="1400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ko-KR" altLang="en-US" sz="1400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</a:t>
            </a:r>
            <a:r>
              <a:rPr lang="ko-KR" altLang="en-US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를 분석하여</a:t>
            </a:r>
            <a:r>
              <a:rPr lang="en-US" altLang="ko-KR" sz="1400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ko-KR" altLang="ko-KR" sz="1400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맞춤형 관광정보 제공 모델</a:t>
            </a:r>
            <a:endParaRPr lang="en-US" altLang="ko-KR" sz="1400" strike="noStrike" spc="-1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4" name="Google Shape;147;p21">
            <a:extLst>
              <a:ext uri="{FF2B5EF4-FFF2-40B4-BE49-F238E27FC236}">
                <a16:creationId xmlns:a16="http://schemas.microsoft.com/office/drawing/2014/main" id="{2ECB1A3D-FEE3-F401-EF02-842A34CFDEAA}"/>
              </a:ext>
            </a:extLst>
          </p:cNvPr>
          <p:cNvSpPr/>
          <p:nvPr/>
        </p:nvSpPr>
        <p:spPr>
          <a:xfrm>
            <a:off x="1442362" y="1901287"/>
            <a:ext cx="1706288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2400" b="1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소스 데이터</a:t>
            </a:r>
            <a:endParaRPr lang="en-US" sz="24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cxnSp>
        <p:nvCxnSpPr>
          <p:cNvPr id="15" name="Google Shape;148;p21">
            <a:extLst>
              <a:ext uri="{FF2B5EF4-FFF2-40B4-BE49-F238E27FC236}">
                <a16:creationId xmlns:a16="http://schemas.microsoft.com/office/drawing/2014/main" id="{358E3086-B405-C873-70BC-92B79DFBD317}"/>
              </a:ext>
            </a:extLst>
          </p:cNvPr>
          <p:cNvCxnSpPr>
            <a:cxnSpLocks/>
          </p:cNvCxnSpPr>
          <p:nvPr/>
        </p:nvCxnSpPr>
        <p:spPr>
          <a:xfrm flipV="1">
            <a:off x="5147351" y="2436026"/>
            <a:ext cx="2525160" cy="720"/>
          </a:xfrm>
          <a:prstGeom prst="straightConnector1">
            <a:avLst/>
          </a:prstGeom>
          <a:ln w="28575">
            <a:solidFill>
              <a:srgbClr val="A5A5A5"/>
            </a:solidFill>
            <a:prstDash val="dash"/>
            <a:miter/>
          </a:ln>
        </p:spPr>
      </p:cxnSp>
      <p:sp>
        <p:nvSpPr>
          <p:cNvPr id="16" name="Google Shape;149;p21">
            <a:extLst>
              <a:ext uri="{FF2B5EF4-FFF2-40B4-BE49-F238E27FC236}">
                <a16:creationId xmlns:a16="http://schemas.microsoft.com/office/drawing/2014/main" id="{E0F197FD-D913-5193-B5D7-34230075355A}"/>
              </a:ext>
            </a:extLst>
          </p:cNvPr>
          <p:cNvSpPr/>
          <p:nvPr/>
        </p:nvSpPr>
        <p:spPr>
          <a:xfrm>
            <a:off x="5699571" y="1901286"/>
            <a:ext cx="1420719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2400" b="1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구축 범위</a:t>
            </a:r>
            <a:endParaRPr lang="en-US" sz="24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22" name="Google Shape;155;p21">
            <a:extLst>
              <a:ext uri="{FF2B5EF4-FFF2-40B4-BE49-F238E27FC236}">
                <a16:creationId xmlns:a16="http://schemas.microsoft.com/office/drawing/2014/main" id="{1874D099-DCC4-C317-3F90-E6DCE3B76DF8}"/>
              </a:ext>
            </a:extLst>
          </p:cNvPr>
          <p:cNvSpPr/>
          <p:nvPr/>
        </p:nvSpPr>
        <p:spPr>
          <a:xfrm>
            <a:off x="8453590" y="2834278"/>
            <a:ext cx="3403027" cy="2556917"/>
          </a:xfrm>
          <a:prstGeom prst="rect">
            <a:avLst/>
          </a:prstGeom>
          <a:solidFill>
            <a:schemeClr val="lt1"/>
          </a:solidFill>
          <a:ln w="127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72000" rIns="72000" bIns="72000" anchor="ctr">
            <a:noAutofit/>
          </a:bodyPr>
          <a:lstStyle/>
          <a:p>
            <a:pPr marL="182520" indent="-182520">
              <a:lnSpc>
                <a:spcPct val="150000"/>
              </a:lnSpc>
              <a:buClr>
                <a:srgbClr val="1F497D"/>
              </a:buClr>
              <a:buFont typeface="Noto Sans Symbols"/>
              <a:buChar char="▪"/>
            </a:pPr>
            <a:r>
              <a:rPr lang="ko-KR" b="0" strike="noStrike" spc="-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전국 관광</a:t>
            </a:r>
            <a:r>
              <a:rPr lang="ko-KR" altLang="en-US" b="0" strike="noStrike" spc="-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지 </a:t>
            </a:r>
            <a:r>
              <a:rPr lang="ko-KR" b="0" strike="noStrike" spc="-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정보에 대한 </a:t>
            </a:r>
            <a:r>
              <a:rPr lang="ko-KR" b="0" strike="noStrike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체계적인 관리</a:t>
            </a:r>
            <a:endParaRPr lang="en-US" b="0" strike="noStrike" spc="-1" dirty="0">
              <a:solidFill>
                <a:srgbClr val="FF0000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6040" indent="-176040">
              <a:lnSpc>
                <a:spcPct val="15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b="0" strike="noStrike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맞춤형 </a:t>
            </a:r>
            <a:r>
              <a:rPr lang="ko-KR" altLang="en-US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여행정보</a:t>
            </a:r>
            <a:r>
              <a:rPr lang="ko-KR" b="0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제공을 </a:t>
            </a:r>
            <a:r>
              <a:rPr lang="ko-KR" b="0" strike="noStrike" spc="-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통한 관광객 유치</a:t>
            </a:r>
            <a:endParaRPr lang="en-US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6040" indent="-176040">
              <a:lnSpc>
                <a:spcPct val="15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b="0" strike="noStrike" spc="-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여행 장려로 지역 경제 </a:t>
            </a:r>
            <a:r>
              <a:rPr lang="ko-KR" altLang="en-US" b="0" strike="noStrike" spc="-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및 관광 산업 </a:t>
            </a:r>
            <a:r>
              <a:rPr lang="ko-KR" b="0" strike="noStrike" spc="-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활성화 촉진</a:t>
            </a:r>
            <a:endParaRPr lang="en-US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6040" indent="-176040">
              <a:lnSpc>
                <a:spcPct val="150000"/>
              </a:lnSpc>
              <a:buClr>
                <a:srgbClr val="000000"/>
              </a:buClr>
              <a:buFont typeface="Noto Sans Symbols"/>
              <a:buChar char="▪"/>
            </a:pPr>
            <a:r>
              <a:rPr lang="ko-KR" b="0" strike="noStrike" spc="-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관광 관련 </a:t>
            </a:r>
            <a:r>
              <a:rPr lang="ko-KR" b="0" strike="noStrike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확장형 </a:t>
            </a:r>
            <a:r>
              <a:rPr lang="en-US" b="0" strike="noStrike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SW</a:t>
            </a:r>
            <a:r>
              <a:rPr lang="en-US" altLang="ko-KR" b="0" strike="noStrike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ko-KR" altLang="en-US" b="0" strike="noStrike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및 비즈니스 모델</a:t>
            </a:r>
            <a:r>
              <a:rPr lang="en-US" altLang="ko-KR" b="0" strike="noStrike" spc="-1" dirty="0">
                <a:solidFill>
                  <a:srgbClr val="FF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en-US" altLang="ko-KR" b="0" strike="noStrike" spc="-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</a:t>
            </a:r>
            <a:r>
              <a:rPr lang="ko-KR" altLang="ko-KR" b="0" strike="noStrike" spc="-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광고</a:t>
            </a:r>
            <a:r>
              <a:rPr lang="en-US" altLang="ko-KR" b="0" strike="noStrike" spc="-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altLang="ko-KR" b="0" strike="noStrike" spc="-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관광상품 중개 등</a:t>
            </a:r>
            <a:r>
              <a:rPr lang="en-US" altLang="ko-KR" b="0" strike="noStrike" spc="-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</a:t>
            </a:r>
            <a:r>
              <a:rPr lang="ko-KR" altLang="en-US" b="0" strike="noStrike" spc="-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개발</a:t>
            </a:r>
            <a:endParaRPr lang="en-US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23" name="Google Shape;157;p21">
            <a:extLst>
              <a:ext uri="{FF2B5EF4-FFF2-40B4-BE49-F238E27FC236}">
                <a16:creationId xmlns:a16="http://schemas.microsoft.com/office/drawing/2014/main" id="{B5FB88B4-B7B2-1EF3-1FE8-306DC1E4DF84}"/>
              </a:ext>
            </a:extLst>
          </p:cNvPr>
          <p:cNvSpPr/>
          <p:nvPr/>
        </p:nvSpPr>
        <p:spPr>
          <a:xfrm>
            <a:off x="380306" y="4895731"/>
            <a:ext cx="1509597" cy="943493"/>
          </a:xfrm>
          <a:prstGeom prst="roundRect">
            <a:avLst/>
          </a:prstGeom>
          <a:solidFill>
            <a:srgbClr val="034DBB"/>
          </a:solidFill>
          <a:ln w="12700">
            <a:solidFill>
              <a:srgbClr val="034DB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ko-KR" sz="1400" b="1" strike="noStrike" spc="-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관련 연구 논문</a:t>
            </a:r>
            <a:endParaRPr lang="en-US" sz="1400" b="0" strike="noStrike" spc="-1" dirty="0">
              <a:solidFill>
                <a:schemeClr val="bg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24" name="Google Shape;158;p21">
            <a:extLst>
              <a:ext uri="{FF2B5EF4-FFF2-40B4-BE49-F238E27FC236}">
                <a16:creationId xmlns:a16="http://schemas.microsoft.com/office/drawing/2014/main" id="{68AAAF6C-1DED-91F6-2BC4-8150531FA014}"/>
              </a:ext>
            </a:extLst>
          </p:cNvPr>
          <p:cNvSpPr/>
          <p:nvPr/>
        </p:nvSpPr>
        <p:spPr>
          <a:xfrm>
            <a:off x="1984905" y="4895731"/>
            <a:ext cx="2176841" cy="9434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7145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sz="1200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관광지 이미지와 인식차이 </a:t>
            </a:r>
            <a:endParaRPr lang="en-US" altLang="ko-KR" sz="1200" spc="-1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17145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sz="1200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관광단지의 효율적 개발 방안에 대한 연구 논문 참고</a:t>
            </a:r>
            <a:endParaRPr lang="en-US" sz="1200" strike="noStrike" spc="-1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560EED21-6A2C-38A5-BA94-97020FA49564}"/>
              </a:ext>
            </a:extLst>
          </p:cNvPr>
          <p:cNvSpPr/>
          <p:nvPr/>
        </p:nvSpPr>
        <p:spPr>
          <a:xfrm>
            <a:off x="4449105" y="3562760"/>
            <a:ext cx="409698" cy="1255961"/>
          </a:xfrm>
          <a:prstGeom prst="rightArrow">
            <a:avLst/>
          </a:prstGeom>
          <a:solidFill>
            <a:srgbClr val="034DBB"/>
          </a:solidFill>
          <a:ln>
            <a:solidFill>
              <a:srgbClr val="034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9482733-5D4D-E701-E1E8-95F5409DBAE3}"/>
              </a:ext>
            </a:extLst>
          </p:cNvPr>
          <p:cNvSpPr/>
          <p:nvPr/>
        </p:nvSpPr>
        <p:spPr>
          <a:xfrm>
            <a:off x="7858201" y="3562760"/>
            <a:ext cx="409698" cy="1255961"/>
          </a:xfrm>
          <a:prstGeom prst="rightArrow">
            <a:avLst/>
          </a:prstGeom>
          <a:solidFill>
            <a:srgbClr val="034DBB"/>
          </a:solidFill>
          <a:ln>
            <a:solidFill>
              <a:srgbClr val="034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Google Shape;148;p21">
            <a:extLst>
              <a:ext uri="{FF2B5EF4-FFF2-40B4-BE49-F238E27FC236}">
                <a16:creationId xmlns:a16="http://schemas.microsoft.com/office/drawing/2014/main" id="{FB86EBB5-A481-A739-A85A-1BD43D409630}"/>
              </a:ext>
            </a:extLst>
          </p:cNvPr>
          <p:cNvCxnSpPr>
            <a:cxnSpLocks/>
          </p:cNvCxnSpPr>
          <p:nvPr/>
        </p:nvCxnSpPr>
        <p:spPr>
          <a:xfrm>
            <a:off x="8453590" y="2436026"/>
            <a:ext cx="3403027" cy="0"/>
          </a:xfrm>
          <a:prstGeom prst="straightConnector1">
            <a:avLst/>
          </a:prstGeom>
          <a:ln w="28575">
            <a:solidFill>
              <a:srgbClr val="A5A5A5"/>
            </a:solidFill>
            <a:prstDash val="dash"/>
            <a:miter/>
          </a:ln>
        </p:spPr>
      </p:cxnSp>
      <p:sp>
        <p:nvSpPr>
          <p:cNvPr id="28" name="Google Shape;149;p21">
            <a:extLst>
              <a:ext uri="{FF2B5EF4-FFF2-40B4-BE49-F238E27FC236}">
                <a16:creationId xmlns:a16="http://schemas.microsoft.com/office/drawing/2014/main" id="{687FAA97-3EAB-117E-1EB3-8E1FE97D091E}"/>
              </a:ext>
            </a:extLst>
          </p:cNvPr>
          <p:cNvSpPr/>
          <p:nvPr/>
        </p:nvSpPr>
        <p:spPr>
          <a:xfrm>
            <a:off x="9444744" y="1887196"/>
            <a:ext cx="1420718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altLang="en-US" sz="2400" b="1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기대 효과</a:t>
            </a:r>
            <a:endParaRPr lang="en-US" sz="2400" b="0" strike="noStrike" spc="-1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7" name="Google Shape;139;p21">
            <a:extLst>
              <a:ext uri="{FF2B5EF4-FFF2-40B4-BE49-F238E27FC236}">
                <a16:creationId xmlns:a16="http://schemas.microsoft.com/office/drawing/2014/main" id="{9C48FD9E-56D7-BEEB-CDF3-2139C4B86240}"/>
              </a:ext>
            </a:extLst>
          </p:cNvPr>
          <p:cNvSpPr/>
          <p:nvPr/>
        </p:nvSpPr>
        <p:spPr>
          <a:xfrm>
            <a:off x="379712" y="3161322"/>
            <a:ext cx="1509597" cy="718486"/>
          </a:xfrm>
          <a:prstGeom prst="roundRect">
            <a:avLst/>
          </a:prstGeom>
          <a:solidFill>
            <a:srgbClr val="034DBB"/>
          </a:solidFill>
          <a:ln w="12700">
            <a:solidFill>
              <a:srgbClr val="034DB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ko-KR" altLang="en-US" sz="1300" b="1" strike="noStrike" spc="-1" dirty="0" err="1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크롤링</a:t>
            </a:r>
            <a:r>
              <a:rPr lang="ko-KR" altLang="en-US" sz="1300" b="1" strike="noStrike" spc="-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ko-KR" sz="1300" b="1" strike="noStrike" spc="-1" dirty="0">
                <a:solidFill>
                  <a:schemeClr val="bg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</a:t>
            </a:r>
            <a:endParaRPr lang="en-US" sz="1300" b="0" strike="noStrike" spc="-1" dirty="0">
              <a:solidFill>
                <a:schemeClr val="bg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8" name="Google Shape;142;p21">
            <a:extLst>
              <a:ext uri="{FF2B5EF4-FFF2-40B4-BE49-F238E27FC236}">
                <a16:creationId xmlns:a16="http://schemas.microsoft.com/office/drawing/2014/main" id="{A3E14A09-11FA-418A-170F-E1F45168B465}"/>
              </a:ext>
            </a:extLst>
          </p:cNvPr>
          <p:cNvSpPr/>
          <p:nvPr/>
        </p:nvSpPr>
        <p:spPr>
          <a:xfrm>
            <a:off x="1984311" y="3171388"/>
            <a:ext cx="2176841" cy="69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네이버 블로그</a:t>
            </a:r>
            <a:r>
              <a:rPr lang="en-US" altLang="ko-KR" strike="noStrike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</a:t>
            </a:r>
          </a:p>
          <a:p>
            <a:pPr algn="ctr">
              <a:lnSpc>
                <a:spcPct val="100000"/>
              </a:lnSpc>
            </a:pPr>
            <a:r>
              <a:rPr lang="ko-KR" altLang="en-US" spc="-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인스타그램</a:t>
            </a:r>
            <a:endParaRPr lang="en-US" strike="noStrike" spc="-1" dirty="0">
              <a:solidFill>
                <a:schemeClr val="tx1"/>
              </a:solidFill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75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1C22D5-5A22-CF2F-BA67-5CF9563638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-759143"/>
            <a:ext cx="12192000" cy="8534400"/>
          </a:xfrm>
          <a:prstGeom prst="rect">
            <a:avLst/>
          </a:prstGeom>
        </p:spPr>
      </p:pic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79520" y="135000"/>
            <a:ext cx="10514880" cy="48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200" b="1" strike="noStrike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3. </a:t>
            </a:r>
            <a:r>
              <a:rPr lang="ko-KR" sz="3200" b="1" strike="noStrike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프로젝트 조직 및 역할</a:t>
            </a:r>
            <a:endParaRPr lang="en-US" sz="3200" b="0" strike="noStrike" spc="-1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89526" y="925239"/>
            <a:ext cx="11212948" cy="4689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altLang="en-US" sz="23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팀</a:t>
            </a:r>
            <a:r>
              <a:rPr lang="ko-KR" sz="2300" b="1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장 박병준을 전체 리더로 본 시스템 구축이 진행되며</a:t>
            </a:r>
            <a:r>
              <a:rPr lang="en-US" sz="2300" b="1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sz="2300" b="1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투입 </a:t>
            </a:r>
            <a:r>
              <a:rPr lang="ko-KR" sz="2300" b="1" strike="noStrike" spc="-1" dirty="0" err="1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인력별</a:t>
            </a:r>
            <a:r>
              <a:rPr lang="ko-KR" sz="2300" b="1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역할은 아래와 같</a:t>
            </a:r>
            <a:r>
              <a:rPr lang="ko-KR" altLang="en-US" sz="2300" b="1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음</a:t>
            </a:r>
            <a:endParaRPr lang="en-US" sz="23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cxnSp>
        <p:nvCxnSpPr>
          <p:cNvPr id="2" name="Google Shape;188;p23">
            <a:extLst>
              <a:ext uri="{FF2B5EF4-FFF2-40B4-BE49-F238E27FC236}">
                <a16:creationId xmlns:a16="http://schemas.microsoft.com/office/drawing/2014/main" id="{15BFAEB3-D720-C7D7-B9B2-0D9EC1FF2DE2}"/>
              </a:ext>
            </a:extLst>
          </p:cNvPr>
          <p:cNvCxnSpPr>
            <a:cxnSpLocks/>
          </p:cNvCxnSpPr>
          <p:nvPr/>
        </p:nvCxnSpPr>
        <p:spPr>
          <a:xfrm>
            <a:off x="1372552" y="2832475"/>
            <a:ext cx="9301839" cy="0"/>
          </a:xfrm>
          <a:prstGeom prst="straightConnector1">
            <a:avLst/>
          </a:prstGeom>
          <a:ln w="28575">
            <a:solidFill>
              <a:srgbClr val="A5A5A5"/>
            </a:solidFill>
            <a:prstDash val="dash"/>
            <a:miter/>
          </a:ln>
        </p:spPr>
      </p:cxnSp>
      <p:sp>
        <p:nvSpPr>
          <p:cNvPr id="3" name="Google Shape;189;p23">
            <a:extLst>
              <a:ext uri="{FF2B5EF4-FFF2-40B4-BE49-F238E27FC236}">
                <a16:creationId xmlns:a16="http://schemas.microsoft.com/office/drawing/2014/main" id="{11DFD65D-4FCE-1D63-854E-659CCDB094E0}"/>
              </a:ext>
            </a:extLst>
          </p:cNvPr>
          <p:cNvSpPr/>
          <p:nvPr/>
        </p:nvSpPr>
        <p:spPr>
          <a:xfrm>
            <a:off x="4359834" y="2051696"/>
            <a:ext cx="3467981" cy="398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ko-KR" sz="2800" b="1" strike="noStrike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프로젝트 조직도</a:t>
            </a:r>
            <a:endParaRPr lang="en-US" sz="2800" b="0" strike="noStrike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9D2F423-8249-208C-7FA1-462260741965}"/>
              </a:ext>
            </a:extLst>
          </p:cNvPr>
          <p:cNvGrpSpPr/>
          <p:nvPr/>
        </p:nvGrpSpPr>
        <p:grpSpPr>
          <a:xfrm>
            <a:off x="1404850" y="4062292"/>
            <a:ext cx="9382299" cy="1610374"/>
            <a:chOff x="994941" y="3926647"/>
            <a:chExt cx="9382299" cy="161037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2F6D91E-3DF3-2FF4-7342-BEB96D9EB012}"/>
                </a:ext>
              </a:extLst>
            </p:cNvPr>
            <p:cNvGrpSpPr/>
            <p:nvPr/>
          </p:nvGrpSpPr>
          <p:grpSpPr>
            <a:xfrm>
              <a:off x="5772513" y="3933215"/>
              <a:ext cx="2231280" cy="1593777"/>
              <a:chOff x="4304701" y="4708269"/>
              <a:chExt cx="2231280" cy="1593777"/>
            </a:xfrm>
          </p:grpSpPr>
          <p:sp>
            <p:nvSpPr>
              <p:cNvPr id="22" name="Google Shape;206;p23">
                <a:extLst>
                  <a:ext uri="{FF2B5EF4-FFF2-40B4-BE49-F238E27FC236}">
                    <a16:creationId xmlns:a16="http://schemas.microsoft.com/office/drawing/2014/main" id="{4126D8A1-621D-D3E4-A34D-24DA40F7C0D2}"/>
                  </a:ext>
                </a:extLst>
              </p:cNvPr>
              <p:cNvSpPr/>
              <p:nvPr/>
            </p:nvSpPr>
            <p:spPr>
              <a:xfrm>
                <a:off x="4304701" y="5225709"/>
                <a:ext cx="2229840" cy="107633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  <a:tabLst>
                    <a:tab pos="0" algn="l"/>
                  </a:tabLst>
                </a:pPr>
                <a:r>
                  <a:rPr lang="ko-KR" altLang="en-US" sz="1300" b="0" strike="noStrike" spc="-1" dirty="0">
                    <a:solidFill>
                      <a:srgbClr val="000000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워크 스페이스 관리</a:t>
                </a:r>
                <a:endParaRPr lang="en-US" altLang="ko-KR" sz="1300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  <a:tabLst>
                    <a:tab pos="0" algn="l"/>
                  </a:tabLst>
                </a:pPr>
                <a:r>
                  <a:rPr lang="ko-KR" altLang="en-US" sz="1300" spc="-1" dirty="0"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데이터 필터링</a:t>
                </a:r>
                <a:endParaRPr lang="en-US" altLang="ko-KR" sz="1300" spc="-1" dirty="0"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  <a:tabLst>
                    <a:tab pos="0" algn="l"/>
                  </a:tabLst>
                </a:pPr>
                <a:r>
                  <a:rPr lang="ko-KR" altLang="en-US" b="0" strike="noStrike" spc="-1" dirty="0">
                    <a:solidFill>
                      <a:srgbClr val="000000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텍스트 분류 모델 </a:t>
                </a:r>
                <a:r>
                  <a:rPr lang="ko-KR" altLang="en-US" spc="-1" dirty="0"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개발</a:t>
                </a:r>
                <a:endParaRPr lang="en-US" b="0" strike="noStrike" spc="-1" dirty="0"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</p:txBody>
          </p:sp>
          <p:sp>
            <p:nvSpPr>
              <p:cNvPr id="23" name="Google Shape;197;p23">
                <a:extLst>
                  <a:ext uri="{FF2B5EF4-FFF2-40B4-BE49-F238E27FC236}">
                    <a16:creationId xmlns:a16="http://schemas.microsoft.com/office/drawing/2014/main" id="{11D6F4C2-BFF2-9BF7-2AFB-D4E4F6803C14}"/>
                  </a:ext>
                </a:extLst>
              </p:cNvPr>
              <p:cNvSpPr/>
              <p:nvPr/>
            </p:nvSpPr>
            <p:spPr>
              <a:xfrm>
                <a:off x="4304701" y="4708269"/>
                <a:ext cx="2231280" cy="521799"/>
              </a:xfrm>
              <a:prstGeom prst="rect">
                <a:avLst/>
              </a:prstGeom>
              <a:solidFill>
                <a:srgbClr val="034DBB"/>
              </a:solidFill>
              <a:ln w="19050">
                <a:solidFill>
                  <a:srgbClr val="034DBB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ko-KR" sz="1600" b="1" strike="noStrike" spc="-1" dirty="0">
                    <a:solidFill>
                      <a:schemeClr val="bg1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신민수</a:t>
                </a:r>
                <a:endParaRPr lang="en-US" sz="1100" b="0" strike="noStrike" spc="-1" dirty="0">
                  <a:solidFill>
                    <a:schemeClr val="bg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3F17706-C2AD-659C-4A4F-3D15688C4087}"/>
                </a:ext>
              </a:extLst>
            </p:cNvPr>
            <p:cNvGrpSpPr/>
            <p:nvPr/>
          </p:nvGrpSpPr>
          <p:grpSpPr>
            <a:xfrm>
              <a:off x="3382283" y="3926647"/>
              <a:ext cx="2231280" cy="1610374"/>
              <a:chOff x="6649021" y="4708269"/>
              <a:chExt cx="2231280" cy="1610374"/>
            </a:xfrm>
          </p:grpSpPr>
          <p:sp>
            <p:nvSpPr>
              <p:cNvPr id="20" name="Google Shape;209;p23">
                <a:extLst>
                  <a:ext uri="{FF2B5EF4-FFF2-40B4-BE49-F238E27FC236}">
                    <a16:creationId xmlns:a16="http://schemas.microsoft.com/office/drawing/2014/main" id="{28DE7DA4-DBA6-5217-E75C-F4FD928A5807}"/>
                  </a:ext>
                </a:extLst>
              </p:cNvPr>
              <p:cNvSpPr/>
              <p:nvPr/>
            </p:nvSpPr>
            <p:spPr>
              <a:xfrm>
                <a:off x="6649021" y="4708269"/>
                <a:ext cx="2231280" cy="537699"/>
              </a:xfrm>
              <a:prstGeom prst="rect">
                <a:avLst/>
              </a:prstGeom>
              <a:solidFill>
                <a:srgbClr val="034DBB"/>
              </a:solidFill>
              <a:ln w="19050">
                <a:solidFill>
                  <a:srgbClr val="034DBB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ko-KR" sz="1600" b="1" strike="noStrike" spc="-1" dirty="0">
                    <a:solidFill>
                      <a:schemeClr val="bg1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이재상</a:t>
                </a:r>
                <a:endParaRPr lang="en-US" sz="1050" b="0" strike="noStrike" spc="-1" dirty="0">
                  <a:solidFill>
                    <a:schemeClr val="bg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</p:txBody>
          </p:sp>
          <p:sp>
            <p:nvSpPr>
              <p:cNvPr id="21" name="Google Shape;206;p23">
                <a:extLst>
                  <a:ext uri="{FF2B5EF4-FFF2-40B4-BE49-F238E27FC236}">
                    <a16:creationId xmlns:a16="http://schemas.microsoft.com/office/drawing/2014/main" id="{5020079F-325B-F03B-5482-282D5B5D03D6}"/>
                  </a:ext>
                </a:extLst>
              </p:cNvPr>
              <p:cNvSpPr/>
              <p:nvPr/>
            </p:nvSpPr>
            <p:spPr>
              <a:xfrm>
                <a:off x="6649696" y="5242306"/>
                <a:ext cx="2229840" cy="107633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  <a:tabLst>
                    <a:tab pos="0" algn="l"/>
                  </a:tabLst>
                </a:pPr>
                <a:r>
                  <a:rPr lang="ko-KR" altLang="en-US" spc="-1" dirty="0"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프로젝트 계획서 제작</a:t>
                </a:r>
                <a:endParaRPr lang="en-US" altLang="ko-KR" spc="-1" dirty="0"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  <a:tabLst>
                    <a:tab pos="0" algn="l"/>
                  </a:tabLst>
                </a:pPr>
                <a:r>
                  <a:rPr lang="ko-KR" altLang="en-US" b="0" strike="noStrike" spc="-1" dirty="0"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데이터 수집</a:t>
                </a:r>
                <a:endParaRPr lang="en-US" altLang="ko-KR" spc="-1" dirty="0"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  <a:tabLst>
                    <a:tab pos="0" algn="l"/>
                  </a:tabLst>
                </a:pPr>
                <a:r>
                  <a:rPr lang="ko-KR" altLang="en-US" b="0" strike="noStrike" spc="-1" dirty="0">
                    <a:solidFill>
                      <a:srgbClr val="000000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이미지 분류 모델 </a:t>
                </a:r>
                <a:r>
                  <a:rPr lang="ko-KR" altLang="en-US" spc="-1" dirty="0"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개발</a:t>
                </a:r>
                <a:endParaRPr lang="en-US" b="0" strike="noStrike" spc="-1" dirty="0"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6379CFA-4682-5300-2CB7-A650A5310FC6}"/>
                </a:ext>
              </a:extLst>
            </p:cNvPr>
            <p:cNvGrpSpPr/>
            <p:nvPr/>
          </p:nvGrpSpPr>
          <p:grpSpPr>
            <a:xfrm>
              <a:off x="8145960" y="3941006"/>
              <a:ext cx="2231280" cy="1584109"/>
              <a:chOff x="1903141" y="4713349"/>
              <a:chExt cx="2231280" cy="1584109"/>
            </a:xfrm>
          </p:grpSpPr>
          <p:sp>
            <p:nvSpPr>
              <p:cNvPr id="18" name="Google Shape;204;p23">
                <a:extLst>
                  <a:ext uri="{FF2B5EF4-FFF2-40B4-BE49-F238E27FC236}">
                    <a16:creationId xmlns:a16="http://schemas.microsoft.com/office/drawing/2014/main" id="{0D2F77DE-3429-192A-BF49-BD495F427CCE}"/>
                  </a:ext>
                </a:extLst>
              </p:cNvPr>
              <p:cNvSpPr/>
              <p:nvPr/>
            </p:nvSpPr>
            <p:spPr>
              <a:xfrm>
                <a:off x="1903141" y="4713349"/>
                <a:ext cx="2231280" cy="507771"/>
              </a:xfrm>
              <a:prstGeom prst="rect">
                <a:avLst/>
              </a:prstGeom>
              <a:solidFill>
                <a:srgbClr val="034DBB"/>
              </a:solidFill>
              <a:ln w="19050">
                <a:solidFill>
                  <a:srgbClr val="034DBB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US" sz="1100" b="1" strike="noStrike" spc="-1" dirty="0">
                    <a:solidFill>
                      <a:schemeClr val="bg1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 </a:t>
                </a:r>
                <a:r>
                  <a:rPr lang="ko-KR" sz="1600" b="1" strike="noStrike" spc="-1" dirty="0" err="1">
                    <a:solidFill>
                      <a:schemeClr val="bg1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허채범</a:t>
                </a:r>
                <a:endParaRPr lang="en-US" sz="1100" b="0" strike="noStrike" spc="-1" dirty="0">
                  <a:solidFill>
                    <a:schemeClr val="bg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</p:txBody>
          </p:sp>
          <p:sp>
            <p:nvSpPr>
              <p:cNvPr id="19" name="Google Shape;206;p23">
                <a:extLst>
                  <a:ext uri="{FF2B5EF4-FFF2-40B4-BE49-F238E27FC236}">
                    <a16:creationId xmlns:a16="http://schemas.microsoft.com/office/drawing/2014/main" id="{A72B358A-BC56-57D1-E5A8-00305384ED9D}"/>
                  </a:ext>
                </a:extLst>
              </p:cNvPr>
              <p:cNvSpPr/>
              <p:nvPr/>
            </p:nvSpPr>
            <p:spPr>
              <a:xfrm>
                <a:off x="1908699" y="5221121"/>
                <a:ext cx="2224086" cy="107633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  <a:tabLst>
                    <a:tab pos="0" algn="l"/>
                  </a:tabLst>
                </a:pPr>
                <a:r>
                  <a:rPr lang="ko-KR" altLang="en-US" b="0" strike="noStrike" spc="-1" dirty="0">
                    <a:solidFill>
                      <a:srgbClr val="000000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당일 회의록 작성</a:t>
                </a:r>
                <a:endParaRPr lang="en-US" altLang="ko-KR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  <a:tabLst>
                    <a:tab pos="0" algn="l"/>
                  </a:tabLst>
                </a:pPr>
                <a:r>
                  <a:rPr lang="ko-KR" altLang="en-US" spc="-1" dirty="0"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트렌드 분석</a:t>
                </a:r>
                <a:endParaRPr lang="en-US" altLang="ko-KR" spc="-1" dirty="0"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  <a:tabLst>
                    <a:tab pos="0" algn="l"/>
                  </a:tabLst>
                </a:pPr>
                <a:r>
                  <a:rPr lang="ko-KR" altLang="en-US" b="0" strike="noStrike" spc="-1" dirty="0">
                    <a:solidFill>
                      <a:srgbClr val="000000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텍스트 분류 모델 </a:t>
                </a:r>
                <a:r>
                  <a:rPr lang="ko-KR" altLang="en-US" spc="-1" dirty="0"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개발</a:t>
                </a:r>
                <a:endParaRPr lang="en-US" b="0" strike="noStrike" spc="-1" dirty="0"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8FDBBD0-8320-DCD8-CFE9-AF7DBF193603}"/>
                </a:ext>
              </a:extLst>
            </p:cNvPr>
            <p:cNvGrpSpPr/>
            <p:nvPr/>
          </p:nvGrpSpPr>
          <p:grpSpPr>
            <a:xfrm>
              <a:off x="994941" y="3935979"/>
              <a:ext cx="2231477" cy="1587521"/>
              <a:chOff x="1498590" y="3045223"/>
              <a:chExt cx="2231477" cy="1587521"/>
            </a:xfrm>
          </p:grpSpPr>
          <p:sp>
            <p:nvSpPr>
              <p:cNvPr id="16" name="Google Shape;194;p23">
                <a:extLst>
                  <a:ext uri="{FF2B5EF4-FFF2-40B4-BE49-F238E27FC236}">
                    <a16:creationId xmlns:a16="http://schemas.microsoft.com/office/drawing/2014/main" id="{767DEDA3-24E4-103C-615A-DE8F216B86DF}"/>
                  </a:ext>
                </a:extLst>
              </p:cNvPr>
              <p:cNvSpPr/>
              <p:nvPr/>
            </p:nvSpPr>
            <p:spPr>
              <a:xfrm>
                <a:off x="1500227" y="3556407"/>
                <a:ext cx="2229840" cy="107633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  <a:tabLst>
                    <a:tab pos="0" algn="l"/>
                  </a:tabLst>
                </a:pPr>
                <a:r>
                  <a:rPr lang="ko-KR" altLang="en-US" b="0" strike="noStrike" spc="-1" dirty="0">
                    <a:solidFill>
                      <a:srgbClr val="000000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전반적 문서화 작업</a:t>
                </a:r>
                <a:endParaRPr lang="en-US" altLang="ko-KR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  <a:tabLst>
                    <a:tab pos="0" algn="l"/>
                  </a:tabLst>
                </a:pPr>
                <a:r>
                  <a:rPr lang="ko-KR" altLang="en-US" spc="-1" dirty="0"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데이터 저장 및 관리</a:t>
                </a:r>
                <a:endParaRPr lang="en-US" altLang="ko-KR" spc="-1" dirty="0"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  <a:tabLst>
                    <a:tab pos="0" algn="l"/>
                  </a:tabLst>
                </a:pPr>
                <a:r>
                  <a:rPr lang="ko-KR" altLang="en-US" b="0" strike="noStrike" spc="-1" dirty="0"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이미지 분류 모델 </a:t>
                </a:r>
                <a:r>
                  <a:rPr lang="ko-KR" altLang="en-US" spc="-1" dirty="0"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개발</a:t>
                </a:r>
                <a:endParaRPr lang="en-US" b="0" strike="noStrike" spc="-1" dirty="0">
                  <a:solidFill>
                    <a:srgbClr val="000000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</p:txBody>
          </p:sp>
          <p:sp>
            <p:nvSpPr>
              <p:cNvPr id="17" name="Google Shape;197;p23">
                <a:extLst>
                  <a:ext uri="{FF2B5EF4-FFF2-40B4-BE49-F238E27FC236}">
                    <a16:creationId xmlns:a16="http://schemas.microsoft.com/office/drawing/2014/main" id="{7A638F3C-025B-61E3-343E-BE8D4136B4AF}"/>
                  </a:ext>
                </a:extLst>
              </p:cNvPr>
              <p:cNvSpPr/>
              <p:nvPr/>
            </p:nvSpPr>
            <p:spPr>
              <a:xfrm>
                <a:off x="1498590" y="3045223"/>
                <a:ext cx="2229840" cy="496800"/>
              </a:xfrm>
              <a:prstGeom prst="rect">
                <a:avLst/>
              </a:prstGeom>
              <a:solidFill>
                <a:srgbClr val="034DBB"/>
              </a:solidFill>
              <a:ln w="19050">
                <a:solidFill>
                  <a:srgbClr val="034DBB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ko-KR" altLang="en-US" sz="1600" b="1" spc="-1" dirty="0">
                    <a:solidFill>
                      <a:schemeClr val="bg1"/>
                    </a:solidFill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박병준</a:t>
                </a:r>
                <a:endParaRPr lang="en-US" sz="1600" b="0" strike="noStrike" spc="-1" dirty="0">
                  <a:solidFill>
                    <a:schemeClr val="bg1"/>
                  </a:solidFill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</p:txBody>
          </p: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53A8FC-91AE-42FD-DCBA-860D5CBAFAC5}"/>
              </a:ext>
            </a:extLst>
          </p:cNvPr>
          <p:cNvGrpSpPr/>
          <p:nvPr/>
        </p:nvGrpSpPr>
        <p:grpSpPr>
          <a:xfrm>
            <a:off x="2519770" y="3382698"/>
            <a:ext cx="7148110" cy="679595"/>
            <a:chOff x="2160730" y="3536302"/>
            <a:chExt cx="7148110" cy="679595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ACF6233-AB74-462D-B3D6-6CDB8D67B8BB}"/>
                </a:ext>
              </a:extLst>
            </p:cNvPr>
            <p:cNvCxnSpPr/>
            <p:nvPr/>
          </p:nvCxnSpPr>
          <p:spPr>
            <a:xfrm>
              <a:off x="2160730" y="3536302"/>
              <a:ext cx="7148110" cy="0"/>
            </a:xfrm>
            <a:prstGeom prst="line">
              <a:avLst/>
            </a:prstGeom>
            <a:ln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3C756D5-8073-7321-85CA-AF50DA2F8F3F}"/>
                </a:ext>
              </a:extLst>
            </p:cNvPr>
            <p:cNvCxnSpPr>
              <a:endCxn id="17" idx="0"/>
            </p:cNvCxnSpPr>
            <p:nvPr/>
          </p:nvCxnSpPr>
          <p:spPr>
            <a:xfrm>
              <a:off x="2160730" y="3536302"/>
              <a:ext cx="0" cy="679595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0B26C5B-DE9C-D651-3259-A47F9AB508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8648" y="3536302"/>
              <a:ext cx="10192" cy="670262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E4B8127-7CC1-142E-9223-3176666EE579}"/>
                </a:ext>
              </a:extLst>
            </p:cNvPr>
            <p:cNvCxnSpPr>
              <a:cxnSpLocks/>
            </p:cNvCxnSpPr>
            <p:nvPr/>
          </p:nvCxnSpPr>
          <p:spPr>
            <a:xfrm>
              <a:off x="6938302" y="3536302"/>
              <a:ext cx="0" cy="670263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6C74A0A-0FA0-C56D-8016-F095239B24B8}"/>
                </a:ext>
              </a:extLst>
            </p:cNvPr>
            <p:cNvCxnSpPr>
              <a:cxnSpLocks/>
            </p:cNvCxnSpPr>
            <p:nvPr/>
          </p:nvCxnSpPr>
          <p:spPr>
            <a:xfrm>
              <a:off x="4557214" y="3536302"/>
              <a:ext cx="0" cy="670264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F3ABFE-AE82-56A6-7459-1E02E3FA622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-759143"/>
            <a:ext cx="12192000" cy="8534400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9D99254-B04D-50BC-6E58-EE40D306BE6F}"/>
              </a:ext>
            </a:extLst>
          </p:cNvPr>
          <p:cNvSpPr/>
          <p:nvPr/>
        </p:nvSpPr>
        <p:spPr>
          <a:xfrm>
            <a:off x="2351307" y="2238500"/>
            <a:ext cx="8797339" cy="3325090"/>
          </a:xfrm>
          <a:prstGeom prst="roundRect">
            <a:avLst>
              <a:gd name="adj" fmla="val 1015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400" b="1" dirty="0" err="1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핫플레이스</a:t>
            </a:r>
            <a:r>
              <a:rPr lang="ko-KR" altLang="en-US" sz="24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검색 및 추천 시스템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F8CC1B3-09CB-FD48-A873-E89C08E46D7C}"/>
              </a:ext>
            </a:extLst>
          </p:cNvPr>
          <p:cNvSpPr/>
          <p:nvPr/>
        </p:nvSpPr>
        <p:spPr>
          <a:xfrm>
            <a:off x="2407854" y="3127797"/>
            <a:ext cx="1588519" cy="1915180"/>
          </a:xfrm>
          <a:prstGeom prst="roundRect">
            <a:avLst>
              <a:gd name="adj" fmla="val 101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사용자 인터페이스</a:t>
            </a: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10A9FD8F-28A7-B9C6-C4FB-0724A330FC86}"/>
              </a:ext>
            </a:extLst>
          </p:cNvPr>
          <p:cNvSpPr txBox="1">
            <a:spLocks/>
          </p:cNvSpPr>
          <p:nvPr/>
        </p:nvSpPr>
        <p:spPr>
          <a:xfrm>
            <a:off x="479520" y="135000"/>
            <a:ext cx="10514880" cy="48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altLang="ko-KR" sz="3200" b="1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4. </a:t>
            </a:r>
            <a:r>
              <a:rPr lang="ko-KR" altLang="en-US" sz="3200" b="1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프로젝트 구성도</a:t>
            </a:r>
            <a:endParaRPr lang="en-US" sz="3200" spc="-1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FD820F4-F47A-0EF0-6E66-E078A0C35D01}"/>
              </a:ext>
            </a:extLst>
          </p:cNvPr>
          <p:cNvSpPr/>
          <p:nvPr/>
        </p:nvSpPr>
        <p:spPr>
          <a:xfrm>
            <a:off x="2499336" y="3546226"/>
            <a:ext cx="360314" cy="562520"/>
          </a:xfrm>
          <a:prstGeom prst="roundRect">
            <a:avLst/>
          </a:prstGeom>
          <a:solidFill>
            <a:srgbClr val="034DBB"/>
          </a:solidFill>
          <a:ln>
            <a:solidFill>
              <a:srgbClr val="034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검색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365D571-26CE-5B27-8105-488C8038741E}"/>
              </a:ext>
            </a:extLst>
          </p:cNvPr>
          <p:cNvSpPr/>
          <p:nvPr/>
        </p:nvSpPr>
        <p:spPr>
          <a:xfrm>
            <a:off x="4643392" y="3127798"/>
            <a:ext cx="702542" cy="1825989"/>
          </a:xfrm>
          <a:prstGeom prst="roundRect">
            <a:avLst/>
          </a:prstGeom>
          <a:solidFill>
            <a:srgbClr val="034DBB"/>
          </a:solidFill>
          <a:ln>
            <a:solidFill>
              <a:srgbClr val="034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기능 구현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B181079-2D0F-6743-9FB5-19AC0FD176FC}"/>
              </a:ext>
            </a:extLst>
          </p:cNvPr>
          <p:cNvSpPr/>
          <p:nvPr/>
        </p:nvSpPr>
        <p:spPr>
          <a:xfrm>
            <a:off x="2925046" y="3537458"/>
            <a:ext cx="360314" cy="562520"/>
          </a:xfrm>
          <a:prstGeom prst="roundRect">
            <a:avLst/>
          </a:prstGeom>
          <a:solidFill>
            <a:srgbClr val="034DBB"/>
          </a:solidFill>
          <a:ln>
            <a:solidFill>
              <a:srgbClr val="034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추천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850C7F4-36E2-B04F-CAF2-3DEE5B6A9121}"/>
              </a:ext>
            </a:extLst>
          </p:cNvPr>
          <p:cNvSpPr/>
          <p:nvPr/>
        </p:nvSpPr>
        <p:spPr>
          <a:xfrm>
            <a:off x="3345447" y="3546226"/>
            <a:ext cx="566470" cy="562520"/>
          </a:xfrm>
          <a:prstGeom prst="roundRect">
            <a:avLst/>
          </a:prstGeom>
          <a:solidFill>
            <a:srgbClr val="034DBB"/>
          </a:solidFill>
          <a:ln>
            <a:solidFill>
              <a:srgbClr val="034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트렌드 분석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B45B1F5-879F-3B06-45EB-62AC38F690A3}"/>
              </a:ext>
            </a:extLst>
          </p:cNvPr>
          <p:cNvSpPr/>
          <p:nvPr/>
        </p:nvSpPr>
        <p:spPr>
          <a:xfrm>
            <a:off x="2499336" y="4179330"/>
            <a:ext cx="1412581" cy="745400"/>
          </a:xfrm>
          <a:prstGeom prst="roundRect">
            <a:avLst/>
          </a:prstGeom>
          <a:solidFill>
            <a:srgbClr val="034DBB"/>
          </a:solidFill>
          <a:ln>
            <a:solidFill>
              <a:srgbClr val="034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결과</a:t>
            </a:r>
            <a:endParaRPr lang="en-US" altLang="ko-KR" sz="20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23609FE-2CF4-4DC2-0F1B-C5BE8C09798D}"/>
              </a:ext>
            </a:extLst>
          </p:cNvPr>
          <p:cNvSpPr/>
          <p:nvPr/>
        </p:nvSpPr>
        <p:spPr>
          <a:xfrm>
            <a:off x="6015398" y="3127799"/>
            <a:ext cx="702542" cy="1825989"/>
          </a:xfrm>
          <a:prstGeom prst="roundRect">
            <a:avLst/>
          </a:prstGeom>
          <a:solidFill>
            <a:srgbClr val="034DBB"/>
          </a:solidFill>
          <a:ln>
            <a:solidFill>
              <a:srgbClr val="034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DB</a:t>
            </a:r>
            <a:endParaRPr lang="ko-KR" altLang="en-US" sz="24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F31A38F-1988-387D-7AA0-051BFD33D7ED}"/>
              </a:ext>
            </a:extLst>
          </p:cNvPr>
          <p:cNvSpPr/>
          <p:nvPr/>
        </p:nvSpPr>
        <p:spPr>
          <a:xfrm>
            <a:off x="7372350" y="3127800"/>
            <a:ext cx="702542" cy="1825989"/>
          </a:xfrm>
          <a:prstGeom prst="roundRect">
            <a:avLst/>
          </a:prstGeom>
          <a:solidFill>
            <a:srgbClr val="034DBB"/>
          </a:solidFill>
          <a:ln>
            <a:solidFill>
              <a:srgbClr val="034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필터링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990846A-D42D-F829-C4AF-064A4A57A3D8}"/>
              </a:ext>
            </a:extLst>
          </p:cNvPr>
          <p:cNvSpPr/>
          <p:nvPr/>
        </p:nvSpPr>
        <p:spPr>
          <a:xfrm>
            <a:off x="8713194" y="3127801"/>
            <a:ext cx="702542" cy="1825989"/>
          </a:xfrm>
          <a:prstGeom prst="roundRect">
            <a:avLst/>
          </a:prstGeom>
          <a:solidFill>
            <a:srgbClr val="034DBB"/>
          </a:solidFill>
          <a:ln>
            <a:solidFill>
              <a:srgbClr val="034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분류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508915E-D13F-8AED-B3F5-FF745924E8D4}"/>
              </a:ext>
            </a:extLst>
          </p:cNvPr>
          <p:cNvSpPr/>
          <p:nvPr/>
        </p:nvSpPr>
        <p:spPr>
          <a:xfrm>
            <a:off x="10077792" y="3127797"/>
            <a:ext cx="702542" cy="1825989"/>
          </a:xfrm>
          <a:prstGeom prst="roundRect">
            <a:avLst/>
          </a:prstGeom>
          <a:solidFill>
            <a:srgbClr val="034DBB"/>
          </a:solidFill>
          <a:ln>
            <a:solidFill>
              <a:srgbClr val="034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수집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554DEB-5864-6E85-EB31-1A80BCCBF94F}"/>
              </a:ext>
            </a:extLst>
          </p:cNvPr>
          <p:cNvSpPr txBox="1"/>
          <p:nvPr/>
        </p:nvSpPr>
        <p:spPr>
          <a:xfrm>
            <a:off x="-2247" y="4416926"/>
            <a:ext cx="82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사용자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FEB6818-2A4E-3D97-E908-C63C31597C9A}"/>
              </a:ext>
            </a:extLst>
          </p:cNvPr>
          <p:cNvCxnSpPr>
            <a:cxnSpLocks/>
          </p:cNvCxnSpPr>
          <p:nvPr/>
        </p:nvCxnSpPr>
        <p:spPr>
          <a:xfrm>
            <a:off x="4053743" y="3908884"/>
            <a:ext cx="56662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D0DFD2E-FBE3-F23F-0AF0-769D7273A9EF}"/>
              </a:ext>
            </a:extLst>
          </p:cNvPr>
          <p:cNvCxnSpPr>
            <a:cxnSpLocks/>
          </p:cNvCxnSpPr>
          <p:nvPr/>
        </p:nvCxnSpPr>
        <p:spPr>
          <a:xfrm flipH="1">
            <a:off x="4026679" y="4237200"/>
            <a:ext cx="56662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68C9CB9-F16C-EFE5-6142-C4972426C65C}"/>
              </a:ext>
            </a:extLst>
          </p:cNvPr>
          <p:cNvCxnSpPr>
            <a:cxnSpLocks/>
          </p:cNvCxnSpPr>
          <p:nvPr/>
        </p:nvCxnSpPr>
        <p:spPr>
          <a:xfrm>
            <a:off x="5413160" y="3910547"/>
            <a:ext cx="56662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F76278E-1343-19E1-B2A1-C840C8E24EC9}"/>
              </a:ext>
            </a:extLst>
          </p:cNvPr>
          <p:cNvCxnSpPr>
            <a:cxnSpLocks/>
          </p:cNvCxnSpPr>
          <p:nvPr/>
        </p:nvCxnSpPr>
        <p:spPr>
          <a:xfrm flipH="1">
            <a:off x="5376952" y="4238863"/>
            <a:ext cx="56662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0A6B7AA-86A0-C6B0-0ABB-BC45718B55FF}"/>
              </a:ext>
            </a:extLst>
          </p:cNvPr>
          <p:cNvCxnSpPr>
            <a:cxnSpLocks/>
          </p:cNvCxnSpPr>
          <p:nvPr/>
        </p:nvCxnSpPr>
        <p:spPr>
          <a:xfrm flipH="1">
            <a:off x="6759263" y="4058806"/>
            <a:ext cx="56662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EEBB250-0375-37D4-3097-ABDBCE8D952F}"/>
              </a:ext>
            </a:extLst>
          </p:cNvPr>
          <p:cNvCxnSpPr>
            <a:cxnSpLocks/>
          </p:cNvCxnSpPr>
          <p:nvPr/>
        </p:nvCxnSpPr>
        <p:spPr>
          <a:xfrm flipH="1">
            <a:off x="8098038" y="4080335"/>
            <a:ext cx="56662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6F9D3DF-ECB6-02A1-C808-29B51E37A834}"/>
              </a:ext>
            </a:extLst>
          </p:cNvPr>
          <p:cNvCxnSpPr>
            <a:cxnSpLocks/>
          </p:cNvCxnSpPr>
          <p:nvPr/>
        </p:nvCxnSpPr>
        <p:spPr>
          <a:xfrm flipH="1">
            <a:off x="9466358" y="4080335"/>
            <a:ext cx="56662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85E5C2D-6232-8FFC-EF17-F803E30C3B0C}"/>
              </a:ext>
            </a:extLst>
          </p:cNvPr>
          <p:cNvSpPr/>
          <p:nvPr/>
        </p:nvSpPr>
        <p:spPr>
          <a:xfrm>
            <a:off x="11416930" y="2238500"/>
            <a:ext cx="655073" cy="332509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외부 데이터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24088D-7361-E1E4-51EB-115C75C54F82}"/>
              </a:ext>
            </a:extLst>
          </p:cNvPr>
          <p:cNvSpPr txBox="1"/>
          <p:nvPr/>
        </p:nvSpPr>
        <p:spPr>
          <a:xfrm>
            <a:off x="816639" y="2744718"/>
            <a:ext cx="1380815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입력</a:t>
            </a:r>
            <a:endParaRPr lang="en-US" altLang="ko-KR" sz="16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r>
              <a:rPr lang="en-US" altLang="ko-KR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· </a:t>
            </a:r>
            <a:r>
              <a:rPr lang="ko-KR" altLang="en-US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카테고리</a:t>
            </a:r>
            <a:endParaRPr lang="en-US" altLang="ko-KR" sz="16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r>
              <a:rPr lang="en-US" altLang="ko-KR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· </a:t>
            </a:r>
            <a:r>
              <a:rPr lang="ko-KR" altLang="en-US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위치 데이터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176720-E459-B2CD-D1A8-0DE39AB75D04}"/>
              </a:ext>
            </a:extLst>
          </p:cNvPr>
          <p:cNvSpPr txBox="1"/>
          <p:nvPr/>
        </p:nvSpPr>
        <p:spPr>
          <a:xfrm>
            <a:off x="804605" y="4376015"/>
            <a:ext cx="139285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출력</a:t>
            </a:r>
            <a:endParaRPr lang="en-US" altLang="ko-KR" sz="16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r>
              <a:rPr lang="en-US" altLang="ko-KR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· </a:t>
            </a:r>
            <a:r>
              <a:rPr lang="ko-KR" altLang="en-US" sz="1600" dirty="0" err="1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핫플레이스</a:t>
            </a:r>
            <a:endParaRPr lang="en-US" altLang="ko-KR" sz="16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r>
              <a:rPr lang="en-US" altLang="ko-KR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· </a:t>
            </a:r>
            <a:r>
              <a:rPr lang="ko-KR" altLang="en-US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추천 코스</a:t>
            </a:r>
            <a:endParaRPr lang="en-US" altLang="ko-KR" sz="16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pic>
        <p:nvPicPr>
          <p:cNvPr id="52" name="그래픽 51" descr="남자 윤곽선">
            <a:extLst>
              <a:ext uri="{FF2B5EF4-FFF2-40B4-BE49-F238E27FC236}">
                <a16:creationId xmlns:a16="http://schemas.microsoft.com/office/drawing/2014/main" id="{6850ED41-4118-634D-A1E8-345F1729A6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6790" r="26181"/>
          <a:stretch/>
        </p:blipFill>
        <p:spPr>
          <a:xfrm>
            <a:off x="101622" y="3053862"/>
            <a:ext cx="646436" cy="136306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C2FDE8-91A7-55BA-3343-4FB9EF24BEC6}"/>
              </a:ext>
            </a:extLst>
          </p:cNvPr>
          <p:cNvCxnSpPr>
            <a:cxnSpLocks/>
          </p:cNvCxnSpPr>
          <p:nvPr/>
        </p:nvCxnSpPr>
        <p:spPr>
          <a:xfrm>
            <a:off x="825330" y="3824581"/>
            <a:ext cx="139600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A45D262-4257-8E2F-BB91-1C08F50D114A}"/>
              </a:ext>
            </a:extLst>
          </p:cNvPr>
          <p:cNvCxnSpPr>
            <a:cxnSpLocks/>
          </p:cNvCxnSpPr>
          <p:nvPr/>
        </p:nvCxnSpPr>
        <p:spPr>
          <a:xfrm flipH="1">
            <a:off x="816640" y="4153563"/>
            <a:ext cx="138081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0C7F5DE-C0EF-56A2-17C1-DCA7B366DF84}"/>
              </a:ext>
            </a:extLst>
          </p:cNvPr>
          <p:cNvCxnSpPr>
            <a:cxnSpLocks/>
          </p:cNvCxnSpPr>
          <p:nvPr/>
        </p:nvCxnSpPr>
        <p:spPr>
          <a:xfrm flipH="1">
            <a:off x="10824354" y="4076620"/>
            <a:ext cx="56662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961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20B5B13-63A8-78C5-9EB7-B9465E24107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-759143"/>
            <a:ext cx="12192000" cy="8534400"/>
          </a:xfrm>
          <a:prstGeom prst="rect">
            <a:avLst/>
          </a:prstGeom>
        </p:spPr>
      </p:pic>
      <p:sp>
        <p:nvSpPr>
          <p:cNvPr id="39" name="PlaceHolder 1">
            <a:extLst>
              <a:ext uri="{FF2B5EF4-FFF2-40B4-BE49-F238E27FC236}">
                <a16:creationId xmlns:a16="http://schemas.microsoft.com/office/drawing/2014/main" id="{5696B871-E06A-F73A-30E1-12B1EC55C988}"/>
              </a:ext>
            </a:extLst>
          </p:cNvPr>
          <p:cNvSpPr txBox="1">
            <a:spLocks/>
          </p:cNvSpPr>
          <p:nvPr/>
        </p:nvSpPr>
        <p:spPr>
          <a:xfrm>
            <a:off x="479520" y="135000"/>
            <a:ext cx="10514520" cy="483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32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5. </a:t>
            </a:r>
            <a:r>
              <a:rPr lang="ko-KR" sz="32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프로젝트 일정</a:t>
            </a:r>
            <a:endParaRPr lang="en-US" sz="3200" b="1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40" name="PlaceHolder 2">
            <a:extLst>
              <a:ext uri="{FF2B5EF4-FFF2-40B4-BE49-F238E27FC236}">
                <a16:creationId xmlns:a16="http://schemas.microsoft.com/office/drawing/2014/main" id="{86308E53-9ADD-5DC5-A80D-0CD713F74012}"/>
              </a:ext>
            </a:extLst>
          </p:cNvPr>
          <p:cNvSpPr txBox="1">
            <a:spLocks/>
          </p:cNvSpPr>
          <p:nvPr/>
        </p:nvSpPr>
        <p:spPr>
          <a:xfrm>
            <a:off x="504720" y="699236"/>
            <a:ext cx="10981440" cy="59064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ko-KR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아래와 같이 프로젝트는 </a:t>
            </a:r>
            <a:r>
              <a:rPr lang="en-US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5</a:t>
            </a:r>
            <a:r>
              <a:rPr lang="ko-KR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일간</a:t>
            </a:r>
            <a:r>
              <a:rPr lang="en-US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en-US" sz="2400" b="1" spc="-1" dirty="0" err="1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진행</a:t>
            </a:r>
            <a:r>
              <a:rPr lang="ko-KR" altLang="en-US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됨</a:t>
            </a:r>
            <a:endParaRPr lang="en-US" sz="2400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53830F4C-226E-B644-E5B9-5223359B21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7" t="1161" r="746" b="1161"/>
          <a:stretch/>
        </p:blipFill>
        <p:spPr>
          <a:xfrm>
            <a:off x="361914" y="1289880"/>
            <a:ext cx="11468172" cy="48688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226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20B5B13-63A8-78C5-9EB7-B9465E24107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-759143"/>
            <a:ext cx="12192000" cy="8534400"/>
          </a:xfrm>
          <a:prstGeom prst="rect">
            <a:avLst/>
          </a:prstGeom>
        </p:spPr>
      </p:pic>
      <p:sp>
        <p:nvSpPr>
          <p:cNvPr id="39" name="PlaceHolder 1">
            <a:extLst>
              <a:ext uri="{FF2B5EF4-FFF2-40B4-BE49-F238E27FC236}">
                <a16:creationId xmlns:a16="http://schemas.microsoft.com/office/drawing/2014/main" id="{5696B871-E06A-F73A-30E1-12B1EC55C988}"/>
              </a:ext>
            </a:extLst>
          </p:cNvPr>
          <p:cNvSpPr txBox="1">
            <a:spLocks/>
          </p:cNvSpPr>
          <p:nvPr/>
        </p:nvSpPr>
        <p:spPr>
          <a:xfrm>
            <a:off x="479520" y="135000"/>
            <a:ext cx="10514520" cy="483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32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5. </a:t>
            </a:r>
            <a:r>
              <a:rPr lang="ko-KR" sz="32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프로젝트 일정</a:t>
            </a:r>
            <a:r>
              <a:rPr lang="en-US" altLang="ko-KR" sz="32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- WBS</a:t>
            </a:r>
            <a:endParaRPr lang="en-US" sz="3200" b="1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98198-A4EC-ABF3-A72F-5F98E902E22B}"/>
              </a:ext>
            </a:extLst>
          </p:cNvPr>
          <p:cNvSpPr txBox="1"/>
          <p:nvPr/>
        </p:nvSpPr>
        <p:spPr>
          <a:xfrm>
            <a:off x="973667" y="7128933"/>
            <a:ext cx="6417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링크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28F5B39-FE74-1CA8-7A8C-667732448B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12" t="22459" r="29132" b="8551"/>
          <a:stretch/>
        </p:blipFill>
        <p:spPr>
          <a:xfrm>
            <a:off x="3356070" y="629641"/>
            <a:ext cx="7350030" cy="61695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1D88F8-8DA7-E3EE-F532-426D2ABB9913}"/>
              </a:ext>
            </a:extLst>
          </p:cNvPr>
          <p:cNvSpPr txBox="1"/>
          <p:nvPr/>
        </p:nvSpPr>
        <p:spPr>
          <a:xfrm>
            <a:off x="625570" y="1920448"/>
            <a:ext cx="2270030" cy="31752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0" dirty="0" err="1">
                <a:solidFill>
                  <a:srgbClr val="37352F"/>
                </a:solidFill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모듈명</a:t>
            </a:r>
            <a:endParaRPr lang="en-US" altLang="ko-KR" b="1" i="0" dirty="0">
              <a:solidFill>
                <a:srgbClr val="37352F"/>
              </a:solidFill>
              <a:effectLst/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0" i="0" dirty="0">
                <a:solidFill>
                  <a:srgbClr val="37352F"/>
                </a:solidFill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 수집 </a:t>
            </a:r>
            <a:endParaRPr lang="en-US" altLang="ko-KR" b="0" i="0" dirty="0">
              <a:solidFill>
                <a:srgbClr val="37352F"/>
              </a:solidFill>
              <a:effectLst/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0" i="0" dirty="0">
                <a:solidFill>
                  <a:srgbClr val="37352F"/>
                </a:solidFill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 저장 및 관리 </a:t>
            </a:r>
            <a:endParaRPr lang="en-US" altLang="ko-KR" b="0" i="0" dirty="0">
              <a:solidFill>
                <a:srgbClr val="37352F"/>
              </a:solidFill>
              <a:effectLst/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0" i="0" dirty="0">
                <a:solidFill>
                  <a:srgbClr val="37352F"/>
                </a:solidFill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정보 </a:t>
            </a:r>
            <a:r>
              <a:rPr lang="ko-KR" altLang="en-US" b="0" i="0" dirty="0" err="1">
                <a:solidFill>
                  <a:srgbClr val="37352F"/>
                </a:solidFill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서칭</a:t>
            </a:r>
            <a:r>
              <a:rPr lang="en-US" altLang="ko-KR" b="0" i="0" dirty="0">
                <a:solidFill>
                  <a:srgbClr val="37352F"/>
                </a:solidFill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</a:t>
            </a:r>
            <a:r>
              <a:rPr lang="ko-KR" altLang="en-US" b="0" i="0" dirty="0">
                <a:solidFill>
                  <a:srgbClr val="37352F"/>
                </a:solidFill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검색</a:t>
            </a:r>
            <a:r>
              <a:rPr lang="en-US" altLang="ko-KR" b="0" i="0" dirty="0">
                <a:solidFill>
                  <a:srgbClr val="37352F"/>
                </a:solidFill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0" i="0" dirty="0">
                <a:solidFill>
                  <a:srgbClr val="37352F"/>
                </a:solidFill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화면 입출력 </a:t>
            </a:r>
            <a:endParaRPr lang="en-US" altLang="ko-KR" b="0" i="0" dirty="0">
              <a:solidFill>
                <a:srgbClr val="37352F"/>
              </a:solidFill>
              <a:effectLst/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0" i="0" dirty="0">
                <a:solidFill>
                  <a:srgbClr val="37352F"/>
                </a:solidFill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관광지 추천 </a:t>
            </a:r>
            <a:endParaRPr lang="en-US" altLang="ko-KR" b="0" i="0" dirty="0">
              <a:solidFill>
                <a:srgbClr val="37352F"/>
              </a:solidFill>
              <a:effectLst/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0" i="0" dirty="0">
                <a:solidFill>
                  <a:srgbClr val="37352F"/>
                </a:solidFill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 분류 </a:t>
            </a:r>
            <a:endParaRPr lang="en-US" altLang="ko-KR" b="0" i="0" dirty="0">
              <a:solidFill>
                <a:srgbClr val="37352F"/>
              </a:solidFill>
              <a:effectLst/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0" i="0" dirty="0">
                <a:solidFill>
                  <a:srgbClr val="37352F"/>
                </a:solidFill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 분석 </a:t>
            </a:r>
            <a:endParaRPr lang="en-US" altLang="ko-KR" b="0" i="0" dirty="0">
              <a:solidFill>
                <a:srgbClr val="37352F"/>
              </a:solidFill>
              <a:effectLst/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0" i="0" dirty="0">
                <a:solidFill>
                  <a:srgbClr val="37352F"/>
                </a:solidFill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 필터링</a:t>
            </a:r>
            <a:endParaRPr lang="ko-KR" altLang="en-US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56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2F5881F-FCDD-3BDB-64A7-6758E4538E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-759143"/>
            <a:ext cx="12192000" cy="8534400"/>
          </a:xfrm>
          <a:prstGeom prst="rect">
            <a:avLst/>
          </a:prstGeom>
        </p:spPr>
      </p:pic>
      <p:sp>
        <p:nvSpPr>
          <p:cNvPr id="2" name="PlaceHolder 1">
            <a:extLst>
              <a:ext uri="{FF2B5EF4-FFF2-40B4-BE49-F238E27FC236}">
                <a16:creationId xmlns:a16="http://schemas.microsoft.com/office/drawing/2014/main" id="{10A9FD8F-28A7-B9C6-C4FB-0724A330FC86}"/>
              </a:ext>
            </a:extLst>
          </p:cNvPr>
          <p:cNvSpPr txBox="1">
            <a:spLocks/>
          </p:cNvSpPr>
          <p:nvPr/>
        </p:nvSpPr>
        <p:spPr>
          <a:xfrm>
            <a:off x="479520" y="135000"/>
            <a:ext cx="10514880" cy="48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3200" b="1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6. </a:t>
            </a:r>
            <a:r>
              <a:rPr lang="ko-KR" sz="3200" b="1" spc="-1" dirty="0">
                <a:solidFill>
                  <a:schemeClr val="dk1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예상 이슈</a:t>
            </a:r>
            <a:endParaRPr lang="en-US" sz="3200" spc="-1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9E81EDF-65C4-1579-3910-B3C484EF2D4D}"/>
              </a:ext>
            </a:extLst>
          </p:cNvPr>
          <p:cNvSpPr txBox="1">
            <a:spLocks/>
          </p:cNvSpPr>
          <p:nvPr/>
        </p:nvSpPr>
        <p:spPr>
          <a:xfrm>
            <a:off x="479519" y="972360"/>
            <a:ext cx="11373813" cy="645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ko-KR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시스템 구축 과정에서 아래와 같은 </a:t>
            </a:r>
            <a:r>
              <a:rPr lang="en-US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3</a:t>
            </a:r>
            <a:r>
              <a:rPr lang="ko-KR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가지 이슈가 예상되며</a:t>
            </a:r>
            <a:r>
              <a:rPr lang="en-US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 </a:t>
            </a:r>
            <a:r>
              <a:rPr lang="ko-KR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대응방안은 다음과 같</a:t>
            </a:r>
            <a:r>
              <a:rPr lang="ko-KR" altLang="en-US" sz="2400" b="1" spc="-1" dirty="0">
                <a:solidFill>
                  <a:schemeClr val="dk1"/>
                </a:solidFill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음</a:t>
            </a:r>
            <a:endParaRPr lang="en-US" sz="2400" spc="-1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graphicFrame>
        <p:nvGraphicFramePr>
          <p:cNvPr id="4" name="Google Shape;239;p25">
            <a:extLst>
              <a:ext uri="{FF2B5EF4-FFF2-40B4-BE49-F238E27FC236}">
                <a16:creationId xmlns:a16="http://schemas.microsoft.com/office/drawing/2014/main" id="{D3196F0E-68DA-1073-F825-5336BEF53A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4755411"/>
              </p:ext>
            </p:extLst>
          </p:nvPr>
        </p:nvGraphicFramePr>
        <p:xfrm>
          <a:off x="1326772" y="2232260"/>
          <a:ext cx="9538456" cy="3203859"/>
        </p:xfrm>
        <a:graphic>
          <a:graphicData uri="http://schemas.openxmlformats.org/drawingml/2006/table">
            <a:tbl>
              <a:tblPr/>
              <a:tblGrid>
                <a:gridCol w="560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2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5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1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No</a:t>
                      </a:r>
                      <a:endParaRPr lang="en-US" sz="1800" b="0" strike="noStrike" spc="-1" dirty="0">
                        <a:latin typeface="이사만루체 Medium" panose="00000600000000000000" pitchFamily="2" charset="-127"/>
                        <a:ea typeface="이사만루체 Medium" panose="00000600000000000000" pitchFamily="2" charset="-127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34D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예</a:t>
                      </a:r>
                      <a:r>
                        <a:rPr lang="en-US" alt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 </a:t>
                      </a:r>
                      <a:r>
                        <a:rPr 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상</a:t>
                      </a:r>
                      <a:r>
                        <a:rPr lang="en-US" alt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 </a:t>
                      </a:r>
                      <a:r>
                        <a:rPr 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이</a:t>
                      </a:r>
                      <a:r>
                        <a:rPr lang="en-US" alt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 </a:t>
                      </a:r>
                      <a:r>
                        <a:rPr 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슈</a:t>
                      </a:r>
                      <a:endParaRPr lang="en-US" sz="1800" b="0" strike="noStrike" spc="-1" dirty="0">
                        <a:latin typeface="이사만루체 Medium" panose="00000600000000000000" pitchFamily="2" charset="-127"/>
                        <a:ea typeface="이사만루체 Medium" panose="00000600000000000000" pitchFamily="2" charset="-127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34D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대</a:t>
                      </a:r>
                      <a:r>
                        <a:rPr lang="en-US" alt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 </a:t>
                      </a:r>
                      <a:r>
                        <a:rPr 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응</a:t>
                      </a:r>
                      <a:r>
                        <a:rPr lang="en-US" alt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 </a:t>
                      </a:r>
                      <a:r>
                        <a:rPr 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방</a:t>
                      </a:r>
                      <a:r>
                        <a:rPr lang="en-US" alt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 </a:t>
                      </a:r>
                      <a:r>
                        <a:rPr lang="ko-KR" sz="1800" b="0" strike="noStrike" spc="-1" dirty="0">
                          <a:solidFill>
                            <a:schemeClr val="lt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안</a:t>
                      </a:r>
                      <a:endParaRPr lang="en-US" sz="1800" b="0" strike="noStrike" spc="-1" dirty="0">
                        <a:latin typeface="이사만루체 Medium" panose="00000600000000000000" pitchFamily="2" charset="-127"/>
                        <a:ea typeface="이사만루체 Medium" panose="00000600000000000000" pitchFamily="2" charset="-127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34D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65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1" strike="noStrike" spc="-1" dirty="0">
                          <a:solidFill>
                            <a:schemeClr val="bg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1</a:t>
                      </a:r>
                      <a:endParaRPr lang="en-US" sz="1800" b="0" strike="noStrike" spc="-1" dirty="0">
                        <a:solidFill>
                          <a:schemeClr val="bg1"/>
                        </a:solidFill>
                        <a:latin typeface="이사만루체 Medium" panose="00000600000000000000" pitchFamily="2" charset="-127"/>
                        <a:ea typeface="이사만루체 Medium" panose="00000600000000000000" pitchFamily="2" charset="-127"/>
                      </a:endParaRPr>
                    </a:p>
                  </a:txBody>
                  <a:tcPr marL="45720" marR="4572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34DBB"/>
                    </a:solidFill>
                  </a:tcPr>
                </a:tc>
                <a:tc>
                  <a:txBody>
                    <a:bodyPr/>
                    <a:lstStyle/>
                    <a:p>
                      <a:pPr marL="7128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sz="18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카테고리별 데이터</a:t>
                      </a:r>
                      <a:r>
                        <a:rPr lang="en-US" altLang="ko-KR" sz="18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</a:t>
                      </a:r>
                      <a:r>
                        <a:rPr lang="ko-KR" sz="1800" b="0" strike="noStrike" spc="-1" dirty="0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불균형</a:t>
                      </a:r>
                      <a:endParaRPr lang="en-US" altLang="ko-KR" sz="1800" b="0" strike="noStrike" spc="-1" dirty="0">
                        <a:solidFill>
                          <a:schemeClr val="tx1"/>
                        </a:solidFill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00" indent="-2268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altLang="en-US" sz="18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데이터 변환을 통한 데이터 </a:t>
                      </a:r>
                      <a:r>
                        <a:rPr lang="ko-KR" altLang="en-US" sz="1800" b="0" strike="noStrike" spc="-1" dirty="0">
                          <a:solidFill>
                            <a:schemeClr val="tx1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증강</a:t>
                      </a:r>
                      <a:endParaRPr lang="en-US" sz="1800" b="0" strike="noStrike" spc="-1" dirty="0">
                        <a:solidFill>
                          <a:schemeClr val="tx1"/>
                        </a:solidFill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94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1" strike="noStrike" spc="-1" dirty="0">
                          <a:solidFill>
                            <a:schemeClr val="bg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2</a:t>
                      </a:r>
                      <a:endParaRPr lang="en-US" sz="1800" b="0" strike="noStrike" spc="-1" dirty="0">
                        <a:solidFill>
                          <a:schemeClr val="bg1"/>
                        </a:solidFill>
                        <a:latin typeface="이사만루체 Medium" panose="00000600000000000000" pitchFamily="2" charset="-127"/>
                        <a:ea typeface="이사만루체 Medium" panose="00000600000000000000" pitchFamily="2" charset="-127"/>
                      </a:endParaRPr>
                    </a:p>
                  </a:txBody>
                  <a:tcPr marL="45720" marR="4572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34DBB"/>
                    </a:solidFill>
                  </a:tcPr>
                </a:tc>
                <a:tc>
                  <a:txBody>
                    <a:bodyPr/>
                    <a:lstStyle/>
                    <a:p>
                      <a:pPr marL="93600" indent="-2268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sz="18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모델링</a:t>
                      </a:r>
                      <a:r>
                        <a:rPr lang="en-US" altLang="ko-KR" sz="18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</a:t>
                      </a:r>
                      <a:r>
                        <a:rPr lang="ko-KR" sz="18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시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학습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이미지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</a:t>
                      </a:r>
                      <a:r>
                        <a:rPr lang="ko-KR" altLang="en-US" sz="18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데이터가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방대함</a:t>
                      </a:r>
                      <a:endParaRPr lang="en-US" sz="1800" b="0" strike="noStrike" spc="-1" dirty="0"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00" indent="-2268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altLang="en-US" sz="18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데이터 샘플링으로</a:t>
                      </a:r>
                      <a:r>
                        <a:rPr lang="ko-KR" sz="18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데이터의 양을 줄임</a:t>
                      </a:r>
                      <a:endParaRPr lang="en-US" sz="1800" b="0" strike="noStrike" spc="-1" dirty="0"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12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1" strike="noStrike" spc="-1" dirty="0">
                          <a:solidFill>
                            <a:schemeClr val="bg1"/>
                          </a:solidFill>
                          <a:latin typeface="이사만루체 Medium" panose="00000600000000000000" pitchFamily="2" charset="-127"/>
                          <a:ea typeface="이사만루체 Medium" panose="00000600000000000000" pitchFamily="2" charset="-127"/>
                        </a:rPr>
                        <a:t>3</a:t>
                      </a:r>
                      <a:endParaRPr lang="en-US" sz="1800" b="0" strike="noStrike" spc="-1" dirty="0">
                        <a:solidFill>
                          <a:schemeClr val="bg1"/>
                        </a:solidFill>
                        <a:latin typeface="이사만루체 Medium" panose="00000600000000000000" pitchFamily="2" charset="-127"/>
                        <a:ea typeface="이사만루체 Medium" panose="00000600000000000000" pitchFamily="2" charset="-127"/>
                      </a:endParaRPr>
                    </a:p>
                  </a:txBody>
                  <a:tcPr marL="45720" marR="4572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34DBB"/>
                    </a:solidFill>
                  </a:tcPr>
                </a:tc>
                <a:tc>
                  <a:txBody>
                    <a:bodyPr/>
                    <a:lstStyle/>
                    <a:p>
                      <a:pPr marL="93600" indent="-2268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altLang="en-US" sz="1800" b="0" strike="noStrike" spc="-1" dirty="0">
                          <a:solidFill>
                            <a:srgbClr val="000000"/>
                          </a:solidFill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텍스트 데이터 필터링 기준이 모호함</a:t>
                      </a:r>
                      <a:endParaRPr lang="en-US" sz="1800" b="0" strike="noStrike" spc="-1" dirty="0"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00" indent="-2268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altLang="en-US" sz="1800" b="0" strike="noStrike" spc="-1" dirty="0" err="1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광고글에</a:t>
                      </a:r>
                      <a:r>
                        <a:rPr lang="ko-KR" altLang="en-US" sz="1800" b="0" strike="noStrike" spc="-1" dirty="0">
                          <a:latin typeface="이사만루체 Light" panose="00000300000000000000" pitchFamily="2" charset="-127"/>
                          <a:ea typeface="이사만루체 Light" panose="00000300000000000000" pitchFamily="2" charset="-127"/>
                        </a:rPr>
                        <a:t> 자주 사용되는 문장을 학습시킴</a:t>
                      </a:r>
                      <a:endParaRPr lang="en-US" sz="1800" b="0" strike="noStrike" spc="-1" dirty="0">
                        <a:latin typeface="이사만루체 Light" panose="00000300000000000000" pitchFamily="2" charset="-127"/>
                        <a:ea typeface="이사만루체 Light" panose="00000300000000000000" pitchFamily="2" charset="-127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938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387</Words>
  <Application>Microsoft Office PowerPoint</Application>
  <PresentationFormat>와이드스크린</PresentationFormat>
  <Paragraphs>110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이사만루체 Medium</vt:lpstr>
      <vt:lpstr>Arial</vt:lpstr>
      <vt:lpstr>이사만루체 Light</vt:lpstr>
      <vt:lpstr>Noto Sans Symbols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3. 프로젝트 조직 및 역할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ahasu</cp:lastModifiedBy>
  <cp:revision>32</cp:revision>
  <dcterms:modified xsi:type="dcterms:W3CDTF">2022-10-07T16:49:21Z</dcterms:modified>
</cp:coreProperties>
</file>