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8" r:id="rId3"/>
    <p:sldId id="269" r:id="rId4"/>
    <p:sldId id="271" r:id="rId5"/>
    <p:sldId id="261" r:id="rId6"/>
    <p:sldId id="275" r:id="rId7"/>
    <p:sldId id="273" r:id="rId8"/>
    <p:sldId id="274" r:id="rId9"/>
  </p:sldIdLst>
  <p:sldSz cx="12192000" cy="6858000"/>
  <p:notesSz cx="6858000" cy="9144000"/>
  <p:embeddedFontLst>
    <p:embeddedFont>
      <p:font typeface="이사만루체 Light" panose="00000300000000000000" pitchFamily="2" charset="-127"/>
      <p:regular r:id="rId11"/>
    </p:embeddedFont>
    <p:embeddedFont>
      <p:font typeface="이사만루체 Medium" panose="00000600000000000000" pitchFamily="2" charset="-127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A+PHAejecrx1sNiDttXREhx5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C18BF-7335-46B0-8B76-BF6C2061C615}">
  <a:tblStyle styleId="{47BC18BF-7335-46B0-8B76-BF6C2061C6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110FF5-3B67-4FCC-AFDB-2B46EABC0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52" y="80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33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9B9169-20B3-3FF0-0523-DDBC3BDE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CE2F5-AA58-32D9-C40B-514A248EDFD8}"/>
              </a:ext>
            </a:extLst>
          </p:cNvPr>
          <p:cNvSpPr txBox="1"/>
          <p:nvPr/>
        </p:nvSpPr>
        <p:spPr>
          <a:xfrm>
            <a:off x="240270" y="5943224"/>
            <a:ext cx="1179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highlight>
                  <a:srgbClr val="FFFF00"/>
                </a:highligh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TEAM </a:t>
            </a:r>
            <a:r>
              <a:rPr lang="ko-KR" altLang="en-US" sz="3200" b="1" dirty="0" err="1">
                <a:highlight>
                  <a:srgbClr val="FFFF00"/>
                </a:highligh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신박허이</a:t>
            </a:r>
            <a:endParaRPr lang="ko-KR" altLang="en-US" sz="3200" b="1" dirty="0">
              <a:highlight>
                <a:srgbClr val="FFFF00"/>
              </a:highlight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D19A9-EA90-E39B-EFF4-FDFDFB4B0983}"/>
              </a:ext>
            </a:extLst>
          </p:cNvPr>
          <p:cNvSpPr/>
          <p:nvPr/>
        </p:nvSpPr>
        <p:spPr>
          <a:xfrm>
            <a:off x="-200891" y="1735667"/>
            <a:ext cx="12593782" cy="26994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관광데이터 </a:t>
            </a:r>
            <a:r>
              <a:rPr lang="en-US" altLang="ko-KR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AI </a:t>
            </a:r>
            <a:r>
              <a:rPr lang="ko-KR" altLang="en-US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분류</a:t>
            </a:r>
            <a:endParaRPr lang="en-US" altLang="ko-KR" sz="6000" dirty="0">
              <a:solidFill>
                <a:srgbClr val="0070C0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ysClr val="windowText" lastClr="00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4837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17A83-6CA0-34F2-DFF8-CE95C2083C72}"/>
              </a:ext>
            </a:extLst>
          </p:cNvPr>
          <p:cNvSpPr/>
          <p:nvPr/>
        </p:nvSpPr>
        <p:spPr>
          <a:xfrm>
            <a:off x="3375947" y="-742209"/>
            <a:ext cx="5440106" cy="81108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목차</a:t>
            </a:r>
            <a:endParaRPr lang="en-US" altLang="ko-KR" sz="54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일정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69081F4-6D51-120E-BBE8-7CC46C0414B2}"/>
              </a:ext>
            </a:extLst>
          </p:cNvPr>
          <p:cNvSpPr txBox="1">
            <a:spLocks/>
          </p:cNvSpPr>
          <p:nvPr/>
        </p:nvSpPr>
        <p:spPr>
          <a:xfrm>
            <a:off x="453682" y="164485"/>
            <a:ext cx="424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PlaceHolder 2">
            <a:extLst>
              <a:ext uri="{FF2B5EF4-FFF2-40B4-BE49-F238E27FC236}">
                <a16:creationId xmlns:a16="http://schemas.microsoft.com/office/drawing/2014/main" id="{A54CF91A-FA8B-3DC1-9D1D-B535B63E86E7}"/>
              </a:ext>
            </a:extLst>
          </p:cNvPr>
          <p:cNvSpPr txBox="1">
            <a:spLocks/>
          </p:cNvSpPr>
          <p:nvPr/>
        </p:nvSpPr>
        <p:spPr>
          <a:xfrm>
            <a:off x="789201" y="829889"/>
            <a:ext cx="10386362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프로젝트는 </a:t>
            </a:r>
            <a:r>
              <a:rPr 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“</a:t>
            </a:r>
            <a:r>
              <a:rPr lang="en-US" alt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AI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이용한</a:t>
            </a:r>
            <a:r>
              <a:rPr 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카테고리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별</a:t>
            </a:r>
            <a:r>
              <a:rPr 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자동분류</a:t>
            </a: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” 개발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목적으로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함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B36FCC-2356-3DE4-1A88-6264CA559B31}"/>
              </a:ext>
            </a:extLst>
          </p:cNvPr>
          <p:cNvGrpSpPr/>
          <p:nvPr/>
        </p:nvGrpSpPr>
        <p:grpSpPr>
          <a:xfrm>
            <a:off x="2015066" y="1880069"/>
            <a:ext cx="8161868" cy="4376798"/>
            <a:chOff x="-2065868" y="1553802"/>
            <a:chExt cx="8161868" cy="4868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B758BA6-91D2-AA32-CBD9-161507F09C47}"/>
                </a:ext>
              </a:extLst>
            </p:cNvPr>
            <p:cNvSpPr/>
            <p:nvPr/>
          </p:nvSpPr>
          <p:spPr>
            <a:xfrm>
              <a:off x="-2032000" y="1570736"/>
              <a:ext cx="8128000" cy="1057867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2022.10.04 ~ 2022.10.08 ( 7 </a:t>
              </a:r>
              <a:r>
                <a:rPr lang="ko-KR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일간</a:t>
              </a: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)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8FDFA46-5A8B-D6F3-5227-D8D7AE2EECF0}"/>
                </a:ext>
              </a:extLst>
            </p:cNvPr>
            <p:cNvSpPr/>
            <p:nvPr/>
          </p:nvSpPr>
          <p:spPr>
            <a:xfrm>
              <a:off x="-2065868" y="1553802"/>
              <a:ext cx="1624545" cy="1074801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기간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F83E9A-C6A4-59E2-479E-CD2936A9E0CD}"/>
                </a:ext>
              </a:extLst>
            </p:cNvPr>
            <p:cNvSpPr/>
            <p:nvPr/>
          </p:nvSpPr>
          <p:spPr>
            <a:xfrm>
              <a:off x="-2065868" y="2882212"/>
              <a:ext cx="8161867" cy="1693333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ko-KR" sz="2000" b="0" strike="noStrike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핫플레이스를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소개하는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관광지점 정보</a:t>
              </a:r>
              <a:r>
                <a:rPr lang="en-US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(</a:t>
              </a:r>
              <a:r>
                <a:rPr lang="en-US" altLang="ko-KR" sz="2000" b="0" strike="noStrike" spc="-1" dirty="0" err="1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POI:Point</a:t>
              </a:r>
              <a:r>
                <a:rPr lang="en-US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Of Interests)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의 가치가 더욱  높아지고 있음</a:t>
              </a:r>
              <a:endParaRPr lang="en-US" altLang="ko-KR" sz="2000" b="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한국관광공사가 제공하는 국문관광정보의 생산에는 인력과 시간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비용이 많이 소요되고 있음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D864B68-F12E-A84B-A2AE-F60618FB961A}"/>
                </a:ext>
              </a:extLst>
            </p:cNvPr>
            <p:cNvSpPr/>
            <p:nvPr/>
          </p:nvSpPr>
          <p:spPr>
            <a:xfrm>
              <a:off x="-2065868" y="2882212"/>
              <a:ext cx="1624545" cy="1693332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배경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FC7D4B0-2393-46FA-2CEB-4F018685EE30}"/>
                </a:ext>
              </a:extLst>
            </p:cNvPr>
            <p:cNvSpPr/>
            <p:nvPr/>
          </p:nvSpPr>
          <p:spPr>
            <a:xfrm>
              <a:off x="-2032000" y="4830574"/>
              <a:ext cx="8128000" cy="1591560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사용자의 편의성과 접근성을 고려한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디지털 여행정보서비스 개발</a:t>
              </a:r>
              <a:endParaRPr lang="en-US" altLang="ko-KR" sz="2000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인공지능의 힘으로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자동화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 통해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더 적은 공공의 예산으로 더 많은 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POI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</a:t>
              </a:r>
              <a:r>
                <a:rPr lang="ko-KR" altLang="en-US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만들 수 있도록 함</a:t>
              </a:r>
              <a:endParaRPr lang="ko-KR" altLang="en-US" sz="20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B203EF2-07BC-128D-9E9A-ECB16B7D6BBC}"/>
                </a:ext>
              </a:extLst>
            </p:cNvPr>
            <p:cNvSpPr/>
            <p:nvPr/>
          </p:nvSpPr>
          <p:spPr>
            <a:xfrm>
              <a:off x="-2032000" y="4830572"/>
              <a:ext cx="1590677" cy="159155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3D75D842-0B0F-9AE1-01D7-5BFAE3058D23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26700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sz="3200" b="1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CCB05F78-D6D6-C0C7-4E29-4E48D1258E02}"/>
              </a:ext>
            </a:extLst>
          </p:cNvPr>
          <p:cNvSpPr txBox="1">
            <a:spLocks/>
          </p:cNvSpPr>
          <p:nvPr/>
        </p:nvSpPr>
        <p:spPr>
          <a:xfrm>
            <a:off x="788279" y="874800"/>
            <a:ext cx="9567004" cy="4129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프로젝트의 구축범위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데이터를 활용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하여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분류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하는 모델 구축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Google Shape;139;p21">
            <a:extLst>
              <a:ext uri="{FF2B5EF4-FFF2-40B4-BE49-F238E27FC236}">
                <a16:creationId xmlns:a16="http://schemas.microsoft.com/office/drawing/2014/main" id="{98763143-DE81-1A21-6C13-2242A106DB13}"/>
              </a:ext>
            </a:extLst>
          </p:cNvPr>
          <p:cNvSpPr/>
          <p:nvPr/>
        </p:nvSpPr>
        <p:spPr>
          <a:xfrm>
            <a:off x="380306" y="3277337"/>
            <a:ext cx="1509597" cy="718486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300" b="1" strike="noStrike" spc="-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데이콘 데이터</a:t>
            </a:r>
            <a:endParaRPr lang="en-US" sz="1300" b="0" strike="noStrike" spc="-1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Google Shape;140;p21">
            <a:extLst>
              <a:ext uri="{FF2B5EF4-FFF2-40B4-BE49-F238E27FC236}">
                <a16:creationId xmlns:a16="http://schemas.microsoft.com/office/drawing/2014/main" id="{163A2B1C-DACB-4143-4690-99FA008AAFF6}"/>
              </a:ext>
            </a:extLst>
          </p:cNvPr>
          <p:cNvSpPr/>
          <p:nvPr/>
        </p:nvSpPr>
        <p:spPr>
          <a:xfrm>
            <a:off x="380306" y="2568857"/>
            <a:ext cx="1509597" cy="468381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국가 및 공공기관</a:t>
            </a:r>
            <a:endParaRPr lang="en-US" sz="1400" b="0" strike="noStrike" spc="-1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Google Shape;141;p21">
            <a:extLst>
              <a:ext uri="{FF2B5EF4-FFF2-40B4-BE49-F238E27FC236}">
                <a16:creationId xmlns:a16="http://schemas.microsoft.com/office/drawing/2014/main" id="{5393C983-DF07-8F87-D118-715AF51EB582}"/>
              </a:ext>
            </a:extLst>
          </p:cNvPr>
          <p:cNvSpPr/>
          <p:nvPr/>
        </p:nvSpPr>
        <p:spPr>
          <a:xfrm>
            <a:off x="1984905" y="2562721"/>
            <a:ext cx="2176841" cy="465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한국관광공사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1" name="Google Shape;142;p21">
            <a:extLst>
              <a:ext uri="{FF2B5EF4-FFF2-40B4-BE49-F238E27FC236}">
                <a16:creationId xmlns:a16="http://schemas.microsoft.com/office/drawing/2014/main" id="{C617996A-1EFB-B5ED-84C6-073760E263AC}"/>
              </a:ext>
            </a:extLst>
          </p:cNvPr>
          <p:cNvSpPr/>
          <p:nvPr/>
        </p:nvSpPr>
        <p:spPr>
          <a:xfrm>
            <a:off x="1984905" y="3287403"/>
            <a:ext cx="2176841" cy="69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약 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24,000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 이상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cxnSp>
        <p:nvCxnSpPr>
          <p:cNvPr id="12" name="Google Shape;145;p21">
            <a:extLst>
              <a:ext uri="{FF2B5EF4-FFF2-40B4-BE49-F238E27FC236}">
                <a16:creationId xmlns:a16="http://schemas.microsoft.com/office/drawing/2014/main" id="{8098B2C3-95F2-3E8D-9092-F520ACFA2E75}"/>
              </a:ext>
            </a:extLst>
          </p:cNvPr>
          <p:cNvCxnSpPr>
            <a:cxnSpLocks/>
          </p:cNvCxnSpPr>
          <p:nvPr/>
        </p:nvCxnSpPr>
        <p:spPr>
          <a:xfrm>
            <a:off x="382106" y="2437097"/>
            <a:ext cx="3826800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3" name="Google Shape;146;p21">
            <a:extLst>
              <a:ext uri="{FF2B5EF4-FFF2-40B4-BE49-F238E27FC236}">
                <a16:creationId xmlns:a16="http://schemas.microsoft.com/office/drawing/2014/main" id="{C1C104F2-2922-02B8-090F-52AF3E147442}"/>
              </a:ext>
            </a:extLst>
          </p:cNvPr>
          <p:cNvSpPr/>
          <p:nvPr/>
        </p:nvSpPr>
        <p:spPr>
          <a:xfrm>
            <a:off x="5147351" y="2834279"/>
            <a:ext cx="2525160" cy="1965740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관광지에 관한 </a:t>
            </a:r>
            <a:r>
              <a:rPr 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r>
              <a:rPr lang="ko-KR" altLang="en-US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분석</a:t>
            </a:r>
            <a:r>
              <a:rPr lang="ko-KR" altLang="en-US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하여</a:t>
            </a:r>
            <a:r>
              <a:rPr lang="en-US" altLang="ko-KR" sz="140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sz="140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관광정보 제공 모델</a:t>
            </a:r>
            <a:endParaRPr lang="en-US" altLang="ko-KR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이미지 분석</a:t>
            </a:r>
            <a:r>
              <a:rPr lang="ko-KR" sz="140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이용한 맞춤형 관광정보 제공 모델</a:t>
            </a:r>
            <a:endParaRPr lang="en-US" sz="140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2ECB1A3D-FEE3-F401-EF02-842A34CFDEAA}"/>
              </a:ext>
            </a:extLst>
          </p:cNvPr>
          <p:cNvSpPr/>
          <p:nvPr/>
        </p:nvSpPr>
        <p:spPr>
          <a:xfrm>
            <a:off x="1442362" y="1901287"/>
            <a:ext cx="170628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소스 데이터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5" name="Google Shape;148;p21">
            <a:extLst>
              <a:ext uri="{FF2B5EF4-FFF2-40B4-BE49-F238E27FC236}">
                <a16:creationId xmlns:a16="http://schemas.microsoft.com/office/drawing/2014/main" id="{358E3086-B405-C873-70BC-92B79DFBD317}"/>
              </a:ext>
            </a:extLst>
          </p:cNvPr>
          <p:cNvCxnSpPr>
            <a:cxnSpLocks/>
          </p:cNvCxnSpPr>
          <p:nvPr/>
        </p:nvCxnSpPr>
        <p:spPr>
          <a:xfrm flipV="1">
            <a:off x="5147351" y="2436026"/>
            <a:ext cx="2525160" cy="72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6" name="Google Shape;149;p21">
            <a:extLst>
              <a:ext uri="{FF2B5EF4-FFF2-40B4-BE49-F238E27FC236}">
                <a16:creationId xmlns:a16="http://schemas.microsoft.com/office/drawing/2014/main" id="{E0F197FD-D913-5193-B5D7-34230075355A}"/>
              </a:ext>
            </a:extLst>
          </p:cNvPr>
          <p:cNvSpPr/>
          <p:nvPr/>
        </p:nvSpPr>
        <p:spPr>
          <a:xfrm>
            <a:off x="5699571" y="1901286"/>
            <a:ext cx="1420719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구축 범위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2" name="Google Shape;155;p21">
            <a:extLst>
              <a:ext uri="{FF2B5EF4-FFF2-40B4-BE49-F238E27FC236}">
                <a16:creationId xmlns:a16="http://schemas.microsoft.com/office/drawing/2014/main" id="{1874D099-DCC4-C317-3F90-E6DCE3B76DF8}"/>
              </a:ext>
            </a:extLst>
          </p:cNvPr>
          <p:cNvSpPr/>
          <p:nvPr/>
        </p:nvSpPr>
        <p:spPr>
          <a:xfrm>
            <a:off x="8453590" y="2616217"/>
            <a:ext cx="3403027" cy="2556916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Autofit/>
          </a:bodyPr>
          <a:lstStyle/>
          <a:p>
            <a:pPr marL="182520" indent="-182520">
              <a:lnSpc>
                <a:spcPct val="150000"/>
              </a:lnSpc>
              <a:buClr>
                <a:srgbClr val="1F497D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관광정보</a:t>
            </a:r>
            <a:r>
              <a:rPr lang="en-US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지역 정보에 대한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체계적인 관리</a:t>
            </a:r>
            <a:endParaRPr lang="en-US" b="0" strike="noStrike" spc="-1" dirty="0">
              <a:solidFill>
                <a:srgbClr val="FF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가이드북 제공</a:t>
            </a:r>
            <a:r>
              <a:rPr lang="ko-KR" b="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통한 관광객 유치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여행 장려로 지역 경제 </a:t>
            </a:r>
            <a:r>
              <a:rPr lang="ko-KR" altLang="en-US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관광 산업 </a:t>
            </a: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활성화 촉진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관련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확장형 </a:t>
            </a:r>
            <a:r>
              <a:rPr 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SW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비즈니스 모델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광고</a:t>
            </a:r>
            <a:r>
              <a:rPr lang="en-US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관광상품 중개 등</a:t>
            </a:r>
            <a:r>
              <a:rPr lang="en-US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r>
              <a:rPr lang="ko-KR" altLang="en-US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개발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3" name="Google Shape;157;p21">
            <a:extLst>
              <a:ext uri="{FF2B5EF4-FFF2-40B4-BE49-F238E27FC236}">
                <a16:creationId xmlns:a16="http://schemas.microsoft.com/office/drawing/2014/main" id="{B5FB88B4-B7B2-1EF3-1FE8-306DC1E4DF84}"/>
              </a:ext>
            </a:extLst>
          </p:cNvPr>
          <p:cNvSpPr/>
          <p:nvPr/>
        </p:nvSpPr>
        <p:spPr>
          <a:xfrm>
            <a:off x="380306" y="4163004"/>
            <a:ext cx="1509597" cy="943493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관련 연구 논문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4" name="Google Shape;158;p21">
            <a:extLst>
              <a:ext uri="{FF2B5EF4-FFF2-40B4-BE49-F238E27FC236}">
                <a16:creationId xmlns:a16="http://schemas.microsoft.com/office/drawing/2014/main" id="{68AAAF6C-1DED-91F6-2BC4-8150531FA014}"/>
              </a:ext>
            </a:extLst>
          </p:cNvPr>
          <p:cNvSpPr/>
          <p:nvPr/>
        </p:nvSpPr>
        <p:spPr>
          <a:xfrm>
            <a:off x="1984905" y="4163004"/>
            <a:ext cx="2176841" cy="9434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이미지와 인식차이 </a:t>
            </a:r>
            <a:endParaRPr lang="en-US" altLang="ko-KR" sz="1200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관광단지의 효율적 개발 방안에 대한 연구 논문 참고</a:t>
            </a:r>
            <a:endParaRPr lang="en-US" sz="12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60EED21-6A2C-38A5-BA94-97020FA49564}"/>
              </a:ext>
            </a:extLst>
          </p:cNvPr>
          <p:cNvSpPr/>
          <p:nvPr/>
        </p:nvSpPr>
        <p:spPr>
          <a:xfrm>
            <a:off x="4479488" y="3189169"/>
            <a:ext cx="409698" cy="12559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9482733-5D4D-E701-E1E8-95F5409DBAE3}"/>
              </a:ext>
            </a:extLst>
          </p:cNvPr>
          <p:cNvSpPr/>
          <p:nvPr/>
        </p:nvSpPr>
        <p:spPr>
          <a:xfrm>
            <a:off x="7854910" y="3189168"/>
            <a:ext cx="409698" cy="12559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Google Shape;148;p21">
            <a:extLst>
              <a:ext uri="{FF2B5EF4-FFF2-40B4-BE49-F238E27FC236}">
                <a16:creationId xmlns:a16="http://schemas.microsoft.com/office/drawing/2014/main" id="{FB86EBB5-A481-A739-A85A-1BD43D409630}"/>
              </a:ext>
            </a:extLst>
          </p:cNvPr>
          <p:cNvCxnSpPr>
            <a:cxnSpLocks/>
          </p:cNvCxnSpPr>
          <p:nvPr/>
        </p:nvCxnSpPr>
        <p:spPr>
          <a:xfrm>
            <a:off x="8453590" y="2436026"/>
            <a:ext cx="3403027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28" name="Google Shape;149;p21">
            <a:extLst>
              <a:ext uri="{FF2B5EF4-FFF2-40B4-BE49-F238E27FC236}">
                <a16:creationId xmlns:a16="http://schemas.microsoft.com/office/drawing/2014/main" id="{687FAA97-3EAB-117E-1EB3-8E1FE97D091E}"/>
              </a:ext>
            </a:extLst>
          </p:cNvPr>
          <p:cNvSpPr/>
          <p:nvPr/>
        </p:nvSpPr>
        <p:spPr>
          <a:xfrm>
            <a:off x="9444744" y="1887196"/>
            <a:ext cx="142071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en-US" sz="2400" b="1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  <a:endParaRPr lang="en-US" sz="2400" b="0" strike="noStrike" spc="-1" dirty="0">
              <a:solidFill>
                <a:srgbClr val="FF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7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A362563-6C54-D545-C97E-581B8B53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3. </a:t>
            </a:r>
            <a:r>
              <a:rPr lang="ko-KR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sz="3200" b="0" strike="noStrike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89526" y="925239"/>
            <a:ext cx="11212948" cy="468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3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장 박병준을 전체 리더로 본 시스템 구축이 진행되며</a:t>
            </a:r>
            <a:r>
              <a:rPr 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투입 </a:t>
            </a:r>
            <a:r>
              <a:rPr lang="ko-KR" sz="2300" b="1" strike="noStrike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인력별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역할은 아래와 같습니다</a:t>
            </a:r>
            <a:r>
              <a:rPr 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3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2" name="Google Shape;188;p23">
            <a:extLst>
              <a:ext uri="{FF2B5EF4-FFF2-40B4-BE49-F238E27FC236}">
                <a16:creationId xmlns:a16="http://schemas.microsoft.com/office/drawing/2014/main" id="{15BFAEB3-D720-C7D7-B9B2-0D9EC1FF2DE2}"/>
              </a:ext>
            </a:extLst>
          </p:cNvPr>
          <p:cNvCxnSpPr>
            <a:cxnSpLocks/>
          </p:cNvCxnSpPr>
          <p:nvPr/>
        </p:nvCxnSpPr>
        <p:spPr>
          <a:xfrm>
            <a:off x="1372552" y="2832475"/>
            <a:ext cx="9301839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3" name="Google Shape;189;p23">
            <a:extLst>
              <a:ext uri="{FF2B5EF4-FFF2-40B4-BE49-F238E27FC236}">
                <a16:creationId xmlns:a16="http://schemas.microsoft.com/office/drawing/2014/main" id="{11DFD65D-4FCE-1D63-854E-659CCDB094E0}"/>
              </a:ext>
            </a:extLst>
          </p:cNvPr>
          <p:cNvSpPr/>
          <p:nvPr/>
        </p:nvSpPr>
        <p:spPr>
          <a:xfrm>
            <a:off x="4359834" y="2051696"/>
            <a:ext cx="3467981" cy="398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8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조직도</a:t>
            </a:r>
            <a:endParaRPr lang="en-US" sz="28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D2F423-8249-208C-7FA1-462260741965}"/>
              </a:ext>
            </a:extLst>
          </p:cNvPr>
          <p:cNvGrpSpPr/>
          <p:nvPr/>
        </p:nvGrpSpPr>
        <p:grpSpPr>
          <a:xfrm>
            <a:off x="1404850" y="4062292"/>
            <a:ext cx="9382299" cy="1442604"/>
            <a:chOff x="994941" y="3926647"/>
            <a:chExt cx="9382299" cy="144260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F6D91E-3DF3-2FF4-7342-BEB96D9EB012}"/>
                </a:ext>
              </a:extLst>
            </p:cNvPr>
            <p:cNvGrpSpPr/>
            <p:nvPr/>
          </p:nvGrpSpPr>
          <p:grpSpPr>
            <a:xfrm>
              <a:off x="5772513" y="3933215"/>
              <a:ext cx="2231280" cy="1426007"/>
              <a:chOff x="4304701" y="4708269"/>
              <a:chExt cx="2231280" cy="1426007"/>
            </a:xfrm>
          </p:grpSpPr>
          <p:sp>
            <p:nvSpPr>
              <p:cNvPr id="22" name="Google Shape;206;p23">
                <a:extLst>
                  <a:ext uri="{FF2B5EF4-FFF2-40B4-BE49-F238E27FC236}">
                    <a16:creationId xmlns:a16="http://schemas.microsoft.com/office/drawing/2014/main" id="{4126D8A1-621D-D3E4-A34D-24DA40F7C0D2}"/>
                  </a:ext>
                </a:extLst>
              </p:cNvPr>
              <p:cNvSpPr/>
              <p:nvPr/>
            </p:nvSpPr>
            <p:spPr>
              <a:xfrm>
                <a:off x="4304701" y="5225710"/>
                <a:ext cx="2229840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sz="1300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Notion </a:t>
                </a:r>
                <a:r>
                  <a:rPr lang="ko-KR" altLang="en-US" sz="1300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워크 스페이스 관리</a:t>
                </a:r>
                <a:endParaRPr lang="en-US" sz="1300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3" name="Google Shape;197;p23">
                <a:extLst>
                  <a:ext uri="{FF2B5EF4-FFF2-40B4-BE49-F238E27FC236}">
                    <a16:creationId xmlns:a16="http://schemas.microsoft.com/office/drawing/2014/main" id="{11D6F4C2-BFF2-9BF7-2AFB-D4E4F6803C14}"/>
                  </a:ext>
                </a:extLst>
              </p:cNvPr>
              <p:cNvSpPr/>
              <p:nvPr/>
            </p:nvSpPr>
            <p:spPr>
              <a:xfrm>
                <a:off x="4304701" y="4708269"/>
                <a:ext cx="2231280" cy="521799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신민수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3F17706-C2AD-659C-4A4F-3D15688C4087}"/>
                </a:ext>
              </a:extLst>
            </p:cNvPr>
            <p:cNvGrpSpPr/>
            <p:nvPr/>
          </p:nvGrpSpPr>
          <p:grpSpPr>
            <a:xfrm>
              <a:off x="3382283" y="3926647"/>
              <a:ext cx="2231280" cy="1442604"/>
              <a:chOff x="6649021" y="4708269"/>
              <a:chExt cx="2231280" cy="1442604"/>
            </a:xfrm>
          </p:grpSpPr>
          <p:sp>
            <p:nvSpPr>
              <p:cNvPr id="20" name="Google Shape;209;p23">
                <a:extLst>
                  <a:ext uri="{FF2B5EF4-FFF2-40B4-BE49-F238E27FC236}">
                    <a16:creationId xmlns:a16="http://schemas.microsoft.com/office/drawing/2014/main" id="{28DE7DA4-DBA6-5217-E75C-F4FD928A5807}"/>
                  </a:ext>
                </a:extLst>
              </p:cNvPr>
              <p:cNvSpPr/>
              <p:nvPr/>
            </p:nvSpPr>
            <p:spPr>
              <a:xfrm>
                <a:off x="6649021" y="4708269"/>
                <a:ext cx="2231280" cy="537699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이재상</a:t>
                </a:r>
                <a:endParaRPr lang="en-US" sz="105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1" name="Google Shape;206;p23">
                <a:extLst>
                  <a:ext uri="{FF2B5EF4-FFF2-40B4-BE49-F238E27FC236}">
                    <a16:creationId xmlns:a16="http://schemas.microsoft.com/office/drawing/2014/main" id="{5020079F-325B-F03B-5482-282D5B5D03D6}"/>
                  </a:ext>
                </a:extLst>
              </p:cNvPr>
              <p:cNvSpPr/>
              <p:nvPr/>
            </p:nvSpPr>
            <p:spPr>
              <a:xfrm>
                <a:off x="6649696" y="5242307"/>
                <a:ext cx="2229840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프로젝트 계획서 제작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6379CFA-4682-5300-2CB7-A650A5310FC6}"/>
                </a:ext>
              </a:extLst>
            </p:cNvPr>
            <p:cNvGrpSpPr/>
            <p:nvPr/>
          </p:nvGrpSpPr>
          <p:grpSpPr>
            <a:xfrm>
              <a:off x="8145960" y="3941006"/>
              <a:ext cx="2231280" cy="1416339"/>
              <a:chOff x="1903141" y="4713349"/>
              <a:chExt cx="2231280" cy="1416339"/>
            </a:xfrm>
          </p:grpSpPr>
          <p:sp>
            <p:nvSpPr>
              <p:cNvPr id="18" name="Google Shape;204;p23">
                <a:extLst>
                  <a:ext uri="{FF2B5EF4-FFF2-40B4-BE49-F238E27FC236}">
                    <a16:creationId xmlns:a16="http://schemas.microsoft.com/office/drawing/2014/main" id="{0D2F77DE-3429-192A-BF49-BD495F427CCE}"/>
                  </a:ext>
                </a:extLst>
              </p:cNvPr>
              <p:cNvSpPr/>
              <p:nvPr/>
            </p:nvSpPr>
            <p:spPr>
              <a:xfrm>
                <a:off x="1903141" y="4713349"/>
                <a:ext cx="2231280" cy="50777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1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ko-KR" sz="1600" b="1" strike="noStrike" spc="-1" dirty="0" err="1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허채범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9" name="Google Shape;206;p23">
                <a:extLst>
                  <a:ext uri="{FF2B5EF4-FFF2-40B4-BE49-F238E27FC236}">
                    <a16:creationId xmlns:a16="http://schemas.microsoft.com/office/drawing/2014/main" id="{A72B358A-BC56-57D1-E5A8-00305384ED9D}"/>
                  </a:ext>
                </a:extLst>
              </p:cNvPr>
              <p:cNvSpPr/>
              <p:nvPr/>
            </p:nvSpPr>
            <p:spPr>
              <a:xfrm>
                <a:off x="1908699" y="5221122"/>
                <a:ext cx="2224086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당일 회의록 작성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8FDBBD0-8320-DCD8-CFE9-AF7DBF193603}"/>
                </a:ext>
              </a:extLst>
            </p:cNvPr>
            <p:cNvGrpSpPr/>
            <p:nvPr/>
          </p:nvGrpSpPr>
          <p:grpSpPr>
            <a:xfrm>
              <a:off x="994941" y="3935979"/>
              <a:ext cx="2231477" cy="1419751"/>
              <a:chOff x="1498590" y="3045223"/>
              <a:chExt cx="2231477" cy="1419751"/>
            </a:xfrm>
          </p:grpSpPr>
          <p:sp>
            <p:nvSpPr>
              <p:cNvPr id="16" name="Google Shape;194;p23">
                <a:extLst>
                  <a:ext uri="{FF2B5EF4-FFF2-40B4-BE49-F238E27FC236}">
                    <a16:creationId xmlns:a16="http://schemas.microsoft.com/office/drawing/2014/main" id="{767DEDA3-24E4-103C-615A-DE8F216B86DF}"/>
                  </a:ext>
                </a:extLst>
              </p:cNvPr>
              <p:cNvSpPr/>
              <p:nvPr/>
            </p:nvSpPr>
            <p:spPr>
              <a:xfrm>
                <a:off x="1500227" y="3556408"/>
                <a:ext cx="2229840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전반적 문서화 작업</a:t>
                </a:r>
                <a:endParaRPr lang="en-US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7" name="Google Shape;197;p23">
                <a:extLst>
                  <a:ext uri="{FF2B5EF4-FFF2-40B4-BE49-F238E27FC236}">
                    <a16:creationId xmlns:a16="http://schemas.microsoft.com/office/drawing/2014/main" id="{7A638F3C-025B-61E3-343E-BE8D4136B4AF}"/>
                  </a:ext>
                </a:extLst>
              </p:cNvPr>
              <p:cNvSpPr/>
              <p:nvPr/>
            </p:nvSpPr>
            <p:spPr>
              <a:xfrm>
                <a:off x="1498590" y="3045223"/>
                <a:ext cx="2229840" cy="4968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altLang="en-US" sz="1600" b="1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박병준</a:t>
                </a:r>
                <a:endParaRPr lang="en-US" sz="16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3A8FC-91AE-42FD-DCBA-860D5CBAFAC5}"/>
              </a:ext>
            </a:extLst>
          </p:cNvPr>
          <p:cNvGrpSpPr/>
          <p:nvPr/>
        </p:nvGrpSpPr>
        <p:grpSpPr>
          <a:xfrm>
            <a:off x="2519770" y="3382698"/>
            <a:ext cx="7148110" cy="679595"/>
            <a:chOff x="2160730" y="3536302"/>
            <a:chExt cx="7148110" cy="67959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ACF6233-AB74-462D-B3D6-6CDB8D67B8BB}"/>
                </a:ext>
              </a:extLst>
            </p:cNvPr>
            <p:cNvCxnSpPr/>
            <p:nvPr/>
          </p:nvCxnSpPr>
          <p:spPr>
            <a:xfrm>
              <a:off x="2160730" y="3536302"/>
              <a:ext cx="7148110" cy="0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C756D5-8073-7321-85CA-AF50DA2F8F3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2160730" y="3536302"/>
              <a:ext cx="0" cy="67959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0B26C5B-DE9C-D651-3259-A47F9AB50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8648" y="3536302"/>
              <a:ext cx="10192" cy="6702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E4B8127-7CC1-142E-9223-3176666EE579}"/>
                </a:ext>
              </a:extLst>
            </p:cNvPr>
            <p:cNvCxnSpPr>
              <a:cxnSpLocks/>
            </p:cNvCxnSpPr>
            <p:nvPr/>
          </p:nvCxnSpPr>
          <p:spPr>
            <a:xfrm>
              <a:off x="6938302" y="3536302"/>
              <a:ext cx="0" cy="67026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C74A0A-0FA0-C56D-8016-F095239B24B8}"/>
                </a:ext>
              </a:extLst>
            </p:cNvPr>
            <p:cNvCxnSpPr>
              <a:cxnSpLocks/>
            </p:cNvCxnSpPr>
            <p:nvPr/>
          </p:nvCxnSpPr>
          <p:spPr>
            <a:xfrm>
              <a:off x="4557214" y="3536302"/>
              <a:ext cx="0" cy="67026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39" name="PlaceHolder 1">
            <a:extLst>
              <a:ext uri="{FF2B5EF4-FFF2-40B4-BE49-F238E27FC236}">
                <a16:creationId xmlns:a16="http://schemas.microsoft.com/office/drawing/2014/main" id="{5696B871-E06A-F73A-30E1-12B1EC55C988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4. </a:t>
            </a:r>
            <a:r>
              <a:rPr 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일정</a:t>
            </a:r>
            <a:endParaRPr lang="en-US" sz="3200" b="1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0" name="PlaceHolder 2">
            <a:extLst>
              <a:ext uri="{FF2B5EF4-FFF2-40B4-BE49-F238E27FC236}">
                <a16:creationId xmlns:a16="http://schemas.microsoft.com/office/drawing/2014/main" id="{86308E53-9ADD-5DC5-A80D-0CD713F74012}"/>
              </a:ext>
            </a:extLst>
          </p:cNvPr>
          <p:cNvSpPr txBox="1">
            <a:spLocks/>
          </p:cNvSpPr>
          <p:nvPr/>
        </p:nvSpPr>
        <p:spPr>
          <a:xfrm>
            <a:off x="504720" y="699236"/>
            <a:ext cx="10981440" cy="5906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아래와 같이 프로젝트는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일간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400" b="1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진행됩니다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3830F4C-226E-B644-E5B9-5223359B21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" t="1161" r="746" b="1161"/>
          <a:stretch/>
        </p:blipFill>
        <p:spPr>
          <a:xfrm>
            <a:off x="361914" y="1289880"/>
            <a:ext cx="11468172" cy="4868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26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10A9FD8F-28A7-B9C6-C4FB-0724A330FC86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6.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9E81EDF-65C4-1579-3910-B3C484EF2D4D}"/>
              </a:ext>
            </a:extLst>
          </p:cNvPr>
          <p:cNvSpPr txBox="1">
            <a:spLocks/>
          </p:cNvSpPr>
          <p:nvPr/>
        </p:nvSpPr>
        <p:spPr>
          <a:xfrm>
            <a:off x="479519" y="972360"/>
            <a:ext cx="11373813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구축 과정에서 아래와 같은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가지 이슈가 예상되며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대응방안은 다음과 같습니다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4" name="Google Shape;239;p25">
            <a:extLst>
              <a:ext uri="{FF2B5EF4-FFF2-40B4-BE49-F238E27FC236}">
                <a16:creationId xmlns:a16="http://schemas.microsoft.com/office/drawing/2014/main" id="{D3196F0E-68DA-1073-F825-5336BEF53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378041"/>
              </p:ext>
            </p:extLst>
          </p:nvPr>
        </p:nvGraphicFramePr>
        <p:xfrm>
          <a:off x="1592338" y="2225910"/>
          <a:ext cx="8495751" cy="3594600"/>
        </p:xfrm>
        <a:graphic>
          <a:graphicData uri="http://schemas.openxmlformats.org/drawingml/2006/table">
            <a:tbl>
              <a:tblPr/>
              <a:tblGrid>
                <a:gridCol w="4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No</a:t>
                      </a:r>
                      <a:endParaRPr lang="en-US" sz="14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예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상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이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대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응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방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1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12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카테고리별 데이터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독립변수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 </a:t>
                      </a:r>
                      <a:r>
                        <a:rPr lang="ko-KR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불균형</a:t>
                      </a:r>
                      <a:endParaRPr lang="en-US" altLang="ko-KR" sz="16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marL="712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음식점 정보에 치중되어 있음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변환을 통한 데이터 </a:t>
                      </a:r>
                      <a:r>
                        <a:rPr lang="ko-KR" altLang="en-US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증강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2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관광지 데이터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분류 모델링시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학습시켜야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할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이미지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데이터가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방대함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표본추출로 데이터의 양을 줄임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3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분류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모델링시 관광 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목적별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변수의 영향을 모두 반영하기 어려움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변수들에 다른 </a:t>
                      </a:r>
                      <a:r>
                        <a:rPr lang="ko-KR" sz="1600" b="0" strike="noStrike" spc="-1" dirty="0" err="1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하이퍼파라미터와</a:t>
                      </a:r>
                      <a:r>
                        <a:rPr lang="ko-KR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endParaRPr lang="en-US" altLang="ko-KR" sz="16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가중치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부여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3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4" name="Google Shape;190;p10">
            <a:extLst>
              <a:ext uri="{FF2B5EF4-FFF2-40B4-BE49-F238E27FC236}">
                <a16:creationId xmlns:a16="http://schemas.microsoft.com/office/drawing/2014/main" id="{4EBC8735-37A1-CD90-F696-F37667042563}"/>
              </a:ext>
            </a:extLst>
          </p:cNvPr>
          <p:cNvSpPr txBox="1"/>
          <p:nvPr/>
        </p:nvSpPr>
        <p:spPr>
          <a:xfrm>
            <a:off x="2502794" y="2790482"/>
            <a:ext cx="7186412" cy="12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8000" b="0" i="0" u="none" strike="noStrike" cap="none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sym typeface="Arial"/>
              </a:rPr>
              <a:t>감사합니다</a:t>
            </a:r>
            <a:r>
              <a:rPr lang="en-US" altLang="ko-KR" sz="8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24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353</Words>
  <Application>Microsoft Office PowerPoint</Application>
  <PresentationFormat>와이드스크린</PresentationFormat>
  <Paragraphs>72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이사만루체 Medium</vt:lpstr>
      <vt:lpstr>이사만루체 Light</vt:lpstr>
      <vt:lpstr>Noto Sans Symbols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3. 프로젝트 조직 및 역할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이재상</cp:lastModifiedBy>
  <cp:revision>16</cp:revision>
  <dcterms:modified xsi:type="dcterms:W3CDTF">2022-10-06T09:08:59Z</dcterms:modified>
</cp:coreProperties>
</file>