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66" r:id="rId2"/>
    <p:sldId id="268" r:id="rId3"/>
    <p:sldId id="269" r:id="rId4"/>
    <p:sldId id="271" r:id="rId5"/>
    <p:sldId id="272" r:id="rId6"/>
    <p:sldId id="261" r:id="rId7"/>
    <p:sldId id="262" r:id="rId8"/>
    <p:sldId id="263" r:id="rId9"/>
    <p:sldId id="270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56">
          <p15:clr>
            <a:srgbClr val="A4A3A4"/>
          </p15:clr>
        </p15:guide>
        <p15:guide id="2" pos="7333">
          <p15:clr>
            <a:srgbClr val="A4A3A4"/>
          </p15:clr>
        </p15:guide>
        <p15:guide id="3" pos="2230">
          <p15:clr>
            <a:srgbClr val="A4A3A4"/>
          </p15:clr>
        </p15:guide>
        <p15:guide id="4" orient="horz" pos="550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436">
          <p15:clr>
            <a:srgbClr val="A4A3A4"/>
          </p15:clr>
        </p15:guide>
        <p15:guide id="7" pos="189">
          <p15:clr>
            <a:srgbClr val="A4A3A4"/>
          </p15:clr>
        </p15:guide>
        <p15:guide id="8" pos="2139">
          <p15:clr>
            <a:srgbClr val="A4A3A4"/>
          </p15:clr>
        </p15:guide>
        <p15:guide id="9" orient="horz" pos="95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A+PHAejecrx1sNiDttXREhx5B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BC18BF-7335-46B0-8B76-BF6C2061C615}">
  <a:tblStyle styleId="{47BC18BF-7335-46B0-8B76-BF6C2061C61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6110FF5-3B67-4FCC-AFDB-2B46EABC0F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907"/>
      </p:cViewPr>
      <p:guideLst>
        <p:guide orient="horz" pos="4156"/>
        <p:guide pos="7333"/>
        <p:guide pos="2230"/>
        <p:guide orient="horz" pos="550"/>
        <p:guide orient="horz" pos="119"/>
        <p:guide orient="horz" pos="436"/>
        <p:guide pos="189"/>
        <p:guide pos="2139"/>
        <p:guide orient="horz" pos="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73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9B9169-20B3-3FF0-0523-DDBC3BDE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76400"/>
            <a:ext cx="12192000" cy="853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6CE2F5-AA58-32D9-C40B-514A248EDFD8}"/>
              </a:ext>
            </a:extLst>
          </p:cNvPr>
          <p:cNvSpPr txBox="1"/>
          <p:nvPr/>
        </p:nvSpPr>
        <p:spPr>
          <a:xfrm>
            <a:off x="240270" y="5943224"/>
            <a:ext cx="1179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highlight>
                  <a:srgbClr val="FFFF00"/>
                </a:highlight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신박허이</a:t>
            </a:r>
            <a:endParaRPr lang="ko-KR" altLang="en-US" sz="3200" b="1" dirty="0">
              <a:highlight>
                <a:srgbClr val="FFFF00"/>
              </a:highlight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1D19A9-EA90-E39B-EFF4-FDFDFB4B0983}"/>
              </a:ext>
            </a:extLst>
          </p:cNvPr>
          <p:cNvSpPr/>
          <p:nvPr/>
        </p:nvSpPr>
        <p:spPr>
          <a:xfrm>
            <a:off x="-200891" y="1735667"/>
            <a:ext cx="12593782" cy="26994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srgbClr val="0070C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관광데이터 </a:t>
            </a:r>
            <a:r>
              <a:rPr lang="en-US" altLang="ko-KR" sz="6000" dirty="0">
                <a:solidFill>
                  <a:srgbClr val="0070C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AI </a:t>
            </a:r>
            <a:r>
              <a:rPr lang="ko-KR" altLang="en-US" sz="6000" dirty="0">
                <a:solidFill>
                  <a:srgbClr val="0070C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분류</a:t>
            </a:r>
            <a:endParaRPr lang="en-US" altLang="ko-KR" sz="6000" dirty="0">
              <a:solidFill>
                <a:srgbClr val="0070C0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algn="ctr"/>
            <a:r>
              <a:rPr lang="ko-KR" altLang="en-US" sz="6000" dirty="0">
                <a:solidFill>
                  <a:sysClr val="windowText" lastClr="00000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계획서</a:t>
            </a:r>
          </a:p>
        </p:txBody>
      </p:sp>
    </p:spTree>
    <p:extLst>
      <p:ext uri="{BB962C8B-B14F-4D97-AF65-F5344CB8AC3E}">
        <p14:creationId xmlns:p14="http://schemas.microsoft.com/office/powerpoint/2010/main" val="348372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/>
        </p:nvSpPr>
        <p:spPr>
          <a:xfrm>
            <a:off x="2502794" y="2846231"/>
            <a:ext cx="718641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Document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3A32B9-48F1-9A46-3688-055888D09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76400"/>
            <a:ext cx="12192000" cy="8534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6017A83-6CA0-34F2-DFF8-CE95C2083C72}"/>
              </a:ext>
            </a:extLst>
          </p:cNvPr>
          <p:cNvSpPr/>
          <p:nvPr/>
        </p:nvSpPr>
        <p:spPr>
          <a:xfrm>
            <a:off x="3114693" y="-783771"/>
            <a:ext cx="5440106" cy="490029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54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목차</a:t>
            </a:r>
            <a:endParaRPr lang="en-US" altLang="ko-KR" sz="54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ko-KR" altLang="en-US" sz="32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구축 개요</a:t>
            </a:r>
            <a:endParaRPr lang="en-US" altLang="ko-KR" sz="32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ko-KR" altLang="en-US" sz="32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구축 범위</a:t>
            </a:r>
            <a:endParaRPr lang="en-US" altLang="ko-KR" sz="32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ko-KR" altLang="en-US" sz="32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조직 및 역할</a:t>
            </a:r>
            <a:endParaRPr lang="en-US" altLang="ko-KR" sz="32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66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3A32B9-48F1-9A46-3688-055888D09B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-1676400"/>
            <a:ext cx="12192000" cy="8534400"/>
          </a:xfrm>
          <a:prstGeom prst="rect">
            <a:avLst/>
          </a:prstGeom>
        </p:spPr>
      </p:pic>
      <p:sp>
        <p:nvSpPr>
          <p:cNvPr id="17" name="PlaceHolder 1">
            <a:extLst>
              <a:ext uri="{FF2B5EF4-FFF2-40B4-BE49-F238E27FC236}">
                <a16:creationId xmlns:a16="http://schemas.microsoft.com/office/drawing/2014/main" id="{E69081F4-6D51-120E-BBE8-7CC46C0414B2}"/>
              </a:ext>
            </a:extLst>
          </p:cNvPr>
          <p:cNvSpPr txBox="1">
            <a:spLocks/>
          </p:cNvSpPr>
          <p:nvPr/>
        </p:nvSpPr>
        <p:spPr>
          <a:xfrm>
            <a:off x="233987" y="164485"/>
            <a:ext cx="4244880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1. </a:t>
            </a:r>
            <a:r>
              <a:rPr lang="ko-KR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구축 개요</a:t>
            </a:r>
            <a:endParaRPr lang="en-US" sz="3200" spc="-1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8" name="PlaceHolder 2">
            <a:extLst>
              <a:ext uri="{FF2B5EF4-FFF2-40B4-BE49-F238E27FC236}">
                <a16:creationId xmlns:a16="http://schemas.microsoft.com/office/drawing/2014/main" id="{A54CF91A-FA8B-3DC1-9D1D-B535B63E86E7}"/>
              </a:ext>
            </a:extLst>
          </p:cNvPr>
          <p:cNvSpPr txBox="1">
            <a:spLocks/>
          </p:cNvSpPr>
          <p:nvPr/>
        </p:nvSpPr>
        <p:spPr>
          <a:xfrm>
            <a:off x="569506" y="829889"/>
            <a:ext cx="10386362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본 프로젝트는 </a:t>
            </a:r>
            <a:r>
              <a:rPr lang="en-US" sz="25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“</a:t>
            </a:r>
            <a:r>
              <a:rPr lang="en-US" altLang="ko-KR" sz="2500" b="1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AI</a:t>
            </a:r>
            <a:r>
              <a:rPr lang="ko-KR" altLang="en-US" sz="2500" b="1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를 이용한</a:t>
            </a:r>
            <a:r>
              <a:rPr lang="ko-KR" sz="2500" b="1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카테고리</a:t>
            </a:r>
            <a:r>
              <a:rPr lang="ko-KR" altLang="en-US" sz="2500" b="1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별</a:t>
            </a:r>
            <a:r>
              <a:rPr lang="ko-KR" sz="2500" b="1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자동분류</a:t>
            </a:r>
            <a:r>
              <a:rPr lang="ko-KR" sz="25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” 개발</a:t>
            </a:r>
            <a:r>
              <a:rPr 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을 목적으로</a:t>
            </a:r>
            <a:r>
              <a:rPr lang="en-US" alt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en-US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함</a:t>
            </a:r>
            <a:endParaRPr lang="en-US" sz="2500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AB36FCC-2356-3DE4-1A88-6264CA559B31}"/>
              </a:ext>
            </a:extLst>
          </p:cNvPr>
          <p:cNvGrpSpPr/>
          <p:nvPr/>
        </p:nvGrpSpPr>
        <p:grpSpPr>
          <a:xfrm>
            <a:off x="2015066" y="1880069"/>
            <a:ext cx="8161868" cy="4376798"/>
            <a:chOff x="-2065868" y="1553802"/>
            <a:chExt cx="8161868" cy="48683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AB758BA6-91D2-AA32-CBD9-161507F09C47}"/>
                </a:ext>
              </a:extLst>
            </p:cNvPr>
            <p:cNvSpPr/>
            <p:nvPr/>
          </p:nvSpPr>
          <p:spPr>
            <a:xfrm>
              <a:off x="-2032000" y="1570736"/>
              <a:ext cx="8128000" cy="1057867"/>
            </a:xfrm>
            <a:custGeom>
              <a:avLst/>
              <a:gdLst>
                <a:gd name="connsiteX0" fmla="*/ 0 w 8128000"/>
                <a:gd name="connsiteY0" fmla="*/ 169333 h 1693333"/>
                <a:gd name="connsiteX1" fmla="*/ 169333 w 8128000"/>
                <a:gd name="connsiteY1" fmla="*/ 0 h 1693333"/>
                <a:gd name="connsiteX2" fmla="*/ 7958667 w 8128000"/>
                <a:gd name="connsiteY2" fmla="*/ 0 h 1693333"/>
                <a:gd name="connsiteX3" fmla="*/ 8128000 w 8128000"/>
                <a:gd name="connsiteY3" fmla="*/ 169333 h 1693333"/>
                <a:gd name="connsiteX4" fmla="*/ 8128000 w 8128000"/>
                <a:gd name="connsiteY4" fmla="*/ 1524000 h 1693333"/>
                <a:gd name="connsiteX5" fmla="*/ 7958667 w 8128000"/>
                <a:gd name="connsiteY5" fmla="*/ 1693333 h 1693333"/>
                <a:gd name="connsiteX6" fmla="*/ 169333 w 8128000"/>
                <a:gd name="connsiteY6" fmla="*/ 1693333 h 1693333"/>
                <a:gd name="connsiteX7" fmla="*/ 0 w 8128000"/>
                <a:gd name="connsiteY7" fmla="*/ 1524000 h 1693333"/>
                <a:gd name="connsiteX8" fmla="*/ 0 w 8128000"/>
                <a:gd name="connsiteY8" fmla="*/ 169333 h 169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8000" h="1693333">
                  <a:moveTo>
                    <a:pt x="0" y="169333"/>
                  </a:moveTo>
                  <a:cubicBezTo>
                    <a:pt x="0" y="75813"/>
                    <a:pt x="75813" y="0"/>
                    <a:pt x="169333" y="0"/>
                  </a:cubicBezTo>
                  <a:lnTo>
                    <a:pt x="7958667" y="0"/>
                  </a:lnTo>
                  <a:cubicBezTo>
                    <a:pt x="8052187" y="0"/>
                    <a:pt x="8128000" y="75813"/>
                    <a:pt x="8128000" y="169333"/>
                  </a:cubicBezTo>
                  <a:lnTo>
                    <a:pt x="8128000" y="1524000"/>
                  </a:lnTo>
                  <a:cubicBezTo>
                    <a:pt x="8128000" y="1617520"/>
                    <a:pt x="8052187" y="1693333"/>
                    <a:pt x="7958667" y="1693333"/>
                  </a:cubicBezTo>
                  <a:lnTo>
                    <a:pt x="169333" y="1693333"/>
                  </a:lnTo>
                  <a:cubicBezTo>
                    <a:pt x="75813" y="1693333"/>
                    <a:pt x="0" y="1617520"/>
                    <a:pt x="0" y="1524000"/>
                  </a:cubicBezTo>
                  <a:lnTo>
                    <a:pt x="0" y="169333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86373" tIns="91440" rIns="91441" bIns="91440" numCol="1" spcCol="1270" anchor="ctr" anchorCtr="0">
              <a:noAutofit/>
            </a:bodyPr>
            <a:lstStyle/>
            <a:p>
              <a:pPr marL="171450" lvl="1" indent="-171450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/>
                <a:buChar char="•"/>
              </a:pPr>
              <a:r>
                <a:rPr lang="en-US" altLang="ko-KR" sz="200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2022.10.04 ~ 2022.10.08 ( 7 </a:t>
              </a:r>
              <a:r>
                <a:rPr lang="ko-KR" altLang="ko-KR" sz="200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일간</a:t>
              </a:r>
              <a:r>
                <a:rPr lang="en-US" altLang="ko-KR" sz="200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)</a:t>
              </a:r>
              <a:endParaRPr lang="ko-KR" altLang="en-US" sz="1900" kern="1200" dirty="0"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8FDFA46-5A8B-D6F3-5227-D8D7AE2EECF0}"/>
                </a:ext>
              </a:extLst>
            </p:cNvPr>
            <p:cNvSpPr/>
            <p:nvPr/>
          </p:nvSpPr>
          <p:spPr>
            <a:xfrm>
              <a:off x="-2065868" y="1553802"/>
              <a:ext cx="1624545" cy="1074801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ko-KR" altLang="en-US" sz="2800" dirty="0">
                  <a:latin typeface="이사만루체 Medium" panose="00000600000000000000" pitchFamily="2" charset="-127"/>
                  <a:ea typeface="이사만루체 Medium" panose="00000600000000000000" pitchFamily="2" charset="-127"/>
                </a:rPr>
                <a:t>기간</a:t>
              </a: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10F83E9A-C6A4-59E2-479E-CD2936A9E0CD}"/>
                </a:ext>
              </a:extLst>
            </p:cNvPr>
            <p:cNvSpPr/>
            <p:nvPr/>
          </p:nvSpPr>
          <p:spPr>
            <a:xfrm>
              <a:off x="-2065868" y="2882212"/>
              <a:ext cx="8161867" cy="1693333"/>
            </a:xfrm>
            <a:custGeom>
              <a:avLst/>
              <a:gdLst>
                <a:gd name="connsiteX0" fmla="*/ 0 w 8128000"/>
                <a:gd name="connsiteY0" fmla="*/ 169333 h 1693333"/>
                <a:gd name="connsiteX1" fmla="*/ 169333 w 8128000"/>
                <a:gd name="connsiteY1" fmla="*/ 0 h 1693333"/>
                <a:gd name="connsiteX2" fmla="*/ 7958667 w 8128000"/>
                <a:gd name="connsiteY2" fmla="*/ 0 h 1693333"/>
                <a:gd name="connsiteX3" fmla="*/ 8128000 w 8128000"/>
                <a:gd name="connsiteY3" fmla="*/ 169333 h 1693333"/>
                <a:gd name="connsiteX4" fmla="*/ 8128000 w 8128000"/>
                <a:gd name="connsiteY4" fmla="*/ 1524000 h 1693333"/>
                <a:gd name="connsiteX5" fmla="*/ 7958667 w 8128000"/>
                <a:gd name="connsiteY5" fmla="*/ 1693333 h 1693333"/>
                <a:gd name="connsiteX6" fmla="*/ 169333 w 8128000"/>
                <a:gd name="connsiteY6" fmla="*/ 1693333 h 1693333"/>
                <a:gd name="connsiteX7" fmla="*/ 0 w 8128000"/>
                <a:gd name="connsiteY7" fmla="*/ 1524000 h 1693333"/>
                <a:gd name="connsiteX8" fmla="*/ 0 w 8128000"/>
                <a:gd name="connsiteY8" fmla="*/ 169333 h 169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8000" h="1693333">
                  <a:moveTo>
                    <a:pt x="0" y="169333"/>
                  </a:moveTo>
                  <a:cubicBezTo>
                    <a:pt x="0" y="75813"/>
                    <a:pt x="75813" y="0"/>
                    <a:pt x="169333" y="0"/>
                  </a:cubicBezTo>
                  <a:lnTo>
                    <a:pt x="7958667" y="0"/>
                  </a:lnTo>
                  <a:cubicBezTo>
                    <a:pt x="8052187" y="0"/>
                    <a:pt x="8128000" y="75813"/>
                    <a:pt x="8128000" y="169333"/>
                  </a:cubicBezTo>
                  <a:lnTo>
                    <a:pt x="8128000" y="1524000"/>
                  </a:lnTo>
                  <a:cubicBezTo>
                    <a:pt x="8128000" y="1617520"/>
                    <a:pt x="8052187" y="1693333"/>
                    <a:pt x="7958667" y="1693333"/>
                  </a:cubicBezTo>
                  <a:lnTo>
                    <a:pt x="169333" y="1693333"/>
                  </a:lnTo>
                  <a:cubicBezTo>
                    <a:pt x="75813" y="1693333"/>
                    <a:pt x="0" y="1617520"/>
                    <a:pt x="0" y="1524000"/>
                  </a:cubicBezTo>
                  <a:lnTo>
                    <a:pt x="0" y="169333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86373" tIns="91440" rIns="91441" bIns="91440" numCol="1" spcCol="1270" anchor="ctr" anchorCtr="0">
              <a:noAutofit/>
            </a:bodyPr>
            <a:lstStyle/>
            <a:p>
              <a:pPr marL="171450" lvl="1" indent="-171450" algn="l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ko-KR" sz="2000" b="0" strike="noStrike" spc="-1" dirty="0" err="1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핫플레이스를</a:t>
              </a:r>
              <a:r>
                <a:rPr lang="ko-KR" altLang="ko-KR" sz="2000" b="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소개하는 관광지점 정보</a:t>
              </a:r>
              <a:r>
                <a:rPr lang="en-US" altLang="ko-KR" sz="2000" b="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(</a:t>
              </a:r>
              <a:r>
                <a:rPr lang="en-US" altLang="ko-KR" sz="2000" b="0" strike="noStrike" spc="-1" dirty="0" err="1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POI:Point</a:t>
              </a:r>
              <a:r>
                <a:rPr lang="en-US" altLang="ko-KR" sz="2000" b="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Of Interests)</a:t>
              </a:r>
              <a:r>
                <a:rPr lang="ko-KR" altLang="ko-KR" sz="2000" b="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데이터의 가치가 더욱  높아지고 있음</a:t>
              </a:r>
              <a:endParaRPr lang="en-US" altLang="ko-KR" sz="2000" b="0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  <a:p>
              <a:pPr marL="171450" lvl="1" indent="-171450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/>
                <a:buChar char="•"/>
              </a:pP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한국관광공사가 제공하는 국문관광정보의 생산에는 인력과 시간</a:t>
              </a:r>
              <a:r>
                <a:rPr lang="en-US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, </a:t>
              </a: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비용이 많이 소요되고 있음</a:t>
              </a:r>
              <a:endParaRPr lang="ko-KR" altLang="en-US" sz="1900" kern="1200" dirty="0"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D864B68-F12E-A84B-A2AE-F60618FB961A}"/>
                </a:ext>
              </a:extLst>
            </p:cNvPr>
            <p:cNvSpPr/>
            <p:nvPr/>
          </p:nvSpPr>
          <p:spPr>
            <a:xfrm>
              <a:off x="-2065868" y="2882212"/>
              <a:ext cx="1624545" cy="1693332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ko-KR" altLang="en-US" sz="2800" dirty="0">
                  <a:latin typeface="이사만루체 Medium" panose="00000600000000000000" pitchFamily="2" charset="-127"/>
                  <a:ea typeface="이사만루체 Medium" panose="00000600000000000000" pitchFamily="2" charset="-127"/>
                </a:rPr>
                <a:t>배경</a:t>
              </a: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0FC7D4B0-2393-46FA-2CEB-4F018685EE30}"/>
                </a:ext>
              </a:extLst>
            </p:cNvPr>
            <p:cNvSpPr/>
            <p:nvPr/>
          </p:nvSpPr>
          <p:spPr>
            <a:xfrm>
              <a:off x="-2032000" y="4830574"/>
              <a:ext cx="8128000" cy="1591560"/>
            </a:xfrm>
            <a:custGeom>
              <a:avLst/>
              <a:gdLst>
                <a:gd name="connsiteX0" fmla="*/ 0 w 8128000"/>
                <a:gd name="connsiteY0" fmla="*/ 169333 h 1693333"/>
                <a:gd name="connsiteX1" fmla="*/ 169333 w 8128000"/>
                <a:gd name="connsiteY1" fmla="*/ 0 h 1693333"/>
                <a:gd name="connsiteX2" fmla="*/ 7958667 w 8128000"/>
                <a:gd name="connsiteY2" fmla="*/ 0 h 1693333"/>
                <a:gd name="connsiteX3" fmla="*/ 8128000 w 8128000"/>
                <a:gd name="connsiteY3" fmla="*/ 169333 h 1693333"/>
                <a:gd name="connsiteX4" fmla="*/ 8128000 w 8128000"/>
                <a:gd name="connsiteY4" fmla="*/ 1524000 h 1693333"/>
                <a:gd name="connsiteX5" fmla="*/ 7958667 w 8128000"/>
                <a:gd name="connsiteY5" fmla="*/ 1693333 h 1693333"/>
                <a:gd name="connsiteX6" fmla="*/ 169333 w 8128000"/>
                <a:gd name="connsiteY6" fmla="*/ 1693333 h 1693333"/>
                <a:gd name="connsiteX7" fmla="*/ 0 w 8128000"/>
                <a:gd name="connsiteY7" fmla="*/ 1524000 h 1693333"/>
                <a:gd name="connsiteX8" fmla="*/ 0 w 8128000"/>
                <a:gd name="connsiteY8" fmla="*/ 169333 h 169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8000" h="1693333">
                  <a:moveTo>
                    <a:pt x="0" y="169333"/>
                  </a:moveTo>
                  <a:cubicBezTo>
                    <a:pt x="0" y="75813"/>
                    <a:pt x="75813" y="0"/>
                    <a:pt x="169333" y="0"/>
                  </a:cubicBezTo>
                  <a:lnTo>
                    <a:pt x="7958667" y="0"/>
                  </a:lnTo>
                  <a:cubicBezTo>
                    <a:pt x="8052187" y="0"/>
                    <a:pt x="8128000" y="75813"/>
                    <a:pt x="8128000" y="169333"/>
                  </a:cubicBezTo>
                  <a:lnTo>
                    <a:pt x="8128000" y="1524000"/>
                  </a:lnTo>
                  <a:cubicBezTo>
                    <a:pt x="8128000" y="1617520"/>
                    <a:pt x="8052187" y="1693333"/>
                    <a:pt x="7958667" y="1693333"/>
                  </a:cubicBezTo>
                  <a:lnTo>
                    <a:pt x="169333" y="1693333"/>
                  </a:lnTo>
                  <a:cubicBezTo>
                    <a:pt x="75813" y="1693333"/>
                    <a:pt x="0" y="1617520"/>
                    <a:pt x="0" y="1524000"/>
                  </a:cubicBezTo>
                  <a:lnTo>
                    <a:pt x="0" y="169333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86373" tIns="91440" rIns="91441" bIns="91440" numCol="1" spcCol="1270" anchor="ctr" anchorCtr="0">
              <a:noAutofit/>
            </a:bodyPr>
            <a:lstStyle/>
            <a:p>
              <a:pPr marL="171450" lvl="1" indent="-171450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/>
                <a:buChar char="•"/>
              </a:pP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사용자의 편의성과 접근성을 고려한 디지털 여행정보서비스 개발</a:t>
              </a:r>
              <a:endParaRPr lang="en-US" altLang="ko-KR" sz="2000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  <a:p>
              <a:pPr marL="171450" lvl="1" indent="-171450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/>
                <a:buChar char="•"/>
              </a:pP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인공지능의 힘으로 자동화를 통해</a:t>
              </a:r>
              <a:r>
                <a:rPr lang="en-US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, </a:t>
              </a: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더 적은 공공의 예산으로 더 많은 </a:t>
              </a:r>
              <a:r>
                <a:rPr lang="en-US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POI </a:t>
              </a: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데이터가 만들 수 있도록 함</a:t>
              </a:r>
              <a:endParaRPr lang="ko-KR" altLang="en-US" sz="2000" kern="1200" dirty="0"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6B203EF2-07BC-128D-9E9A-ECB16B7D6BBC}"/>
                </a:ext>
              </a:extLst>
            </p:cNvPr>
            <p:cNvSpPr/>
            <p:nvPr/>
          </p:nvSpPr>
          <p:spPr>
            <a:xfrm>
              <a:off x="-2032000" y="4830572"/>
              <a:ext cx="1590677" cy="1591559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ko-KR" altLang="en-US" sz="2800" dirty="0">
                  <a:latin typeface="이사만루체 Medium" panose="00000600000000000000" pitchFamily="2" charset="-127"/>
                  <a:ea typeface="이사만루체 Medium" panose="00000600000000000000" pitchFamily="2" charset="-127"/>
                </a:rPr>
                <a:t>목적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034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>
            <a:extLst>
              <a:ext uri="{FF2B5EF4-FFF2-40B4-BE49-F238E27FC236}">
                <a16:creationId xmlns:a16="http://schemas.microsoft.com/office/drawing/2014/main" id="{3D75D842-0B0F-9AE1-01D7-5BFAE3058D23}"/>
              </a:ext>
            </a:extLst>
          </p:cNvPr>
          <p:cNvSpPr txBox="1">
            <a:spLocks/>
          </p:cNvSpPr>
          <p:nvPr/>
        </p:nvSpPr>
        <p:spPr>
          <a:xfrm>
            <a:off x="479520" y="135000"/>
            <a:ext cx="2670080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2. </a:t>
            </a:r>
            <a:r>
              <a:rPr lang="ko-KR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구축 범위</a:t>
            </a:r>
            <a:endParaRPr lang="en-US" sz="3200" b="1" spc="-1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7" name="PlaceHolder 2">
            <a:extLst>
              <a:ext uri="{FF2B5EF4-FFF2-40B4-BE49-F238E27FC236}">
                <a16:creationId xmlns:a16="http://schemas.microsoft.com/office/drawing/2014/main" id="{CCB05F78-D6D6-C0C7-4E29-4E48D1258E02}"/>
              </a:ext>
            </a:extLst>
          </p:cNvPr>
          <p:cNvSpPr txBox="1">
            <a:spLocks/>
          </p:cNvSpPr>
          <p:nvPr/>
        </p:nvSpPr>
        <p:spPr>
          <a:xfrm>
            <a:off x="605100" y="905111"/>
            <a:ext cx="10981800" cy="64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ko-KR" sz="25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본 프로젝트의 구축범위</a:t>
            </a:r>
            <a:r>
              <a:rPr lang="en-US" altLang="ko-KR" sz="25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en-US" sz="25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: </a:t>
            </a:r>
            <a:r>
              <a:rPr lang="ko-KR" altLang="en-US" sz="25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관광지 </a:t>
            </a:r>
            <a:r>
              <a:rPr lang="ko-KR" sz="25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데이터를 활용해 </a:t>
            </a:r>
            <a:r>
              <a:rPr lang="ko-KR" altLang="en-US" sz="25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분류</a:t>
            </a:r>
            <a:r>
              <a:rPr lang="ko-KR" sz="25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하는 모델 구축</a:t>
            </a:r>
            <a:endParaRPr lang="en-US" sz="2500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8" name="Google Shape;139;p21">
            <a:extLst>
              <a:ext uri="{FF2B5EF4-FFF2-40B4-BE49-F238E27FC236}">
                <a16:creationId xmlns:a16="http://schemas.microsoft.com/office/drawing/2014/main" id="{98763143-DE81-1A21-6C13-2242A106DB13}"/>
              </a:ext>
            </a:extLst>
          </p:cNvPr>
          <p:cNvSpPr/>
          <p:nvPr/>
        </p:nvSpPr>
        <p:spPr>
          <a:xfrm>
            <a:off x="395541" y="2954570"/>
            <a:ext cx="1676880" cy="718486"/>
          </a:xfrm>
          <a:prstGeom prst="rect">
            <a:avLst/>
          </a:prstGeom>
          <a:solidFill>
            <a:schemeClr val="lt1"/>
          </a:solidFill>
          <a:ln w="127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ko-KR" sz="1300" b="1" strike="noStrike" spc="-1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데이콘 데이터</a:t>
            </a:r>
            <a:endParaRPr lang="en-US" sz="13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9" name="Google Shape;140;p21">
            <a:extLst>
              <a:ext uri="{FF2B5EF4-FFF2-40B4-BE49-F238E27FC236}">
                <a16:creationId xmlns:a16="http://schemas.microsoft.com/office/drawing/2014/main" id="{163A2B1C-DACB-4143-4690-99FA008AAFF6}"/>
              </a:ext>
            </a:extLst>
          </p:cNvPr>
          <p:cNvSpPr/>
          <p:nvPr/>
        </p:nvSpPr>
        <p:spPr>
          <a:xfrm>
            <a:off x="395541" y="2376720"/>
            <a:ext cx="1676880" cy="468381"/>
          </a:xfrm>
          <a:prstGeom prst="rect">
            <a:avLst/>
          </a:prstGeom>
          <a:solidFill>
            <a:schemeClr val="lt1"/>
          </a:solidFill>
          <a:ln w="127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ko-KR" sz="1400" b="1" strike="noStrike" spc="-1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국가 및 공공기관</a:t>
            </a:r>
            <a:endParaRPr lang="en-US" sz="14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1" name="Google Shape;142;p21">
            <a:extLst>
              <a:ext uri="{FF2B5EF4-FFF2-40B4-BE49-F238E27FC236}">
                <a16:creationId xmlns:a16="http://schemas.microsoft.com/office/drawing/2014/main" id="{C617996A-1EFB-B5ED-84C6-073760E263AC}"/>
              </a:ext>
            </a:extLst>
          </p:cNvPr>
          <p:cNvSpPr/>
          <p:nvPr/>
        </p:nvSpPr>
        <p:spPr>
          <a:xfrm>
            <a:off x="2184201" y="2973966"/>
            <a:ext cx="1992780" cy="694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200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 </a:t>
            </a:r>
            <a:r>
              <a:rPr lang="ko-KR" sz="1200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</a:t>
            </a:r>
            <a:endParaRPr lang="en-US" sz="1200" strike="noStrik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>
              <a:lnSpc>
                <a:spcPct val="100000"/>
              </a:lnSpc>
            </a:pPr>
            <a:r>
              <a:rPr lang="en-US" sz="1200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sz="1200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약 </a:t>
            </a:r>
            <a:r>
              <a:rPr lang="en-US" sz="1200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24,000</a:t>
            </a:r>
            <a:r>
              <a:rPr lang="ko-KR" sz="1200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건 이상</a:t>
            </a:r>
            <a:r>
              <a:rPr lang="en-US" sz="1200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</a:p>
        </p:txBody>
      </p:sp>
      <p:sp>
        <p:nvSpPr>
          <p:cNvPr id="13" name="Google Shape;146;p21">
            <a:extLst>
              <a:ext uri="{FF2B5EF4-FFF2-40B4-BE49-F238E27FC236}">
                <a16:creationId xmlns:a16="http://schemas.microsoft.com/office/drawing/2014/main" id="{C1C104F2-2922-02B8-090F-52AF3E147442}"/>
              </a:ext>
            </a:extLst>
          </p:cNvPr>
          <p:cNvSpPr/>
          <p:nvPr/>
        </p:nvSpPr>
        <p:spPr>
          <a:xfrm>
            <a:off x="4926961" y="2376720"/>
            <a:ext cx="2871720" cy="3620880"/>
          </a:xfrm>
          <a:prstGeom prst="rect">
            <a:avLst/>
          </a:prstGeom>
          <a:solidFill>
            <a:schemeClr val="lt1"/>
          </a:solidFill>
          <a:ln w="28575">
            <a:solidFill>
              <a:srgbClr val="BFBFB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POI </a:t>
            </a:r>
            <a:r>
              <a:rPr lang="ko-KR" sz="14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텍스트 분석을 이용한</a:t>
            </a:r>
            <a:r>
              <a:rPr lang="en-US" altLang="ko-KR" sz="14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sz="14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맞춤형 관광정보 제공 모델</a:t>
            </a:r>
            <a:endParaRPr lang="en-US" altLang="ko-KR" sz="1400" b="1" strike="noStrike" spc="-1" dirty="0">
              <a:solidFill>
                <a:schemeClr val="dk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ko-KR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sz="1400" b="1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이미지 분석을 이용한 맞춤형 관광정보 제공 모델</a:t>
            </a:r>
            <a:endParaRPr lang="en-US" sz="14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cxnSp>
        <p:nvCxnSpPr>
          <p:cNvPr id="15" name="Google Shape;148;p21">
            <a:extLst>
              <a:ext uri="{FF2B5EF4-FFF2-40B4-BE49-F238E27FC236}">
                <a16:creationId xmlns:a16="http://schemas.microsoft.com/office/drawing/2014/main" id="{358E3086-B405-C873-70BC-92B79DFBD317}"/>
              </a:ext>
            </a:extLst>
          </p:cNvPr>
          <p:cNvCxnSpPr/>
          <p:nvPr/>
        </p:nvCxnSpPr>
        <p:spPr>
          <a:xfrm>
            <a:off x="5298948" y="2244960"/>
            <a:ext cx="2172240" cy="720"/>
          </a:xfrm>
          <a:prstGeom prst="straightConnector1">
            <a:avLst/>
          </a:prstGeom>
          <a:ln w="9525">
            <a:solidFill>
              <a:srgbClr val="A5A5A5"/>
            </a:solidFill>
            <a:prstDash val="dash"/>
            <a:miter/>
          </a:ln>
        </p:spPr>
      </p:cxnSp>
      <p:sp>
        <p:nvSpPr>
          <p:cNvPr id="17" name="Google Shape;150;p21">
            <a:extLst>
              <a:ext uri="{FF2B5EF4-FFF2-40B4-BE49-F238E27FC236}">
                <a16:creationId xmlns:a16="http://schemas.microsoft.com/office/drawing/2014/main" id="{A2B9703B-3F05-3AB6-6604-22E2AD78C3D8}"/>
              </a:ext>
            </a:extLst>
          </p:cNvPr>
          <p:cNvSpPr/>
          <p:nvPr/>
        </p:nvSpPr>
        <p:spPr>
          <a:xfrm>
            <a:off x="395541" y="4916953"/>
            <a:ext cx="3828600" cy="455040"/>
          </a:xfrm>
          <a:prstGeom prst="rect">
            <a:avLst/>
          </a:prstGeom>
          <a:solidFill>
            <a:schemeClr val="lt1"/>
          </a:solidFill>
          <a:ln w="127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ko-KR" sz="1400" b="1" strike="noStrike" spc="-1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마스터 데이터</a:t>
            </a:r>
            <a:endParaRPr lang="en-US" sz="14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8" name="Google Shape;151;p21">
            <a:extLst>
              <a:ext uri="{FF2B5EF4-FFF2-40B4-BE49-F238E27FC236}">
                <a16:creationId xmlns:a16="http://schemas.microsoft.com/office/drawing/2014/main" id="{8580455F-1379-80AE-8CCD-E944132A07A1}"/>
              </a:ext>
            </a:extLst>
          </p:cNvPr>
          <p:cNvSpPr/>
          <p:nvPr/>
        </p:nvSpPr>
        <p:spPr>
          <a:xfrm>
            <a:off x="395541" y="5442913"/>
            <a:ext cx="3828600" cy="455040"/>
          </a:xfrm>
          <a:prstGeom prst="rect">
            <a:avLst/>
          </a:prstGeom>
          <a:solidFill>
            <a:schemeClr val="lt1"/>
          </a:solidFill>
          <a:ln w="127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ko-KR" sz="1400" b="1" strike="noStrike" spc="-1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연관데이터</a:t>
            </a:r>
            <a:endParaRPr lang="en-US" sz="14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pic>
        <p:nvPicPr>
          <p:cNvPr id="19" name="Google Shape;152;p21" descr="ar03">
            <a:extLst>
              <a:ext uri="{FF2B5EF4-FFF2-40B4-BE49-F238E27FC236}">
                <a16:creationId xmlns:a16="http://schemas.microsoft.com/office/drawing/2014/main" id="{CB4F20D7-C905-731E-1971-28E558B5938E}"/>
              </a:ext>
            </a:extLst>
          </p:cNvPr>
          <p:cNvPicPr/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/>
        </p:blipFill>
        <p:spPr>
          <a:xfrm rot="5400000">
            <a:off x="4090303" y="3709949"/>
            <a:ext cx="1019097" cy="457199"/>
          </a:xfrm>
          <a:prstGeom prst="rect">
            <a:avLst/>
          </a:prstGeom>
          <a:ln w="0">
            <a:solidFill>
              <a:schemeClr val="tx2"/>
            </a:solidFill>
          </a:ln>
        </p:spPr>
      </p:pic>
      <p:sp>
        <p:nvSpPr>
          <p:cNvPr id="20" name="Google Shape;153;p21">
            <a:extLst>
              <a:ext uri="{FF2B5EF4-FFF2-40B4-BE49-F238E27FC236}">
                <a16:creationId xmlns:a16="http://schemas.microsoft.com/office/drawing/2014/main" id="{54235630-A5F9-D4C5-C6F9-7946A6F33D17}"/>
              </a:ext>
            </a:extLst>
          </p:cNvPr>
          <p:cNvSpPr/>
          <p:nvPr/>
        </p:nvSpPr>
        <p:spPr>
          <a:xfrm>
            <a:off x="8478987" y="1784520"/>
            <a:ext cx="2837340" cy="49608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tIns="45000" rIns="18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ko-KR" sz="1600" b="0" strike="noStrike" spc="-1">
                <a:solidFill>
                  <a:schemeClr val="lt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기대 효과</a:t>
            </a:r>
            <a:endParaRPr lang="en-US" sz="16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2" name="Google Shape;155;p21">
            <a:extLst>
              <a:ext uri="{FF2B5EF4-FFF2-40B4-BE49-F238E27FC236}">
                <a16:creationId xmlns:a16="http://schemas.microsoft.com/office/drawing/2014/main" id="{1874D099-DCC4-C317-3F90-E6DCE3B76DF8}"/>
              </a:ext>
            </a:extLst>
          </p:cNvPr>
          <p:cNvSpPr/>
          <p:nvPr/>
        </p:nvSpPr>
        <p:spPr>
          <a:xfrm>
            <a:off x="8478987" y="2361600"/>
            <a:ext cx="2837340" cy="3620880"/>
          </a:xfrm>
          <a:prstGeom prst="rect">
            <a:avLst/>
          </a:prstGeom>
          <a:solidFill>
            <a:schemeClr val="lt1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72000" rIns="72000" bIns="72000" anchor="ctr">
            <a:noAutofit/>
          </a:bodyPr>
          <a:lstStyle/>
          <a:p>
            <a:pPr marL="182520" indent="-182520">
              <a:lnSpc>
                <a:spcPct val="100000"/>
              </a:lnSpc>
              <a:buClr>
                <a:srgbClr val="1F497D"/>
              </a:buClr>
              <a:buFont typeface="Noto Sans Symbols"/>
              <a:buChar char="▪"/>
            </a:pPr>
            <a:r>
              <a:rPr lang="ko-KR" sz="12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전국 관광정보</a:t>
            </a:r>
            <a:r>
              <a:rPr lang="en-US" sz="12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12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지역 정보에 대한 체계적인 관리 가능</a:t>
            </a:r>
            <a:endParaRPr lang="en-US" altLang="ko-KR" sz="1200" b="0" strike="noStrike" spc="-1" dirty="0">
              <a:solidFill>
                <a:srgbClr val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82520" indent="-182520">
              <a:lnSpc>
                <a:spcPct val="100000"/>
              </a:lnSpc>
              <a:buClr>
                <a:srgbClr val="1F497D"/>
              </a:buClr>
              <a:buFont typeface="Noto Sans Symbols"/>
              <a:buChar char="▪"/>
            </a:pPr>
            <a:endParaRPr lang="en-US" sz="12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6040" indent="-17604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12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맞춤형 가이드북 제공을 통한 관광객 유치</a:t>
            </a:r>
            <a:endParaRPr lang="en-US" altLang="ko-KR" sz="1200" b="0" strike="noStrike" spc="-1" dirty="0">
              <a:solidFill>
                <a:srgbClr val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6040" indent="-17604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endParaRPr lang="en-US" sz="12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6040" indent="-17604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12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여행 장려로 지역 경제 활성화 촉진</a:t>
            </a:r>
            <a:endParaRPr lang="en-US" altLang="ko-KR" sz="1200" b="0" strike="noStrike" spc="-1" dirty="0">
              <a:solidFill>
                <a:srgbClr val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6040" indent="-17604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endParaRPr lang="en-US" sz="12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6040" indent="-17604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12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 관련 확장형 </a:t>
            </a:r>
            <a:r>
              <a:rPr lang="en-US" sz="12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SW</a:t>
            </a:r>
            <a:r>
              <a:rPr lang="ko-KR" sz="12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로 개발 및 매출 발생 가능 관련 데이터</a:t>
            </a:r>
            <a:r>
              <a:rPr lang="en-US" sz="12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sz="12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광고</a:t>
            </a:r>
            <a:r>
              <a:rPr lang="en-US" sz="12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12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관광상품 중개 등</a:t>
            </a:r>
            <a:r>
              <a:rPr lang="en-US" sz="12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 </a:t>
            </a:r>
            <a:r>
              <a:rPr lang="ko-KR" sz="12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구매 및 </a:t>
            </a:r>
            <a:r>
              <a:rPr lang="ko-KR" sz="1200" b="0" strike="noStrike" spc="-1" dirty="0" err="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렌탈</a:t>
            </a:r>
            <a:r>
              <a:rPr lang="en-US" sz="12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12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활용 가능 제품으로 매출 발생 가능</a:t>
            </a:r>
            <a:endParaRPr lang="en-US" altLang="ko-KR" sz="1200" b="0" strike="noStrike" spc="-1" dirty="0">
              <a:solidFill>
                <a:srgbClr val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6040" indent="-17604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endParaRPr lang="en-US" sz="12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6040" indent="-17604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12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 관련 전문가 양성 가능</a:t>
            </a:r>
            <a:r>
              <a:rPr lang="en-US" sz="12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12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 관련 산업 활성화 기대</a:t>
            </a:r>
            <a:endParaRPr lang="en-US" sz="12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3" name="Google Shape;157;p21">
            <a:extLst>
              <a:ext uri="{FF2B5EF4-FFF2-40B4-BE49-F238E27FC236}">
                <a16:creationId xmlns:a16="http://schemas.microsoft.com/office/drawing/2014/main" id="{B5FB88B4-B7B2-1EF3-1FE8-306DC1E4DF84}"/>
              </a:ext>
            </a:extLst>
          </p:cNvPr>
          <p:cNvSpPr/>
          <p:nvPr/>
        </p:nvSpPr>
        <p:spPr>
          <a:xfrm>
            <a:off x="395541" y="3802913"/>
            <a:ext cx="1676880" cy="943493"/>
          </a:xfrm>
          <a:prstGeom prst="rect">
            <a:avLst/>
          </a:prstGeom>
          <a:solidFill>
            <a:schemeClr val="lt1"/>
          </a:solidFill>
          <a:ln w="127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ko-KR" sz="14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관련 연구 논문</a:t>
            </a:r>
            <a:endParaRPr lang="en-US" sz="14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4" name="Google Shape;158;p21">
            <a:extLst>
              <a:ext uri="{FF2B5EF4-FFF2-40B4-BE49-F238E27FC236}">
                <a16:creationId xmlns:a16="http://schemas.microsoft.com/office/drawing/2014/main" id="{68AAAF6C-1DED-91F6-2BC4-8150531FA014}"/>
              </a:ext>
            </a:extLst>
          </p:cNvPr>
          <p:cNvSpPr/>
          <p:nvPr/>
        </p:nvSpPr>
        <p:spPr>
          <a:xfrm>
            <a:off x="2184201" y="3802911"/>
            <a:ext cx="1992780" cy="94349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marL="17145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sz="1050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관광지 이미지와 인식차이 </a:t>
            </a:r>
            <a:endParaRPr lang="en-US" altLang="ko-KR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45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sz="1050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관광단지의 효율적 개발 방안에 대한 연구 논문 참고</a:t>
            </a:r>
            <a:endParaRPr lang="en-US" sz="1050" strike="noStrik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5" name="Google Shape;153;p21">
            <a:extLst>
              <a:ext uri="{FF2B5EF4-FFF2-40B4-BE49-F238E27FC236}">
                <a16:creationId xmlns:a16="http://schemas.microsoft.com/office/drawing/2014/main" id="{C3DF13AF-7DBB-4184-B3D0-A3007F11592F}"/>
              </a:ext>
            </a:extLst>
          </p:cNvPr>
          <p:cNvSpPr/>
          <p:nvPr/>
        </p:nvSpPr>
        <p:spPr>
          <a:xfrm>
            <a:off x="395541" y="1778299"/>
            <a:ext cx="3804634" cy="49608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tIns="45000" rIns="18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ko-KR" altLang="en-US" sz="1600" b="0" strike="noStrike" spc="-1" dirty="0">
                <a:solidFill>
                  <a:schemeClr val="lt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소스 데이터</a:t>
            </a:r>
            <a:endParaRPr lang="en-US" sz="16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6" name="Google Shape;153;p21">
            <a:extLst>
              <a:ext uri="{FF2B5EF4-FFF2-40B4-BE49-F238E27FC236}">
                <a16:creationId xmlns:a16="http://schemas.microsoft.com/office/drawing/2014/main" id="{225AF021-9248-43E0-836E-FA47CE88E528}"/>
              </a:ext>
            </a:extLst>
          </p:cNvPr>
          <p:cNvSpPr/>
          <p:nvPr/>
        </p:nvSpPr>
        <p:spPr>
          <a:xfrm>
            <a:off x="4948819" y="1776011"/>
            <a:ext cx="2837340" cy="49608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tIns="45000" rIns="18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ko-KR" altLang="en-US" sz="1600" b="0" strike="noStrike" spc="-1" dirty="0">
                <a:solidFill>
                  <a:schemeClr val="lt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구축 범위</a:t>
            </a:r>
            <a:endParaRPr lang="en-US" sz="16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pic>
        <p:nvPicPr>
          <p:cNvPr id="29" name="Google Shape;152;p21" descr="ar03">
            <a:extLst>
              <a:ext uri="{FF2B5EF4-FFF2-40B4-BE49-F238E27FC236}">
                <a16:creationId xmlns:a16="http://schemas.microsoft.com/office/drawing/2014/main" id="{B30FF854-9C63-4CDA-9C6C-7FE5C7D08FF4}"/>
              </a:ext>
            </a:extLst>
          </p:cNvPr>
          <p:cNvPicPr/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/>
        </p:blipFill>
        <p:spPr>
          <a:xfrm rot="5400000">
            <a:off x="7636492" y="3709949"/>
            <a:ext cx="1019097" cy="457199"/>
          </a:xfrm>
          <a:prstGeom prst="rect">
            <a:avLst/>
          </a:prstGeom>
          <a:ln w="0">
            <a:solidFill>
              <a:schemeClr val="tx2"/>
            </a:solidFill>
          </a:ln>
        </p:spPr>
      </p:pic>
      <p:sp>
        <p:nvSpPr>
          <p:cNvPr id="21" name="Google Shape;142;p21">
            <a:extLst>
              <a:ext uri="{FF2B5EF4-FFF2-40B4-BE49-F238E27FC236}">
                <a16:creationId xmlns:a16="http://schemas.microsoft.com/office/drawing/2014/main" id="{DB898A6F-8626-47A5-95E4-BDFCE2C1CE3B}"/>
              </a:ext>
            </a:extLst>
          </p:cNvPr>
          <p:cNvSpPr/>
          <p:nvPr/>
        </p:nvSpPr>
        <p:spPr>
          <a:xfrm>
            <a:off x="2184201" y="2376913"/>
            <a:ext cx="1992780" cy="468381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ko-KR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한국관광공사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75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3A32B9-48F1-9A46-3688-055888D09B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-1676400"/>
            <a:ext cx="12192000" cy="8534400"/>
          </a:xfrm>
          <a:prstGeom prst="rect">
            <a:avLst/>
          </a:prstGeom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2A1EA699-2064-6F90-3336-F828AAEED9F4}"/>
              </a:ext>
            </a:extLst>
          </p:cNvPr>
          <p:cNvSpPr txBox="1">
            <a:spLocks/>
          </p:cNvSpPr>
          <p:nvPr/>
        </p:nvSpPr>
        <p:spPr>
          <a:xfrm>
            <a:off x="479520" y="135000"/>
            <a:ext cx="4942440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3. </a:t>
            </a:r>
            <a:r>
              <a:rPr lang="ko-KR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추진 방법론</a:t>
            </a:r>
            <a:endParaRPr lang="en-US" sz="3200" spc="-1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65A3B54-FBB1-514E-1BAE-1B71501DC183}"/>
              </a:ext>
            </a:extLst>
          </p:cNvPr>
          <p:cNvSpPr txBox="1">
            <a:spLocks/>
          </p:cNvSpPr>
          <p:nvPr/>
        </p:nvSpPr>
        <p:spPr>
          <a:xfrm>
            <a:off x="479520" y="972360"/>
            <a:ext cx="10981800" cy="64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ko-KR" sz="2000" b="1" spc="-1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본 프로젝트에서는 빅데이터 분석 방법론을 사용하며</a:t>
            </a:r>
            <a:r>
              <a:rPr lang="en-US" sz="2000" b="1" spc="-1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2000" b="1" spc="-1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각 단계별 산출물 작업으로 원활한 커뮤니테이션을 이루도록 할 것입니다</a:t>
            </a:r>
            <a:r>
              <a:rPr lang="en-US" sz="2000" b="1" spc="-1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.</a:t>
            </a:r>
            <a:endParaRPr lang="en-US" sz="2000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4" name="Google Shape;165;p22">
            <a:extLst>
              <a:ext uri="{FF2B5EF4-FFF2-40B4-BE49-F238E27FC236}">
                <a16:creationId xmlns:a16="http://schemas.microsoft.com/office/drawing/2014/main" id="{D1081867-A67B-EDF5-3E6A-9572F5E28719}"/>
              </a:ext>
            </a:extLst>
          </p:cNvPr>
          <p:cNvSpPr/>
          <p:nvPr/>
        </p:nvSpPr>
        <p:spPr>
          <a:xfrm>
            <a:off x="1321200" y="2243880"/>
            <a:ext cx="1837440" cy="21819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/>
          </a:gradFill>
          <a:ln w="9525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100" b="1" strike="noStrike" spc="-1" dirty="0">
                <a:solidFill>
                  <a:srgbClr val="444444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프로젝트 진행을 위해 비즈니스에 대한 충분한 이해와 도메인 문제점 파악</a:t>
            </a:r>
            <a:endParaRPr lang="en-US" sz="11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비즈니스 이해</a:t>
            </a:r>
            <a:r>
              <a:rPr lang="en-US" sz="10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:</a:t>
            </a:r>
            <a:r>
              <a:rPr lang="ko-KR" sz="10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비즈니스 자료조사</a:t>
            </a:r>
            <a:endParaRPr lang="en-US" sz="10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프로세스 범위설정</a:t>
            </a:r>
            <a:endParaRPr lang="en-US" sz="10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 분석 프로젝트 정의</a:t>
            </a:r>
            <a:endParaRPr lang="en-US" sz="10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프로젝트 수행 계획 수립</a:t>
            </a:r>
            <a:endParaRPr lang="en-US" sz="10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 분석 위험 식별</a:t>
            </a:r>
            <a:endParaRPr lang="en-US" sz="10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위험 대응계획수립</a:t>
            </a:r>
            <a:endParaRPr lang="en-US" sz="10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6" name="Google Shape;166;p22">
            <a:extLst>
              <a:ext uri="{FF2B5EF4-FFF2-40B4-BE49-F238E27FC236}">
                <a16:creationId xmlns:a16="http://schemas.microsoft.com/office/drawing/2014/main" id="{C1FFC301-85EC-351A-17FA-C47B2CE25688}"/>
              </a:ext>
            </a:extLst>
          </p:cNvPr>
          <p:cNvSpPr/>
          <p:nvPr/>
        </p:nvSpPr>
        <p:spPr>
          <a:xfrm>
            <a:off x="3200400" y="2241000"/>
            <a:ext cx="2221560" cy="21819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/>
          </a:gradFill>
          <a:ln w="9525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000" b="1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요구사항에 맞는 데이터를 정의하고 데이터 수집</a:t>
            </a:r>
            <a:r>
              <a:rPr lang="en-US" sz="1000" b="1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1000" b="1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 스토어 설계 과정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데이터정의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데이터획득방안수립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정형데이터스토어 설계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비정형데이터스토어 설계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 수집 및 저장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 정합성 검증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7" name="Google Shape;167;p22">
            <a:extLst>
              <a:ext uri="{FF2B5EF4-FFF2-40B4-BE49-F238E27FC236}">
                <a16:creationId xmlns:a16="http://schemas.microsoft.com/office/drawing/2014/main" id="{505A2943-2E0E-8A39-17CB-95F408B3C6F2}"/>
              </a:ext>
            </a:extLst>
          </p:cNvPr>
          <p:cNvSpPr/>
          <p:nvPr/>
        </p:nvSpPr>
        <p:spPr>
          <a:xfrm>
            <a:off x="5493240" y="2241000"/>
            <a:ext cx="2525760" cy="21819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/>
          </a:gradFill>
          <a:ln w="9525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000" b="1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 구조 및 화면 개발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비즈니스 룰 확인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분석용데이터 셑 준비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텍스트 데이터 확인 및 추출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텍스트 데이터 분석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탐색적데이터 분석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 시각화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데이터분할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데이터모델링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모델 적용 및 운영방안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모델 평가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모델 검증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8" name="Google Shape;168;p22">
            <a:extLst>
              <a:ext uri="{FF2B5EF4-FFF2-40B4-BE49-F238E27FC236}">
                <a16:creationId xmlns:a16="http://schemas.microsoft.com/office/drawing/2014/main" id="{D94211EB-F25C-8F13-8978-E94C21392203}"/>
              </a:ext>
            </a:extLst>
          </p:cNvPr>
          <p:cNvSpPr/>
          <p:nvPr/>
        </p:nvSpPr>
        <p:spPr>
          <a:xfrm>
            <a:off x="8095680" y="2241000"/>
            <a:ext cx="1484280" cy="21819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/>
          </a:gradFill>
          <a:ln w="9525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000" b="1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구현된 화면 결과에 대한 통합 테스트</a:t>
            </a:r>
            <a:r>
              <a:rPr lang="en-US" sz="1000" b="1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sz="1000" b="1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 검증</a:t>
            </a:r>
            <a:r>
              <a:rPr lang="en-US" sz="1000" b="1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 </a:t>
            </a:r>
            <a:r>
              <a:rPr lang="ko-KR" sz="1000" b="1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진행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시스템 분석 및 설계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시스템 구현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시스템테스트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시스템 운영계획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9" name="Google Shape;169;p22">
            <a:extLst>
              <a:ext uri="{FF2B5EF4-FFF2-40B4-BE49-F238E27FC236}">
                <a16:creationId xmlns:a16="http://schemas.microsoft.com/office/drawing/2014/main" id="{0BA63845-6E8A-95A3-6233-965713D4F823}"/>
              </a:ext>
            </a:extLst>
          </p:cNvPr>
          <p:cNvSpPr/>
          <p:nvPr/>
        </p:nvSpPr>
        <p:spPr>
          <a:xfrm>
            <a:off x="9672480" y="2241000"/>
            <a:ext cx="1321560" cy="21819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/>
          </a:gradFill>
          <a:ln w="9525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000" b="1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결과 정리 및 완료보고서 작성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08000"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모델발전 계획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프로젝트 성과 평가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프로젝트 종료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0" name="Google Shape;170;p22">
            <a:extLst>
              <a:ext uri="{FF2B5EF4-FFF2-40B4-BE49-F238E27FC236}">
                <a16:creationId xmlns:a16="http://schemas.microsoft.com/office/drawing/2014/main" id="{8D5203FD-A11F-9DC2-D35D-9FF6F33482C0}"/>
              </a:ext>
            </a:extLst>
          </p:cNvPr>
          <p:cNvSpPr/>
          <p:nvPr/>
        </p:nvSpPr>
        <p:spPr>
          <a:xfrm>
            <a:off x="3200400" y="1724760"/>
            <a:ext cx="2221560" cy="430920"/>
          </a:xfrm>
          <a:prstGeom prst="homePlate">
            <a:avLst>
              <a:gd name="adj" fmla="val 20674"/>
            </a:avLst>
          </a:prstGeom>
          <a:solidFill>
            <a:srgbClr val="0070C0"/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80000"/>
              </a:lnSpc>
              <a:tabLst>
                <a:tab pos="0" algn="l"/>
              </a:tabLst>
            </a:pPr>
            <a:r>
              <a:rPr lang="en-US" sz="1400" b="1" strike="noStrike" spc="-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Data </a:t>
            </a:r>
            <a:r>
              <a:rPr lang="en-US" sz="1400" b="1" strike="noStrike" spc="-1" dirty="0" err="1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Preparartion</a:t>
            </a:r>
            <a:endParaRPr lang="en-US" sz="1400" b="0" strike="noStrike" spc="-1" dirty="0">
              <a:solidFill>
                <a:schemeClr val="bg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1" name="Google Shape;171;p22">
            <a:extLst>
              <a:ext uri="{FF2B5EF4-FFF2-40B4-BE49-F238E27FC236}">
                <a16:creationId xmlns:a16="http://schemas.microsoft.com/office/drawing/2014/main" id="{7E42BC3F-3845-F96F-9B41-D9CF1D277FD5}"/>
              </a:ext>
            </a:extLst>
          </p:cNvPr>
          <p:cNvSpPr/>
          <p:nvPr/>
        </p:nvSpPr>
        <p:spPr>
          <a:xfrm>
            <a:off x="5493240" y="1724760"/>
            <a:ext cx="2525760" cy="430920"/>
          </a:xfrm>
          <a:prstGeom prst="homePlate">
            <a:avLst>
              <a:gd name="adj" fmla="val 29041"/>
            </a:avLst>
          </a:prstGeom>
          <a:solidFill>
            <a:srgbClr val="0070C0"/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80000"/>
              </a:lnSpc>
              <a:tabLst>
                <a:tab pos="0" algn="l"/>
              </a:tabLst>
            </a:pPr>
            <a:r>
              <a:rPr lang="en-US" sz="1400" b="1" strike="noStrike" spc="-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Data Analyzing</a:t>
            </a:r>
            <a:endParaRPr lang="en-US" sz="1400" b="0" strike="noStrike" spc="-1" dirty="0">
              <a:solidFill>
                <a:schemeClr val="bg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2" name="Google Shape;172;p22">
            <a:extLst>
              <a:ext uri="{FF2B5EF4-FFF2-40B4-BE49-F238E27FC236}">
                <a16:creationId xmlns:a16="http://schemas.microsoft.com/office/drawing/2014/main" id="{5757F5C4-3D95-4D48-3C5B-84EC122DAAA9}"/>
              </a:ext>
            </a:extLst>
          </p:cNvPr>
          <p:cNvSpPr/>
          <p:nvPr/>
        </p:nvSpPr>
        <p:spPr>
          <a:xfrm>
            <a:off x="9672480" y="1724760"/>
            <a:ext cx="1321560" cy="430920"/>
          </a:xfrm>
          <a:prstGeom prst="homePlate">
            <a:avLst>
              <a:gd name="adj" fmla="val 13686"/>
            </a:avLst>
          </a:prstGeom>
          <a:solidFill>
            <a:srgbClr val="0070C0"/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80000"/>
              </a:lnSpc>
              <a:tabLst>
                <a:tab pos="0" algn="l"/>
              </a:tabLst>
            </a:pPr>
            <a:r>
              <a:rPr lang="en-US" sz="1400" b="1" strike="noStrike" spc="-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Deploying</a:t>
            </a:r>
            <a:endParaRPr lang="en-US" sz="1400" b="0" strike="noStrike" spc="-1" dirty="0">
              <a:solidFill>
                <a:schemeClr val="bg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3" name="Google Shape;173;p22">
            <a:extLst>
              <a:ext uri="{FF2B5EF4-FFF2-40B4-BE49-F238E27FC236}">
                <a16:creationId xmlns:a16="http://schemas.microsoft.com/office/drawing/2014/main" id="{85ACDFE6-EDAB-D233-78E6-9C61773B9F30}"/>
              </a:ext>
            </a:extLst>
          </p:cNvPr>
          <p:cNvSpPr/>
          <p:nvPr/>
        </p:nvSpPr>
        <p:spPr>
          <a:xfrm>
            <a:off x="8095680" y="1724760"/>
            <a:ext cx="1484280" cy="430920"/>
          </a:xfrm>
          <a:prstGeom prst="homePlate">
            <a:avLst>
              <a:gd name="adj" fmla="val 16571"/>
            </a:avLst>
          </a:prstGeom>
          <a:solidFill>
            <a:srgbClr val="0070C0"/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80000"/>
              </a:lnSpc>
              <a:tabLst>
                <a:tab pos="0" algn="l"/>
              </a:tabLst>
            </a:pPr>
            <a:r>
              <a:rPr lang="en-US" sz="1400" b="1" strike="noStrike" spc="-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System Developing</a:t>
            </a:r>
            <a:endParaRPr lang="en-US" sz="1400" b="0" strike="noStrike" spc="-1" dirty="0">
              <a:solidFill>
                <a:schemeClr val="bg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4" name="Google Shape;174;p22">
            <a:extLst>
              <a:ext uri="{FF2B5EF4-FFF2-40B4-BE49-F238E27FC236}">
                <a16:creationId xmlns:a16="http://schemas.microsoft.com/office/drawing/2014/main" id="{3D7A3886-CAB5-4148-483B-37BB09C7FB8B}"/>
              </a:ext>
            </a:extLst>
          </p:cNvPr>
          <p:cNvSpPr/>
          <p:nvPr/>
        </p:nvSpPr>
        <p:spPr>
          <a:xfrm>
            <a:off x="1299960" y="1724760"/>
            <a:ext cx="1807920" cy="430920"/>
          </a:xfrm>
          <a:prstGeom prst="homePlate">
            <a:avLst>
              <a:gd name="adj" fmla="val 18995"/>
            </a:avLst>
          </a:prstGeom>
          <a:solidFill>
            <a:srgbClr val="0070C0"/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80000"/>
              </a:lnSpc>
              <a:tabLst>
                <a:tab pos="0" algn="l"/>
              </a:tabLst>
            </a:pPr>
            <a:r>
              <a:rPr lang="en-US" sz="1400" b="1" strike="noStrike" spc="-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Planning</a:t>
            </a:r>
            <a:endParaRPr lang="en-US" sz="1400" b="0" strike="noStrike" spc="-1" dirty="0">
              <a:solidFill>
                <a:schemeClr val="bg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5" name="Google Shape;175;p22">
            <a:extLst>
              <a:ext uri="{FF2B5EF4-FFF2-40B4-BE49-F238E27FC236}">
                <a16:creationId xmlns:a16="http://schemas.microsoft.com/office/drawing/2014/main" id="{5DAA1998-5238-4F1F-4B08-52B8860CB56F}"/>
              </a:ext>
            </a:extLst>
          </p:cNvPr>
          <p:cNvSpPr/>
          <p:nvPr/>
        </p:nvSpPr>
        <p:spPr>
          <a:xfrm>
            <a:off x="461880" y="2242440"/>
            <a:ext cx="802080" cy="218196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AFAFAF"/>
              </a:gs>
              <a:gs pos="100000">
                <a:srgbClr val="A5A5A5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ko-KR" sz="1400" b="1" strike="noStrike" spc="-1">
                <a:solidFill>
                  <a:srgbClr val="FFFFFF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주요 </a:t>
            </a:r>
            <a:r>
              <a:rPr lang="en-US" sz="1400" b="1" strike="noStrike" spc="-1">
                <a:solidFill>
                  <a:srgbClr val="FFFFFF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Task</a:t>
            </a:r>
            <a:endParaRPr lang="en-US" sz="14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6" name="Google Shape;176;p22">
            <a:extLst>
              <a:ext uri="{FF2B5EF4-FFF2-40B4-BE49-F238E27FC236}">
                <a16:creationId xmlns:a16="http://schemas.microsoft.com/office/drawing/2014/main" id="{066798C1-F3B1-D330-AD4B-0B4E922A28A2}"/>
              </a:ext>
            </a:extLst>
          </p:cNvPr>
          <p:cNvSpPr/>
          <p:nvPr/>
        </p:nvSpPr>
        <p:spPr>
          <a:xfrm>
            <a:off x="461880" y="4536720"/>
            <a:ext cx="802080" cy="191016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AFAFAF"/>
              </a:gs>
              <a:gs pos="100000">
                <a:srgbClr val="A5A5A5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ko-KR" sz="1400" b="1" strike="noStrike" spc="-1">
                <a:solidFill>
                  <a:srgbClr val="FFFFFF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주요 </a:t>
            </a:r>
            <a:endParaRPr lang="en-US" sz="14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ko-KR" sz="1400" b="1" strike="noStrike" spc="-1">
                <a:solidFill>
                  <a:srgbClr val="FFFFFF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산출물</a:t>
            </a:r>
            <a:endParaRPr lang="en-US" sz="14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9" name="Google Shape;177;p22">
            <a:extLst>
              <a:ext uri="{FF2B5EF4-FFF2-40B4-BE49-F238E27FC236}">
                <a16:creationId xmlns:a16="http://schemas.microsoft.com/office/drawing/2014/main" id="{64CF4CCC-7660-F395-5DA5-70A9CE05CE4B}"/>
              </a:ext>
            </a:extLst>
          </p:cNvPr>
          <p:cNvSpPr/>
          <p:nvPr/>
        </p:nvSpPr>
        <p:spPr>
          <a:xfrm>
            <a:off x="1321200" y="4536720"/>
            <a:ext cx="1837440" cy="19101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/>
          </a:gradFill>
          <a:ln w="9525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비즈니스이해 및 도메인 문제점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프로젝트 범위 정의서</a:t>
            </a:r>
            <a:r>
              <a:rPr lang="en-US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(SOW)(Statement Of Work)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00000"/>
              </a:lnSpc>
            </a:pP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프로젝트정의서</a:t>
            </a:r>
            <a:r>
              <a:rPr lang="en-US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모델운영이미지설계서</a:t>
            </a:r>
            <a:r>
              <a:rPr lang="en-US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모델평가기준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프로젝트수행계획서</a:t>
            </a:r>
            <a:r>
              <a:rPr lang="en-US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WBS(Work Breakdown Structure)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00000"/>
              </a:lnSpc>
            </a:pP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식별된 위험 목록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위험관리계획서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0" name="Google Shape;178;p22">
            <a:extLst>
              <a:ext uri="{FF2B5EF4-FFF2-40B4-BE49-F238E27FC236}">
                <a16:creationId xmlns:a16="http://schemas.microsoft.com/office/drawing/2014/main" id="{233C01E5-692F-8128-1FE0-39610F39029B}"/>
              </a:ext>
            </a:extLst>
          </p:cNvPr>
          <p:cNvSpPr/>
          <p:nvPr/>
        </p:nvSpPr>
        <p:spPr>
          <a:xfrm>
            <a:off x="3200400" y="4533120"/>
            <a:ext cx="2221560" cy="19101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/>
          </a:gradFill>
          <a:ln w="9525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데이터정의서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 획득계획서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00000"/>
              </a:lnSpc>
            </a:pP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정형데이터스토어설계서</a:t>
            </a:r>
            <a:r>
              <a:rPr lang="en-US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데이터매핑정의서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비정형데이터스토어설계서</a:t>
            </a:r>
            <a:r>
              <a:rPr lang="en-US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데이터매핑정의서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00000"/>
              </a:lnSpc>
            </a:pP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수집된 분석용데이터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데이터정합성 점검 보고서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08000">
              <a:lnSpc>
                <a:spcPct val="100000"/>
              </a:lnSpc>
              <a:tabLst>
                <a:tab pos="0" algn="l"/>
              </a:tabLst>
            </a:pP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1" name="Google Shape;179;p22">
            <a:extLst>
              <a:ext uri="{FF2B5EF4-FFF2-40B4-BE49-F238E27FC236}">
                <a16:creationId xmlns:a16="http://schemas.microsoft.com/office/drawing/2014/main" id="{C09A4A53-513F-4C98-C252-DD44DC526263}"/>
              </a:ext>
            </a:extLst>
          </p:cNvPr>
          <p:cNvSpPr/>
          <p:nvPr/>
        </p:nvSpPr>
        <p:spPr>
          <a:xfrm>
            <a:off x="5493240" y="4533120"/>
            <a:ext cx="2525760" cy="19101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/>
          </a:gradFill>
          <a:ln w="9525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비즈니스룰</a:t>
            </a:r>
            <a:r>
              <a:rPr lang="en-US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분석에 필요한 데이터범위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분석용 데이터셑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00000"/>
              </a:lnSpc>
            </a:pP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분석용 텍스트 데이터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텍스트 분석보고서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00000"/>
              </a:lnSpc>
            </a:pP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데이터탐색보고서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데이터시각화보고서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00000"/>
              </a:lnSpc>
            </a:pP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훈련용데이터</a:t>
            </a:r>
            <a:r>
              <a:rPr lang="en-US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테스트용데이터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모델링결과보고서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알고리즘설명서</a:t>
            </a:r>
            <a:r>
              <a:rPr lang="en-US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모니터링방안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00000"/>
              </a:lnSpc>
            </a:pP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모델평가보고서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모델검증보고서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2" name="Google Shape;180;p22">
            <a:extLst>
              <a:ext uri="{FF2B5EF4-FFF2-40B4-BE49-F238E27FC236}">
                <a16:creationId xmlns:a16="http://schemas.microsoft.com/office/drawing/2014/main" id="{EA4DEB13-7AF5-BE67-526B-7F47384BB63A}"/>
              </a:ext>
            </a:extLst>
          </p:cNvPr>
          <p:cNvSpPr/>
          <p:nvPr/>
        </p:nvSpPr>
        <p:spPr>
          <a:xfrm>
            <a:off x="9672480" y="4533120"/>
            <a:ext cx="1321560" cy="19101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/>
          </a:gradFill>
          <a:ln w="9525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모델 발전계획서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00000"/>
              </a:lnSpc>
            </a:pP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프로젝트 성과 평가서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프로젝트 최종 보고서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3" name="Google Shape;181;p22">
            <a:extLst>
              <a:ext uri="{FF2B5EF4-FFF2-40B4-BE49-F238E27FC236}">
                <a16:creationId xmlns:a16="http://schemas.microsoft.com/office/drawing/2014/main" id="{08B336FF-A2ED-75CF-EBD3-8FC7B90B5B38}"/>
              </a:ext>
            </a:extLst>
          </p:cNvPr>
          <p:cNvSpPr/>
          <p:nvPr/>
        </p:nvSpPr>
        <p:spPr>
          <a:xfrm>
            <a:off x="8090280" y="4533120"/>
            <a:ext cx="1484280" cy="19101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/>
          </a:gradFill>
          <a:ln w="9525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시스템분석및 설계서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구현시스템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00000"/>
              </a:lnSpc>
            </a:pP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시스템테스트결과보고서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운영자매뉴얼</a:t>
            </a:r>
            <a:r>
              <a:rPr lang="en-US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사용자매뉴얼</a:t>
            </a:r>
            <a:r>
              <a:rPr lang="en-US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</a:t>
            </a: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시스템운영계획서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09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79520" y="135000"/>
            <a:ext cx="10514880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1" strike="noStrike" spc="-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sz="3200" b="1" strike="noStrike" spc="-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조직 및 역할</a:t>
            </a:r>
            <a:endParaRPr lang="en-US" sz="3200" b="0" strike="noStrike" spc="-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54167" y="682065"/>
            <a:ext cx="10981800" cy="96910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50000"/>
              </a:lnSpc>
              <a:buNone/>
              <a:tabLst>
                <a:tab pos="0" algn="l"/>
              </a:tabLst>
            </a:pPr>
            <a:r>
              <a:rPr lang="ko-KR" altLang="en-US" sz="1600" b="1" spc="-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팀원들이 분류 모델 생성을 주된 업무로 삼고</a:t>
            </a:r>
            <a:r>
              <a:rPr lang="en-US" altLang="ko-KR" sz="1600" b="1" spc="-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indent="0">
              <a:lnSpc>
                <a:spcPct val="150000"/>
              </a:lnSpc>
              <a:buNone/>
              <a:tabLst>
                <a:tab pos="0" algn="l"/>
              </a:tabLst>
            </a:pPr>
            <a:r>
              <a:rPr lang="ko-KR" altLang="en-US" sz="1600" b="1" strike="noStrike" spc="-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이외 프로젝트 진행 전반에 필요한 업무들을 함께 작업한다</a:t>
            </a:r>
            <a:endParaRPr lang="en-US" sz="1600" b="0" strike="noStrike" spc="-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84" name="Google Shape;188;p23"/>
          <p:cNvCxnSpPr>
            <a:cxnSpLocks/>
          </p:cNvCxnSpPr>
          <p:nvPr/>
        </p:nvCxnSpPr>
        <p:spPr>
          <a:xfrm>
            <a:off x="1372552" y="2832475"/>
            <a:ext cx="9301839" cy="0"/>
          </a:xfrm>
          <a:prstGeom prst="straightConnector1">
            <a:avLst/>
          </a:prstGeom>
          <a:ln w="9525">
            <a:solidFill>
              <a:srgbClr val="A5A5A5"/>
            </a:solidFill>
            <a:prstDash val="dash"/>
            <a:miter/>
          </a:ln>
        </p:spPr>
      </p:cxnSp>
      <p:sp>
        <p:nvSpPr>
          <p:cNvPr id="185" name="Google Shape;189;p23"/>
          <p:cNvSpPr/>
          <p:nvPr/>
        </p:nvSpPr>
        <p:spPr>
          <a:xfrm>
            <a:off x="4359834" y="1982232"/>
            <a:ext cx="3467981" cy="398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ko-KR" sz="2400" b="1" strike="noStrike" spc="-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조직도</a:t>
            </a:r>
            <a:endParaRPr lang="en-US" sz="2400" b="0" strike="noStrike" spc="-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0" name="Google Shape;196;p23"/>
          <p:cNvCxnSpPr>
            <a:cxnSpLocks/>
          </p:cNvCxnSpPr>
          <p:nvPr/>
        </p:nvCxnSpPr>
        <p:spPr>
          <a:xfrm rot="16200000" flipH="1">
            <a:off x="10853066" y="1122125"/>
            <a:ext cx="1216508" cy="345951"/>
          </a:xfrm>
          <a:prstGeom prst="bentConnector3">
            <a:avLst>
              <a:gd name="adj1" fmla="val 50000"/>
            </a:avLst>
          </a:prstGeom>
          <a:ln w="19050">
            <a:solidFill>
              <a:srgbClr val="7F7F7F"/>
            </a:solidFill>
            <a:round/>
          </a:ln>
        </p:spPr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205E1AE-8594-42E2-9D8A-B8CEB049A76C}"/>
              </a:ext>
            </a:extLst>
          </p:cNvPr>
          <p:cNvGrpSpPr/>
          <p:nvPr/>
        </p:nvGrpSpPr>
        <p:grpSpPr>
          <a:xfrm>
            <a:off x="1404850" y="3373365"/>
            <a:ext cx="9382299" cy="1997376"/>
            <a:chOff x="1045810" y="3517638"/>
            <a:chExt cx="9382299" cy="199737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9439792-7C49-497C-8884-CDC7793BC838}"/>
                </a:ext>
              </a:extLst>
            </p:cNvPr>
            <p:cNvGrpSpPr/>
            <p:nvPr/>
          </p:nvGrpSpPr>
          <p:grpSpPr>
            <a:xfrm>
              <a:off x="1045810" y="4206565"/>
              <a:ext cx="9382299" cy="1308449"/>
              <a:chOff x="994941" y="3926647"/>
              <a:chExt cx="9382299" cy="1308449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A4CD0D39-92BB-4412-BB25-1DE5917FB707}"/>
                  </a:ext>
                </a:extLst>
              </p:cNvPr>
              <p:cNvGrpSpPr/>
              <p:nvPr/>
            </p:nvGrpSpPr>
            <p:grpSpPr>
              <a:xfrm>
                <a:off x="5772513" y="3933215"/>
                <a:ext cx="2231280" cy="1301881"/>
                <a:chOff x="4304701" y="4708269"/>
                <a:chExt cx="2231280" cy="1301881"/>
              </a:xfrm>
            </p:grpSpPr>
            <p:sp>
              <p:nvSpPr>
                <p:cNvPr id="197" name="Google Shape;206;p23"/>
                <p:cNvSpPr/>
                <p:nvPr/>
              </p:nvSpPr>
              <p:spPr>
                <a:xfrm>
                  <a:off x="4304701" y="5225710"/>
                  <a:ext cx="2229840" cy="784440"/>
                </a:xfrm>
                <a:prstGeom prst="rect">
                  <a:avLst/>
                </a:prstGeom>
                <a:noFill/>
                <a:ln w="19050">
                  <a:solidFill>
                    <a:srgbClr val="BFBFB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US" sz="1100" b="0" strike="noStrike" spc="-1" dirty="0">
                      <a:solidFill>
                        <a:srgbClr val="000000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- Notion </a:t>
                  </a:r>
                  <a:r>
                    <a:rPr lang="ko-KR" altLang="en-US" sz="1100" b="0" strike="noStrike" spc="-1" dirty="0">
                      <a:solidFill>
                        <a:srgbClr val="000000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워크 스페이스 관리</a:t>
                  </a:r>
                  <a:endParaRPr lang="en-US" altLang="ko-KR" sz="1100" b="0" strike="noStrike" spc="-1" dirty="0">
                    <a:solidFill>
                      <a:srgbClr val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marL="171450" indent="-171450" algn="ctr">
                    <a:lnSpc>
                      <a:spcPct val="100000"/>
                    </a:lnSpc>
                    <a:buFontTx/>
                    <a:buChar char="-"/>
                    <a:tabLst>
                      <a:tab pos="0" algn="l"/>
                    </a:tabLst>
                  </a:pPr>
                  <a:endParaRPr lang="en-US" sz="1100" b="0" strike="noStrike" spc="-1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US" altLang="ko-KR" sz="1100" b="0" strike="noStrike" spc="-1" dirty="0">
                      <a:solidFill>
                        <a:srgbClr val="000000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- </a:t>
                  </a:r>
                  <a:r>
                    <a:rPr lang="ko-KR" altLang="en-US" sz="1100" b="0" strike="noStrike" spc="-1" dirty="0">
                      <a:solidFill>
                        <a:srgbClr val="000000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텍스트 분류 모델 담당</a:t>
                  </a:r>
                  <a:endParaRPr lang="en-US" sz="1100" b="0" strike="noStrike" spc="-1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91" name="Google Shape;197;p23"/>
                <p:cNvSpPr/>
                <p:nvPr/>
              </p:nvSpPr>
              <p:spPr>
                <a:xfrm>
                  <a:off x="4304701" y="4708269"/>
                  <a:ext cx="2231280" cy="521799"/>
                </a:xfrm>
                <a:prstGeom prst="rect">
                  <a:avLst/>
                </a:prstGeom>
                <a:solidFill>
                  <a:srgbClr val="BFBFBF"/>
                </a:solidFill>
                <a:ln w="19050">
                  <a:solidFill>
                    <a:srgbClr val="7F7F7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ko-KR" sz="1600" b="1" strike="noStrike" spc="-1" dirty="0">
                      <a:solidFill>
                        <a:srgbClr val="000000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신민수</a:t>
                  </a:r>
                  <a:endParaRPr lang="en-US" sz="1100" b="0" strike="noStrike" spc="-1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929818F4-9DE4-4F0C-8C36-64876994849F}"/>
                  </a:ext>
                </a:extLst>
              </p:cNvPr>
              <p:cNvGrpSpPr/>
              <p:nvPr/>
            </p:nvGrpSpPr>
            <p:grpSpPr>
              <a:xfrm>
                <a:off x="3382283" y="3926647"/>
                <a:ext cx="2238982" cy="1301544"/>
                <a:chOff x="6649021" y="4708269"/>
                <a:chExt cx="2238982" cy="1301544"/>
              </a:xfrm>
            </p:grpSpPr>
            <p:sp>
              <p:nvSpPr>
                <p:cNvPr id="200" name="Google Shape;209;p23"/>
                <p:cNvSpPr/>
                <p:nvPr/>
              </p:nvSpPr>
              <p:spPr>
                <a:xfrm>
                  <a:off x="6649021" y="4708269"/>
                  <a:ext cx="2231280" cy="537699"/>
                </a:xfrm>
                <a:prstGeom prst="rect">
                  <a:avLst/>
                </a:prstGeom>
                <a:solidFill>
                  <a:srgbClr val="BFBFBF"/>
                </a:solidFill>
                <a:ln w="19050">
                  <a:solidFill>
                    <a:srgbClr val="7F7F7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ko-KR" sz="1600" b="1" strike="noStrike" spc="-1" dirty="0">
                      <a:solidFill>
                        <a:srgbClr val="000000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이재상</a:t>
                  </a:r>
                  <a:endParaRPr lang="en-US" sz="1050" b="0" strike="noStrike" spc="-1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3" name="Google Shape;206;p23">
                  <a:extLst>
                    <a:ext uri="{FF2B5EF4-FFF2-40B4-BE49-F238E27FC236}">
                      <a16:creationId xmlns:a16="http://schemas.microsoft.com/office/drawing/2014/main" id="{DC636416-F6C4-41F3-883D-AACF39B1CC04}"/>
                    </a:ext>
                  </a:extLst>
                </p:cNvPr>
                <p:cNvSpPr/>
                <p:nvPr/>
              </p:nvSpPr>
              <p:spPr>
                <a:xfrm>
                  <a:off x="6658163" y="5225373"/>
                  <a:ext cx="2229840" cy="784440"/>
                </a:xfrm>
                <a:prstGeom prst="rect">
                  <a:avLst/>
                </a:prstGeom>
                <a:noFill/>
                <a:ln w="19050">
                  <a:solidFill>
                    <a:srgbClr val="BFBFB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US" sz="1100" b="0" strike="noStrike" spc="-1" dirty="0">
                      <a:solidFill>
                        <a:srgbClr val="000000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- </a:t>
                  </a:r>
                  <a:r>
                    <a:rPr lang="ko-KR" altLang="en-US" sz="1100" spc="-1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프로젝트 계획서 제작</a:t>
                  </a:r>
                  <a:endParaRPr lang="en-US" altLang="ko-KR" sz="1100" b="0" strike="noStrike" spc="-1" dirty="0">
                    <a:solidFill>
                      <a:srgbClr val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marL="171450" indent="-171450" algn="ctr">
                    <a:lnSpc>
                      <a:spcPct val="100000"/>
                    </a:lnSpc>
                    <a:buFontTx/>
                    <a:buChar char="-"/>
                    <a:tabLst>
                      <a:tab pos="0" algn="l"/>
                    </a:tabLst>
                  </a:pPr>
                  <a:endParaRPr lang="en-US" sz="1100" b="0" strike="noStrike" spc="-1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US" altLang="ko-KR" sz="1100" b="0" strike="noStrike" spc="-1" dirty="0">
                      <a:solidFill>
                        <a:srgbClr val="000000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- </a:t>
                  </a:r>
                  <a:r>
                    <a:rPr lang="ko-KR" altLang="en-US" sz="1100" b="0" strike="noStrike" spc="-1" dirty="0">
                      <a:solidFill>
                        <a:srgbClr val="000000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이미지 분류 모델 담당</a:t>
                  </a:r>
                  <a:endParaRPr lang="en-US" sz="1100" b="0" strike="noStrike" spc="-1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40C96CF6-F5D9-4DFC-BBED-9AA59E041A25}"/>
                  </a:ext>
                </a:extLst>
              </p:cNvPr>
              <p:cNvGrpSpPr/>
              <p:nvPr/>
            </p:nvGrpSpPr>
            <p:grpSpPr>
              <a:xfrm>
                <a:off x="8143051" y="3941006"/>
                <a:ext cx="2234189" cy="1292213"/>
                <a:chOff x="1900232" y="4713349"/>
                <a:chExt cx="2234189" cy="1292213"/>
              </a:xfrm>
            </p:grpSpPr>
            <p:sp>
              <p:nvSpPr>
                <p:cNvPr id="195" name="Google Shape;204;p23"/>
                <p:cNvSpPr/>
                <p:nvPr/>
              </p:nvSpPr>
              <p:spPr>
                <a:xfrm>
                  <a:off x="1903141" y="4713349"/>
                  <a:ext cx="2231280" cy="507771"/>
                </a:xfrm>
                <a:prstGeom prst="rect">
                  <a:avLst/>
                </a:prstGeom>
                <a:solidFill>
                  <a:srgbClr val="BFBFBF"/>
                </a:solidFill>
                <a:ln w="19050">
                  <a:solidFill>
                    <a:srgbClr val="7F7F7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US" sz="1100" b="1" strike="noStrike" spc="-1" dirty="0">
                      <a:solidFill>
                        <a:srgbClr val="000000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 </a:t>
                  </a:r>
                  <a:r>
                    <a:rPr lang="ko-KR" sz="1600" b="1" strike="noStrike" spc="-1" dirty="0" err="1">
                      <a:solidFill>
                        <a:srgbClr val="000000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허채범</a:t>
                  </a:r>
                  <a:endParaRPr lang="en-US" sz="1100" b="0" strike="noStrike" spc="-1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4" name="Google Shape;206;p23">
                  <a:extLst>
                    <a:ext uri="{FF2B5EF4-FFF2-40B4-BE49-F238E27FC236}">
                      <a16:creationId xmlns:a16="http://schemas.microsoft.com/office/drawing/2014/main" id="{3E663422-7E2B-473C-A2FC-C2CE7ECC2373}"/>
                    </a:ext>
                  </a:extLst>
                </p:cNvPr>
                <p:cNvSpPr/>
                <p:nvPr/>
              </p:nvSpPr>
              <p:spPr>
                <a:xfrm>
                  <a:off x="1900232" y="5221122"/>
                  <a:ext cx="2229840" cy="784440"/>
                </a:xfrm>
                <a:prstGeom prst="rect">
                  <a:avLst/>
                </a:prstGeom>
                <a:noFill/>
                <a:ln w="19050">
                  <a:solidFill>
                    <a:srgbClr val="BFBFB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US" altLang="ko-KR" sz="1100" b="0" strike="noStrike" spc="-1" dirty="0">
                      <a:solidFill>
                        <a:srgbClr val="000000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- </a:t>
                  </a:r>
                  <a:r>
                    <a:rPr lang="ko-KR" altLang="en-US" sz="1100" b="0" strike="noStrike" spc="-1" dirty="0">
                      <a:solidFill>
                        <a:srgbClr val="000000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당일 회의록 작성</a:t>
                  </a:r>
                  <a:endParaRPr lang="en-US" altLang="ko-KR" sz="1100" b="0" strike="noStrike" spc="-1" dirty="0">
                    <a:solidFill>
                      <a:srgbClr val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marL="171450" indent="-171450" algn="ctr">
                    <a:lnSpc>
                      <a:spcPct val="100000"/>
                    </a:lnSpc>
                    <a:buFontTx/>
                    <a:buChar char="-"/>
                    <a:tabLst>
                      <a:tab pos="0" algn="l"/>
                    </a:tabLst>
                  </a:pPr>
                  <a:endParaRPr lang="en-US" sz="1100" b="0" strike="noStrike" spc="-1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US" altLang="ko-KR" sz="1100" b="0" strike="noStrike" spc="-1" dirty="0">
                      <a:solidFill>
                        <a:srgbClr val="000000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- </a:t>
                  </a:r>
                  <a:r>
                    <a:rPr lang="ko-KR" altLang="en-US" sz="1100" b="0" strike="noStrike" spc="-1" dirty="0">
                      <a:solidFill>
                        <a:srgbClr val="000000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텍스트 분류 모델 담당</a:t>
                  </a:r>
                  <a:endParaRPr lang="en-US" sz="1100" b="0" strike="noStrike" spc="-1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4F5BAE68-E0AF-426E-83C4-3FC7A7A12827}"/>
                  </a:ext>
                </a:extLst>
              </p:cNvPr>
              <p:cNvGrpSpPr/>
              <p:nvPr/>
            </p:nvGrpSpPr>
            <p:grpSpPr>
              <a:xfrm>
                <a:off x="994941" y="3935979"/>
                <a:ext cx="2231477" cy="1295625"/>
                <a:chOff x="1498590" y="3045223"/>
                <a:chExt cx="2231477" cy="1295625"/>
              </a:xfrm>
            </p:grpSpPr>
            <p:sp>
              <p:nvSpPr>
                <p:cNvPr id="188" name="Google Shape;194;p23"/>
                <p:cNvSpPr/>
                <p:nvPr/>
              </p:nvSpPr>
              <p:spPr>
                <a:xfrm>
                  <a:off x="1500227" y="3556408"/>
                  <a:ext cx="2229840" cy="784440"/>
                </a:xfrm>
                <a:prstGeom prst="rect">
                  <a:avLst/>
                </a:prstGeom>
                <a:noFill/>
                <a:ln w="19050">
                  <a:solidFill>
                    <a:srgbClr val="BFBFB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US" altLang="ko-KR" sz="1100" b="0" strike="noStrike" spc="-1" dirty="0">
                      <a:solidFill>
                        <a:srgbClr val="000000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- </a:t>
                  </a:r>
                  <a:r>
                    <a:rPr lang="ko-KR" altLang="en-US" sz="1100" b="0" strike="noStrike" spc="-1" dirty="0">
                      <a:solidFill>
                        <a:srgbClr val="000000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전반적 문서화 작업</a:t>
                  </a:r>
                  <a:endParaRPr lang="en-US" sz="1100" b="0" strike="noStrike" spc="-1" dirty="0">
                    <a:solidFill>
                      <a:srgbClr val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marL="171450" indent="-171450" algn="ctr">
                    <a:lnSpc>
                      <a:spcPct val="100000"/>
                    </a:lnSpc>
                    <a:buFontTx/>
                    <a:buChar char="-"/>
                    <a:tabLst>
                      <a:tab pos="0" algn="l"/>
                    </a:tabLst>
                  </a:pPr>
                  <a:endParaRPr lang="en-US" sz="1100" spc="-1" dirty="0">
                    <a:solidFill>
                      <a:srgbClr val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US" sz="1100" b="0" strike="noStrike" spc="-1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- </a:t>
                  </a:r>
                  <a:r>
                    <a:rPr lang="ko-KR" altLang="en-US" sz="1100" b="0" strike="noStrike" spc="-1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이미지 분류 모델 담당</a:t>
                  </a:r>
                  <a:endParaRPr lang="en-US" sz="1100" b="0" strike="noStrike" spc="-1" dirty="0">
                    <a:solidFill>
                      <a:srgbClr val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5" name="Google Shape;197;p23">
                  <a:extLst>
                    <a:ext uri="{FF2B5EF4-FFF2-40B4-BE49-F238E27FC236}">
                      <a16:creationId xmlns:a16="http://schemas.microsoft.com/office/drawing/2014/main" id="{471018B5-88B4-4047-8874-BE51CB3FD9F4}"/>
                    </a:ext>
                  </a:extLst>
                </p:cNvPr>
                <p:cNvSpPr/>
                <p:nvPr/>
              </p:nvSpPr>
              <p:spPr>
                <a:xfrm>
                  <a:off x="1498590" y="3045223"/>
                  <a:ext cx="2229840" cy="496800"/>
                </a:xfrm>
                <a:prstGeom prst="rect">
                  <a:avLst/>
                </a:prstGeom>
                <a:solidFill>
                  <a:srgbClr val="BFBFBF"/>
                </a:solidFill>
                <a:ln w="19050">
                  <a:solidFill>
                    <a:srgbClr val="7F7F7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ko-KR" altLang="en-US" sz="1600" b="1" spc="-1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박병준</a:t>
                  </a:r>
                  <a:endParaRPr lang="en-US" sz="1600" b="0" strike="noStrike" spc="-1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FFCE891-2AD0-4988-B6E0-8A87EB387633}"/>
                </a:ext>
              </a:extLst>
            </p:cNvPr>
            <p:cNvGrpSpPr/>
            <p:nvPr/>
          </p:nvGrpSpPr>
          <p:grpSpPr>
            <a:xfrm>
              <a:off x="2160730" y="3517638"/>
              <a:ext cx="7148110" cy="688928"/>
              <a:chOff x="2160730" y="3526969"/>
              <a:chExt cx="7148110" cy="688928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9C6FBAC0-F9FC-417B-A5E9-49C477CE61A5}"/>
                  </a:ext>
                </a:extLst>
              </p:cNvPr>
              <p:cNvCxnSpPr/>
              <p:nvPr/>
            </p:nvCxnSpPr>
            <p:spPr>
              <a:xfrm>
                <a:off x="2160730" y="3536302"/>
                <a:ext cx="7148110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5CE15F22-49A8-4B44-B9E1-29200AE4F41D}"/>
                  </a:ext>
                </a:extLst>
              </p:cNvPr>
              <p:cNvCxnSpPr>
                <a:endCxn id="25" idx="0"/>
              </p:cNvCxnSpPr>
              <p:nvPr/>
            </p:nvCxnSpPr>
            <p:spPr>
              <a:xfrm>
                <a:off x="2160730" y="3536302"/>
                <a:ext cx="0" cy="6795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1B963CB9-9780-428D-BA15-2A87C82E8F93}"/>
                  </a:ext>
                </a:extLst>
              </p:cNvPr>
              <p:cNvCxnSpPr/>
              <p:nvPr/>
            </p:nvCxnSpPr>
            <p:spPr>
              <a:xfrm>
                <a:off x="9298648" y="3526969"/>
                <a:ext cx="0" cy="6795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053D445C-9853-47B0-806B-96F9BD4985A9}"/>
                  </a:ext>
                </a:extLst>
              </p:cNvPr>
              <p:cNvCxnSpPr/>
              <p:nvPr/>
            </p:nvCxnSpPr>
            <p:spPr>
              <a:xfrm>
                <a:off x="6938302" y="3526970"/>
                <a:ext cx="0" cy="6795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E9EADF87-6206-4B72-A04D-7B5470143811}"/>
                  </a:ext>
                </a:extLst>
              </p:cNvPr>
              <p:cNvCxnSpPr/>
              <p:nvPr/>
            </p:nvCxnSpPr>
            <p:spPr>
              <a:xfrm>
                <a:off x="4557214" y="3526971"/>
                <a:ext cx="0" cy="6795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23CE07-7D10-4B1F-9465-5D38C1E491F9}"/>
              </a:ext>
            </a:extLst>
          </p:cNvPr>
          <p:cNvSpPr/>
          <p:nvPr/>
        </p:nvSpPr>
        <p:spPr>
          <a:xfrm>
            <a:off x="10192" y="3392799"/>
            <a:ext cx="1035618" cy="1184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3D1FAD2-D710-4B33-B860-2BFA7C710A68}"/>
              </a:ext>
            </a:extLst>
          </p:cNvPr>
          <p:cNvSpPr/>
          <p:nvPr/>
        </p:nvSpPr>
        <p:spPr>
          <a:xfrm>
            <a:off x="11146190" y="3376909"/>
            <a:ext cx="1035618" cy="1184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79520" y="135000"/>
            <a:ext cx="10514880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chemeClr val="dk1"/>
                </a:solidFill>
                <a:latin typeface="Arial"/>
                <a:ea typeface="Arial"/>
              </a:rPr>
              <a:t>5. </a:t>
            </a:r>
            <a:r>
              <a:rPr lang="ko-KR" sz="2800" b="1" strike="noStrike" spc="-1">
                <a:solidFill>
                  <a:schemeClr val="dk1"/>
                </a:solidFill>
                <a:latin typeface="Arial"/>
                <a:ea typeface="Arial"/>
              </a:rPr>
              <a:t>프로젝트 일정</a:t>
            </a:r>
            <a:endParaRPr lang="en-US" sz="2800" b="0" strike="noStrike" spc="-1">
              <a:latin typeface="맑은 고딕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669" y="644760"/>
            <a:ext cx="10981800" cy="64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sz="2000" b="1" strike="noStrike" spc="-1">
                <a:solidFill>
                  <a:schemeClr val="dk1"/>
                </a:solidFill>
                <a:latin typeface="Arial"/>
                <a:ea typeface="Arial"/>
              </a:rPr>
              <a:t>아래와 같이 프로젝트는 </a:t>
            </a:r>
            <a:r>
              <a:rPr lang="en-US" sz="2000" b="1" strike="noStrike" spc="-1">
                <a:solidFill>
                  <a:schemeClr val="dk1"/>
                </a:solidFill>
                <a:latin typeface="Arial"/>
                <a:ea typeface="Arial"/>
              </a:rPr>
              <a:t>8</a:t>
            </a:r>
            <a:r>
              <a:rPr lang="ko-KR" sz="2000" b="1" strike="noStrike" spc="-1">
                <a:solidFill>
                  <a:schemeClr val="dk1"/>
                </a:solidFill>
                <a:latin typeface="Arial"/>
                <a:ea typeface="Arial"/>
              </a:rPr>
              <a:t>주간 진행됩니다</a:t>
            </a:r>
            <a:r>
              <a:rPr lang="en-US" sz="2000" b="1" strike="noStrike" spc="-1">
                <a:solidFill>
                  <a:schemeClr val="dk1"/>
                </a:solidFill>
                <a:latin typeface="Arial"/>
                <a:ea typeface="Arial"/>
              </a:rPr>
              <a:t>.</a:t>
            </a:r>
            <a:endParaRPr lang="en-US" sz="2000" b="0" strike="noStrike" spc="-1">
              <a:latin typeface="맑은 고딕"/>
            </a:endParaRPr>
          </a:p>
        </p:txBody>
      </p:sp>
      <p:graphicFrame>
        <p:nvGraphicFramePr>
          <p:cNvPr id="205" name="표 4"/>
          <p:cNvGraphicFramePr/>
          <p:nvPr>
            <p:extLst>
              <p:ext uri="{D42A27DB-BD31-4B8C-83A1-F6EECF244321}">
                <p14:modId xmlns:p14="http://schemas.microsoft.com/office/powerpoint/2010/main" val="2729397800"/>
              </p:ext>
            </p:extLst>
          </p:nvPr>
        </p:nvGraphicFramePr>
        <p:xfrm>
          <a:off x="393360" y="1138445"/>
          <a:ext cx="9063000" cy="6918960"/>
        </p:xfrm>
        <a:graphic>
          <a:graphicData uri="http://schemas.openxmlformats.org/drawingml/2006/table">
            <a:tbl>
              <a:tblPr/>
              <a:tblGrid>
                <a:gridCol w="31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7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8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7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88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78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88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78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88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78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88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78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88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94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88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48464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5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단계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태스크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주차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D6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주차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주차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주차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주차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주차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주차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주차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주차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산출물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분석기획</a:t>
                      </a: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(Planning)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9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44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비즈니스 이해 및 범위설정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요구사항정의서</a:t>
                      </a:r>
                      <a:endParaRPr lang="en-US" sz="9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4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프로젝트 정의 및 계획설정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프로젝트수행계획서</a:t>
                      </a: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,WBS</a:t>
                      </a:r>
                      <a:endParaRPr lang="en-US" sz="9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4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프로젝트 위험계획 수립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위험목록</a:t>
                      </a: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위험관리계획서</a:t>
                      </a:r>
                      <a:endParaRPr lang="en-US" sz="9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데이터준비</a:t>
                      </a: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(Data Preperation)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9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44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필요데이터 정의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데이터정의서</a:t>
                      </a: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획득계획서</a:t>
                      </a:r>
                      <a:endParaRPr lang="en-US" sz="9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4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데이터스토어설계</a:t>
                      </a: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정형</a:t>
                      </a: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비정형</a:t>
                      </a: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스토어설계서</a:t>
                      </a: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매핑정의서</a:t>
                      </a:r>
                      <a:endParaRPr lang="en-US" sz="9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4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데이터수집 및 정합성 검증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데이터 정합성검증보고서</a:t>
                      </a:r>
                      <a:endParaRPr lang="en-US" sz="9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데이터분석</a:t>
                      </a: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(Data Analyzing)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9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44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분석용 데이터준비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분석용 데이터셑 </a:t>
                      </a:r>
                      <a:endParaRPr lang="en-US" sz="9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4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텍스트 분석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텍스트분석보고서</a:t>
                      </a:r>
                      <a:endParaRPr lang="en-US" sz="9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4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탐색적분석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데이터탐색</a:t>
                      </a: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시각화보고서</a:t>
                      </a:r>
                      <a:endParaRPr lang="en-US" sz="9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4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모델링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모델링결과보고서</a:t>
                      </a:r>
                      <a:endParaRPr lang="en-US" sz="9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4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모델평가 및 검증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모델평가보고서</a:t>
                      </a:r>
                      <a:endParaRPr lang="en-US" sz="9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5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시스템 구현</a:t>
                      </a: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(System developing)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9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54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설계 및 구현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구현시스템</a:t>
                      </a:r>
                      <a:endParaRPr lang="en-US" sz="9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54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시스템테스트 및 운영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매뉴얼</a:t>
                      </a: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사용자</a:t>
                      </a: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운영자</a:t>
                      </a: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sz="9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5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평가및 전개</a:t>
                      </a: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(Deploying)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9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54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모델발전계획 수립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발전계획서</a:t>
                      </a:r>
                      <a:endParaRPr lang="en-US" sz="9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79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프로젝트 평가 및 보고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 dirty="0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en-US" sz="11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완료보고서</a:t>
                      </a:r>
                      <a:endParaRPr lang="en-US" sz="900" b="0" strike="noStrike" spc="-1">
                        <a:latin typeface="맑은 고딕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pSp>
        <p:nvGrpSpPr>
          <p:cNvPr id="206" name="그룹 8"/>
          <p:cNvGrpSpPr/>
          <p:nvPr/>
        </p:nvGrpSpPr>
        <p:grpSpPr>
          <a:xfrm>
            <a:off x="2735640" y="1865520"/>
            <a:ext cx="5102640" cy="4479120"/>
            <a:chOff x="2735640" y="1865520"/>
            <a:chExt cx="5102640" cy="4479120"/>
          </a:xfrm>
        </p:grpSpPr>
        <p:cxnSp>
          <p:nvCxnSpPr>
            <p:cNvPr id="207" name="Google Shape;226;p24"/>
            <p:cNvCxnSpPr/>
            <p:nvPr/>
          </p:nvCxnSpPr>
          <p:spPr>
            <a:xfrm>
              <a:off x="2735640" y="2086920"/>
              <a:ext cx="58320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208" name="Google Shape;226;p24"/>
            <p:cNvCxnSpPr/>
            <p:nvPr/>
          </p:nvCxnSpPr>
          <p:spPr>
            <a:xfrm>
              <a:off x="2735640" y="2340360"/>
              <a:ext cx="47988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209" name="Google Shape;226;p24"/>
            <p:cNvCxnSpPr/>
            <p:nvPr/>
          </p:nvCxnSpPr>
          <p:spPr>
            <a:xfrm>
              <a:off x="3088440" y="2798280"/>
              <a:ext cx="126828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210" name="Google Shape;226;p24"/>
            <p:cNvCxnSpPr/>
            <p:nvPr/>
          </p:nvCxnSpPr>
          <p:spPr>
            <a:xfrm>
              <a:off x="4272120" y="3953160"/>
              <a:ext cx="38880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211" name="Google Shape;226;p24"/>
            <p:cNvCxnSpPr/>
            <p:nvPr/>
          </p:nvCxnSpPr>
          <p:spPr>
            <a:xfrm>
              <a:off x="4568760" y="4177440"/>
              <a:ext cx="63468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212" name="Google Shape;226;p24"/>
            <p:cNvCxnSpPr/>
            <p:nvPr/>
          </p:nvCxnSpPr>
          <p:spPr>
            <a:xfrm>
              <a:off x="4568760" y="4476960"/>
              <a:ext cx="63468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213" name="Google Shape;226;p24"/>
            <p:cNvCxnSpPr/>
            <p:nvPr/>
          </p:nvCxnSpPr>
          <p:spPr>
            <a:xfrm>
              <a:off x="4750920" y="4682520"/>
              <a:ext cx="55908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214" name="Google Shape;226;p24"/>
            <p:cNvCxnSpPr/>
            <p:nvPr/>
          </p:nvCxnSpPr>
          <p:spPr>
            <a:xfrm>
              <a:off x="5309280" y="5162400"/>
              <a:ext cx="187380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215" name="Google Shape;226;p24"/>
            <p:cNvCxnSpPr/>
            <p:nvPr/>
          </p:nvCxnSpPr>
          <p:spPr>
            <a:xfrm>
              <a:off x="5309280" y="5418720"/>
              <a:ext cx="187380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216" name="Google Shape;226;p24"/>
            <p:cNvCxnSpPr/>
            <p:nvPr/>
          </p:nvCxnSpPr>
          <p:spPr>
            <a:xfrm>
              <a:off x="6843240" y="5645880"/>
              <a:ext cx="33984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217" name="Google Shape;226;p24"/>
            <p:cNvCxnSpPr/>
            <p:nvPr/>
          </p:nvCxnSpPr>
          <p:spPr>
            <a:xfrm>
              <a:off x="7359120" y="6063840"/>
              <a:ext cx="29592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218" name="Google Shape;226;p24"/>
            <p:cNvCxnSpPr/>
            <p:nvPr/>
          </p:nvCxnSpPr>
          <p:spPr>
            <a:xfrm>
              <a:off x="2970360" y="2532240"/>
              <a:ext cx="23076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219" name="Google Shape;226;p24"/>
            <p:cNvCxnSpPr/>
            <p:nvPr/>
          </p:nvCxnSpPr>
          <p:spPr>
            <a:xfrm>
              <a:off x="3590280" y="3530520"/>
              <a:ext cx="68256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220" name="Google Shape;226;p24"/>
            <p:cNvCxnSpPr/>
            <p:nvPr/>
          </p:nvCxnSpPr>
          <p:spPr>
            <a:xfrm>
              <a:off x="3510000" y="3287160"/>
              <a:ext cx="42192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221" name="Google Shape;226;p24"/>
            <p:cNvCxnSpPr/>
            <p:nvPr/>
          </p:nvCxnSpPr>
          <p:spPr>
            <a:xfrm>
              <a:off x="5202720" y="4937400"/>
              <a:ext cx="28440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222" name="Google Shape;226;p24"/>
            <p:cNvCxnSpPr/>
            <p:nvPr/>
          </p:nvCxnSpPr>
          <p:spPr>
            <a:xfrm>
              <a:off x="2735640" y="1865520"/>
              <a:ext cx="90792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223" name="Google Shape;226;p24"/>
            <p:cNvCxnSpPr/>
            <p:nvPr/>
          </p:nvCxnSpPr>
          <p:spPr>
            <a:xfrm>
              <a:off x="3088440" y="3034080"/>
              <a:ext cx="55512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224" name="Google Shape;226;p24"/>
            <p:cNvCxnSpPr/>
            <p:nvPr/>
          </p:nvCxnSpPr>
          <p:spPr>
            <a:xfrm>
              <a:off x="4272120" y="3746880"/>
              <a:ext cx="121500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225" name="Google Shape;226;p24"/>
            <p:cNvCxnSpPr/>
            <p:nvPr/>
          </p:nvCxnSpPr>
          <p:spPr>
            <a:xfrm>
              <a:off x="7359120" y="5857560"/>
              <a:ext cx="47952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226" name="Google Shape;226;p24"/>
            <p:cNvCxnSpPr/>
            <p:nvPr/>
          </p:nvCxnSpPr>
          <p:spPr>
            <a:xfrm>
              <a:off x="7543080" y="6344280"/>
              <a:ext cx="29556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type="oval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79520" y="135000"/>
            <a:ext cx="10514880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chemeClr val="dk1"/>
                </a:solidFill>
                <a:latin typeface="Arial"/>
                <a:ea typeface="Arial"/>
              </a:rPr>
              <a:t>(</a:t>
            </a:r>
            <a:r>
              <a:rPr lang="ko-KR" sz="2800" b="1" strike="noStrike" spc="-1">
                <a:solidFill>
                  <a:schemeClr val="dk1"/>
                </a:solidFill>
                <a:latin typeface="Arial"/>
                <a:ea typeface="Arial"/>
              </a:rPr>
              <a:t>참조</a:t>
            </a:r>
            <a:r>
              <a:rPr lang="en-US" sz="2800" b="1" strike="noStrike" spc="-1">
                <a:solidFill>
                  <a:schemeClr val="dk1"/>
                </a:solidFill>
                <a:latin typeface="Arial"/>
                <a:ea typeface="Arial"/>
              </a:rPr>
              <a:t>)</a:t>
            </a:r>
            <a:endParaRPr lang="en-US" sz="2800" b="0" strike="noStrike" spc="-1">
              <a:latin typeface="맑은 고딕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79520" y="972360"/>
            <a:ext cx="10981800" cy="64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sz="2000" b="1" strike="noStrike" spc="-1">
                <a:solidFill>
                  <a:schemeClr val="dk1"/>
                </a:solidFill>
                <a:latin typeface="Arial"/>
                <a:ea typeface="Arial"/>
              </a:rPr>
              <a:t>세부 </a:t>
            </a:r>
            <a:r>
              <a:rPr lang="en-US" sz="2000" b="1" strike="noStrike" spc="-1">
                <a:solidFill>
                  <a:schemeClr val="dk1"/>
                </a:solidFill>
                <a:latin typeface="Arial"/>
                <a:ea typeface="Arial"/>
              </a:rPr>
              <a:t>WBS</a:t>
            </a:r>
            <a:endParaRPr lang="en-US" sz="2000" b="0" strike="noStrike" spc="-1">
              <a:latin typeface="맑은 고딕"/>
            </a:endParaRPr>
          </a:p>
        </p:txBody>
      </p:sp>
      <p:pic>
        <p:nvPicPr>
          <p:cNvPr id="229" name="그림 1"/>
          <p:cNvPicPr/>
          <p:nvPr/>
        </p:nvPicPr>
        <p:blipFill>
          <a:blip r:embed="rId2"/>
          <a:stretch/>
        </p:blipFill>
        <p:spPr>
          <a:xfrm>
            <a:off x="1145520" y="1379880"/>
            <a:ext cx="9660240" cy="5357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3A32B9-48F1-9A46-3688-055888D09B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-1676400"/>
            <a:ext cx="12192000" cy="8534400"/>
          </a:xfrm>
          <a:prstGeom prst="rect">
            <a:avLst/>
          </a:prstGeom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10A9FD8F-28A7-B9C6-C4FB-0724A330FC86}"/>
              </a:ext>
            </a:extLst>
          </p:cNvPr>
          <p:cNvSpPr txBox="1">
            <a:spLocks/>
          </p:cNvSpPr>
          <p:nvPr/>
        </p:nvSpPr>
        <p:spPr>
          <a:xfrm>
            <a:off x="479520" y="135000"/>
            <a:ext cx="10514880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6. </a:t>
            </a:r>
            <a:r>
              <a:rPr lang="ko-KR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예상 이슈</a:t>
            </a:r>
            <a:endParaRPr lang="en-US" sz="3200" spc="-1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9E81EDF-65C4-1579-3910-B3C484EF2D4D}"/>
              </a:ext>
            </a:extLst>
          </p:cNvPr>
          <p:cNvSpPr txBox="1">
            <a:spLocks/>
          </p:cNvSpPr>
          <p:nvPr/>
        </p:nvSpPr>
        <p:spPr>
          <a:xfrm>
            <a:off x="479519" y="972360"/>
            <a:ext cx="11373813" cy="64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ko-KR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시스템 구축 과정에서 아래와 같은 </a:t>
            </a:r>
            <a:r>
              <a:rPr lang="en-US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2</a:t>
            </a:r>
            <a:r>
              <a:rPr lang="ko-KR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가지 이슈가 예상되며</a:t>
            </a:r>
            <a:r>
              <a:rPr lang="en-US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대응방안은 다음과 같습니다</a:t>
            </a:r>
            <a:r>
              <a:rPr lang="en-US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.</a:t>
            </a:r>
            <a:endParaRPr lang="en-US" sz="2400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graphicFrame>
        <p:nvGraphicFramePr>
          <p:cNvPr id="4" name="Google Shape;239;p25">
            <a:extLst>
              <a:ext uri="{FF2B5EF4-FFF2-40B4-BE49-F238E27FC236}">
                <a16:creationId xmlns:a16="http://schemas.microsoft.com/office/drawing/2014/main" id="{D3196F0E-68DA-1073-F825-5336BEF53A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42000"/>
              </p:ext>
            </p:extLst>
          </p:nvPr>
        </p:nvGraphicFramePr>
        <p:xfrm>
          <a:off x="622260" y="1929027"/>
          <a:ext cx="10858540" cy="3594600"/>
        </p:xfrm>
        <a:graphic>
          <a:graphicData uri="http://schemas.openxmlformats.org/drawingml/2006/table">
            <a:tbl>
              <a:tblPr/>
              <a:tblGrid>
                <a:gridCol w="63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4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5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No</a:t>
                      </a:r>
                      <a:endParaRPr lang="en-US" sz="1400" b="0" strike="noStrike" spc="-1" dirty="0">
                        <a:latin typeface="이사만루체 Medium" panose="00000600000000000000" pitchFamily="2" charset="-127"/>
                        <a:ea typeface="이사만루체 Medium" panose="000006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400" b="1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예상이슈</a:t>
                      </a:r>
                      <a:endParaRPr lang="en-US" sz="1400" b="0" strike="noStrike" spc="-1" dirty="0">
                        <a:latin typeface="이사만루체 Medium" panose="00000600000000000000" pitchFamily="2" charset="-127"/>
                        <a:ea typeface="이사만루체 Medium" panose="000006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400" b="1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대응방안</a:t>
                      </a:r>
                      <a:endParaRPr lang="en-US" sz="1400" b="0" strike="noStrike" spc="-1" dirty="0">
                        <a:latin typeface="이사만루체 Medium" panose="00000600000000000000" pitchFamily="2" charset="-127"/>
                        <a:ea typeface="이사만루체 Medium" panose="000006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2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 dirty="0">
                          <a:solidFill>
                            <a:schemeClr val="bg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1</a:t>
                      </a:r>
                      <a:endParaRPr lang="en-US" sz="1400" b="0" strike="noStrike" spc="-1" dirty="0">
                        <a:solidFill>
                          <a:schemeClr val="bg1"/>
                        </a:solidFill>
                        <a:latin typeface="이사만루체 Medium" panose="00000600000000000000" pitchFamily="2" charset="-127"/>
                        <a:ea typeface="이사만루체 Medium" panose="00000600000000000000" pitchFamily="2" charset="-127"/>
                      </a:endParaRPr>
                    </a:p>
                  </a:txBody>
                  <a:tcPr marL="45720" marR="4572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71280" algn="l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600" b="1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카테고리별 데이터</a:t>
                      </a: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(</a:t>
                      </a:r>
                      <a:r>
                        <a:rPr lang="ko-KR" sz="1600" b="1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독립변수</a:t>
                      </a: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) </a:t>
                      </a:r>
                      <a:r>
                        <a:rPr lang="ko-KR" sz="1600" b="1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불균형</a:t>
                      </a: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, </a:t>
                      </a:r>
                      <a:r>
                        <a:rPr lang="ko-KR" sz="1600" b="1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음식점 정보에 치중되어 있음</a:t>
                      </a: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.</a:t>
                      </a:r>
                      <a:endParaRPr lang="en-US" sz="1600" b="0" strike="noStrike" spc="-1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00" indent="-226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600" b="1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음식점 외에 다른 관광정보 추가</a:t>
                      </a:r>
                      <a:endParaRPr lang="en-US" sz="1600" b="0" strike="noStrike" spc="-1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 dirty="0">
                          <a:solidFill>
                            <a:schemeClr val="bg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2</a:t>
                      </a:r>
                      <a:endParaRPr lang="en-US" sz="1400" b="0" strike="noStrike" spc="-1" dirty="0">
                        <a:solidFill>
                          <a:schemeClr val="bg1"/>
                        </a:solidFill>
                        <a:latin typeface="이사만루체 Medium" panose="00000600000000000000" pitchFamily="2" charset="-127"/>
                        <a:ea typeface="이사만루체 Medium" panose="00000600000000000000" pitchFamily="2" charset="-127"/>
                      </a:endParaRPr>
                    </a:p>
                  </a:txBody>
                  <a:tcPr marL="45720" marR="4572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3600" indent="-22680" algn="l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POI </a:t>
                      </a:r>
                      <a:r>
                        <a:rPr lang="ko-KR" sz="1600" b="1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분류 모델링시</a:t>
                      </a: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</a:t>
                      </a:r>
                      <a:r>
                        <a:rPr lang="en-US" sz="1600" b="1" strike="noStrike" spc="-1" dirty="0" err="1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학습시켜야</a:t>
                      </a: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할 </a:t>
                      </a:r>
                      <a:r>
                        <a:rPr lang="en-US" sz="1600" b="1" strike="noStrike" spc="-1" dirty="0" err="1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이미지</a:t>
                      </a: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</a:t>
                      </a:r>
                      <a:r>
                        <a:rPr lang="en-US" sz="1600" b="1" strike="noStrike" spc="-1" dirty="0" err="1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파일들이</a:t>
                      </a: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</a:t>
                      </a:r>
                      <a:r>
                        <a:rPr lang="en-US" sz="1600" b="1" strike="noStrike" spc="-1" dirty="0" err="1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방대함</a:t>
                      </a:r>
                      <a:endParaRPr lang="en-US" sz="1600" b="0" strike="noStrike" spc="-1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00" indent="-226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600" b="1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표본추출로 데이터의 양을 줄임</a:t>
                      </a:r>
                      <a:endParaRPr lang="en-US" sz="1600" b="0" strike="noStrike" spc="-1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 dirty="0">
                          <a:solidFill>
                            <a:schemeClr val="bg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3</a:t>
                      </a:r>
                      <a:endParaRPr lang="en-US" sz="1400" b="0" strike="noStrike" spc="-1" dirty="0">
                        <a:solidFill>
                          <a:schemeClr val="bg1"/>
                        </a:solidFill>
                        <a:latin typeface="이사만루체 Medium" panose="00000600000000000000" pitchFamily="2" charset="-127"/>
                        <a:ea typeface="이사만루체 Medium" panose="00000600000000000000" pitchFamily="2" charset="-127"/>
                      </a:endParaRPr>
                    </a:p>
                  </a:txBody>
                  <a:tcPr marL="45720" marR="4572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3600" indent="-22680" algn="l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POI </a:t>
                      </a:r>
                      <a:r>
                        <a:rPr lang="ko-KR" sz="1600" b="1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예측 모델링시 관광 </a:t>
                      </a:r>
                      <a:r>
                        <a:rPr lang="ko-KR" sz="1600" b="1" strike="noStrike" spc="-1" dirty="0" err="1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목적별</a:t>
                      </a:r>
                      <a:r>
                        <a:rPr lang="ko-KR" sz="1600" b="1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변수의 영향을 모두 반영하기 어려움</a:t>
                      </a: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.</a:t>
                      </a:r>
                      <a:endParaRPr lang="en-US" sz="1600" b="0" strike="noStrike" spc="-1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00" indent="-226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600" b="1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변수들에 다른 </a:t>
                      </a:r>
                      <a:r>
                        <a:rPr lang="ko-KR" sz="1600" b="1" strike="noStrike" spc="-1" dirty="0" err="1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하이퍼파라미터와</a:t>
                      </a:r>
                      <a:r>
                        <a:rPr lang="ko-KR" sz="1600" b="1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가중치 부여</a:t>
                      </a:r>
                      <a:endParaRPr lang="en-US" sz="1600" b="0" strike="noStrike" spc="-1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12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1112</Words>
  <Application>Microsoft Office PowerPoint</Application>
  <PresentationFormat>와이드스크린</PresentationFormat>
  <Paragraphs>580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Noto Sans Symbols</vt:lpstr>
      <vt:lpstr>나눔스퀘어</vt:lpstr>
      <vt:lpstr>맑은 고딕</vt:lpstr>
      <vt:lpstr>이사만루체 Light</vt:lpstr>
      <vt:lpstr>이사만루체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프로젝트 조직 및 역할</vt:lpstr>
      <vt:lpstr>5. 프로젝트 일정</vt:lpstr>
      <vt:lpstr>(참조)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ahasu</cp:lastModifiedBy>
  <cp:revision>25</cp:revision>
  <dcterms:modified xsi:type="dcterms:W3CDTF">2022-10-04T13:00:22Z</dcterms:modified>
</cp:coreProperties>
</file>