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6" r:id="rId2"/>
    <p:sldId id="268" r:id="rId3"/>
    <p:sldId id="269" r:id="rId4"/>
    <p:sldId id="271" r:id="rId5"/>
    <p:sldId id="272" r:id="rId6"/>
    <p:sldId id="261" r:id="rId7"/>
    <p:sldId id="275" r:id="rId8"/>
    <p:sldId id="273" r:id="rId9"/>
    <p:sldId id="274" r:id="rId10"/>
  </p:sldIdLst>
  <p:sldSz cx="12192000" cy="6858000"/>
  <p:notesSz cx="6858000" cy="9144000"/>
  <p:embeddedFontLst>
    <p:embeddedFont>
      <p:font typeface="이사만루체 Light" panose="00000300000000000000" pitchFamily="2" charset="-127"/>
      <p:regular r:id="rId12"/>
    </p:embeddedFont>
    <p:embeddedFont>
      <p:font typeface="이사만루체 Medium" panose="00000600000000000000" pitchFamily="2" charset="-127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A+PHAejecrx1sNiDttXREhx5B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BC18BF-7335-46B0-8B76-BF6C2061C615}">
  <a:tblStyle styleId="{47BC18BF-7335-46B0-8B76-BF6C2061C6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6110FF5-3B67-4FCC-AFDB-2B46EABC0F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472"/>
      </p:cViewPr>
      <p:guideLst>
        <p:guide orient="horz" pos="4156"/>
        <p:guide pos="7333"/>
        <p:guide pos="2230"/>
        <p:guide orient="horz" pos="550"/>
        <p:guide orient="horz" pos="119"/>
        <p:guide orient="horz" pos="436"/>
        <p:guide pos="189"/>
        <p:guide pos="2139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33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9B9169-20B3-3FF0-0523-DDBC3BDE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6CE2F5-AA58-32D9-C40B-514A248EDFD8}"/>
              </a:ext>
            </a:extLst>
          </p:cNvPr>
          <p:cNvSpPr txBox="1"/>
          <p:nvPr/>
        </p:nvSpPr>
        <p:spPr>
          <a:xfrm>
            <a:off x="240270" y="5943224"/>
            <a:ext cx="1179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highlight>
                  <a:srgbClr val="FFFF00"/>
                </a:highlight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TEAM </a:t>
            </a:r>
            <a:r>
              <a:rPr lang="ko-KR" altLang="en-US" sz="3200" b="1" dirty="0" err="1">
                <a:highlight>
                  <a:srgbClr val="FFFF00"/>
                </a:highlight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신박허이</a:t>
            </a:r>
            <a:endParaRPr lang="ko-KR" altLang="en-US" sz="3200" b="1" dirty="0">
              <a:highlight>
                <a:srgbClr val="FFFF00"/>
              </a:highlight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1D19A9-EA90-E39B-EFF4-FDFDFB4B0983}"/>
              </a:ext>
            </a:extLst>
          </p:cNvPr>
          <p:cNvSpPr/>
          <p:nvPr/>
        </p:nvSpPr>
        <p:spPr>
          <a:xfrm>
            <a:off x="-200891" y="1735667"/>
            <a:ext cx="12593782" cy="26994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rgbClr val="0070C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관광데이터 </a:t>
            </a:r>
            <a:r>
              <a:rPr lang="en-US" altLang="ko-KR" sz="6000" dirty="0">
                <a:solidFill>
                  <a:srgbClr val="0070C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AI </a:t>
            </a:r>
            <a:r>
              <a:rPr lang="ko-KR" altLang="en-US" sz="6000" dirty="0">
                <a:solidFill>
                  <a:srgbClr val="0070C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분류</a:t>
            </a:r>
            <a:endParaRPr lang="en-US" altLang="ko-KR" sz="6000" dirty="0">
              <a:solidFill>
                <a:srgbClr val="0070C0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algn="ctr"/>
            <a:r>
              <a:rPr lang="ko-KR" altLang="en-US" sz="6000" dirty="0">
                <a:solidFill>
                  <a:sysClr val="windowText" lastClr="00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계획서</a:t>
            </a:r>
          </a:p>
        </p:txBody>
      </p:sp>
    </p:spTree>
    <p:extLst>
      <p:ext uri="{BB962C8B-B14F-4D97-AF65-F5344CB8AC3E}">
        <p14:creationId xmlns:p14="http://schemas.microsoft.com/office/powerpoint/2010/main" val="348372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017A83-6CA0-34F2-DFF8-CE95C2083C72}"/>
              </a:ext>
            </a:extLst>
          </p:cNvPr>
          <p:cNvSpPr/>
          <p:nvPr/>
        </p:nvSpPr>
        <p:spPr>
          <a:xfrm>
            <a:off x="3375947" y="-742209"/>
            <a:ext cx="5440106" cy="81108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54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목차</a:t>
            </a:r>
            <a:endParaRPr lang="en-US" altLang="ko-KR" sz="54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구축 개요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구축 범위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추진 방법론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조직 및 역할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일정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예상 이슈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6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17" name="PlaceHolder 1">
            <a:extLst>
              <a:ext uri="{FF2B5EF4-FFF2-40B4-BE49-F238E27FC236}">
                <a16:creationId xmlns:a16="http://schemas.microsoft.com/office/drawing/2014/main" id="{E69081F4-6D51-120E-BBE8-7CC46C0414B2}"/>
              </a:ext>
            </a:extLst>
          </p:cNvPr>
          <p:cNvSpPr txBox="1">
            <a:spLocks/>
          </p:cNvSpPr>
          <p:nvPr/>
        </p:nvSpPr>
        <p:spPr>
          <a:xfrm>
            <a:off x="453682" y="164485"/>
            <a:ext cx="424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1.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구축 개요</a:t>
            </a:r>
            <a:endParaRPr lang="en-US" sz="3200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PlaceHolder 2">
            <a:extLst>
              <a:ext uri="{FF2B5EF4-FFF2-40B4-BE49-F238E27FC236}">
                <a16:creationId xmlns:a16="http://schemas.microsoft.com/office/drawing/2014/main" id="{A54CF91A-FA8B-3DC1-9D1D-B535B63E86E7}"/>
              </a:ext>
            </a:extLst>
          </p:cNvPr>
          <p:cNvSpPr txBox="1">
            <a:spLocks/>
          </p:cNvSpPr>
          <p:nvPr/>
        </p:nvSpPr>
        <p:spPr>
          <a:xfrm>
            <a:off x="789201" y="829889"/>
            <a:ext cx="10386362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본 프로젝트는 </a:t>
            </a:r>
            <a:r>
              <a:rPr lang="en-US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“</a:t>
            </a:r>
            <a:r>
              <a:rPr lang="en-US" altLang="ko-KR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AI</a:t>
            </a:r>
            <a:r>
              <a:rPr lang="ko-KR" altLang="en-US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이용한</a:t>
            </a:r>
            <a:r>
              <a:rPr lang="ko-KR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카테고리</a:t>
            </a:r>
            <a:r>
              <a:rPr lang="ko-KR" altLang="en-US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별</a:t>
            </a:r>
            <a:r>
              <a:rPr lang="ko-KR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자동분류</a:t>
            </a:r>
            <a:r>
              <a:rPr lang="ko-KR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” 개발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 목적으로</a:t>
            </a:r>
            <a:r>
              <a:rPr lang="en-US" alt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함</a:t>
            </a:r>
            <a:endParaRPr lang="en-US" sz="25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AB36FCC-2356-3DE4-1A88-6264CA559B31}"/>
              </a:ext>
            </a:extLst>
          </p:cNvPr>
          <p:cNvGrpSpPr/>
          <p:nvPr/>
        </p:nvGrpSpPr>
        <p:grpSpPr>
          <a:xfrm>
            <a:off x="2015066" y="1880069"/>
            <a:ext cx="8161868" cy="4376798"/>
            <a:chOff x="-2065868" y="1553802"/>
            <a:chExt cx="8161868" cy="48683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B758BA6-91D2-AA32-CBD9-161507F09C47}"/>
                </a:ext>
              </a:extLst>
            </p:cNvPr>
            <p:cNvSpPr/>
            <p:nvPr/>
          </p:nvSpPr>
          <p:spPr>
            <a:xfrm>
              <a:off x="-2032000" y="1570736"/>
              <a:ext cx="8128000" cy="1057867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ctr" anchorCtr="0">
              <a:noAutofit/>
            </a:bodyPr>
            <a:lstStyle/>
            <a:p>
              <a:pPr marL="171450" lvl="1" indent="-171450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en-US" altLang="ko-KR" sz="200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2022.10.04 ~ 2022.10.08 ( 7 </a:t>
              </a:r>
              <a:r>
                <a:rPr lang="ko-KR" altLang="ko-KR" sz="200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일간</a:t>
              </a:r>
              <a:r>
                <a:rPr lang="en-US" altLang="ko-KR" sz="200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)</a:t>
              </a:r>
              <a:endParaRPr lang="ko-KR" altLang="en-US" sz="1900" kern="1200" dirty="0"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8FDFA46-5A8B-D6F3-5227-D8D7AE2EECF0}"/>
                </a:ext>
              </a:extLst>
            </p:cNvPr>
            <p:cNvSpPr/>
            <p:nvPr/>
          </p:nvSpPr>
          <p:spPr>
            <a:xfrm>
              <a:off x="-2065868" y="1553802"/>
              <a:ext cx="1624545" cy="1074801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ko-KR" altLang="en-US" sz="2800" dirty="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기간</a:t>
              </a: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10F83E9A-C6A4-59E2-479E-CD2936A9E0CD}"/>
                </a:ext>
              </a:extLst>
            </p:cNvPr>
            <p:cNvSpPr/>
            <p:nvPr/>
          </p:nvSpPr>
          <p:spPr>
            <a:xfrm>
              <a:off x="-2065868" y="2882212"/>
              <a:ext cx="8161867" cy="1693333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ctr" anchorCtr="0">
              <a:noAutofit/>
            </a:bodyPr>
            <a:lstStyle/>
            <a:p>
              <a:pPr marL="171450" lvl="1" indent="-17145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ko-KR" sz="2000" b="0" strike="noStrike" spc="-1" dirty="0" err="1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핫플레이스를</a:t>
              </a:r>
              <a:r>
                <a:rPr lang="ko-KR" altLang="ko-KR" sz="2000" b="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소개하는 </a:t>
              </a:r>
              <a:r>
                <a:rPr lang="ko-KR" altLang="ko-KR" sz="2000" b="0" strike="noStrike" spc="-1" dirty="0">
                  <a:solidFill>
                    <a:srgbClr val="FF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관광지점 정보</a:t>
              </a:r>
              <a:r>
                <a:rPr lang="en-US" altLang="ko-KR" sz="2000" b="0" strike="noStrike" spc="-1" dirty="0">
                  <a:solidFill>
                    <a:srgbClr val="FF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(</a:t>
              </a:r>
              <a:r>
                <a:rPr lang="en-US" altLang="ko-KR" sz="2000" b="0" strike="noStrike" spc="-1" dirty="0" err="1">
                  <a:solidFill>
                    <a:srgbClr val="FF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POI:Point</a:t>
              </a:r>
              <a:r>
                <a:rPr lang="en-US" altLang="ko-KR" sz="2000" b="0" strike="noStrike" spc="-1" dirty="0">
                  <a:solidFill>
                    <a:srgbClr val="FF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Of Interests)</a:t>
              </a:r>
              <a:r>
                <a:rPr lang="ko-KR" altLang="ko-KR" sz="2000" b="0" strike="noStrike" spc="-1" dirty="0">
                  <a:solidFill>
                    <a:srgbClr val="FF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데이터</a:t>
              </a:r>
              <a:r>
                <a:rPr lang="ko-KR" altLang="ko-KR" sz="2000" b="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의 가치가 더욱  높아지고 있음</a:t>
              </a:r>
              <a:endParaRPr lang="en-US" altLang="ko-KR" sz="2000" b="0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  <a:p>
              <a:pPr marL="171450" lvl="1" indent="-171450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한국관광공사가 제공하는 국문관광정보의 생산에는 인력과 시간</a:t>
              </a:r>
              <a:r>
                <a:rPr lang="en-US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,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비용이 많이 소요되고 있음</a:t>
              </a:r>
              <a:endParaRPr lang="ko-KR" altLang="en-US" sz="1900" kern="1200" dirty="0"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D864B68-F12E-A84B-A2AE-F60618FB961A}"/>
                </a:ext>
              </a:extLst>
            </p:cNvPr>
            <p:cNvSpPr/>
            <p:nvPr/>
          </p:nvSpPr>
          <p:spPr>
            <a:xfrm>
              <a:off x="-2065868" y="2882212"/>
              <a:ext cx="1624545" cy="1693332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ko-KR" altLang="en-US" sz="2800" dirty="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배경</a:t>
              </a: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FC7D4B0-2393-46FA-2CEB-4F018685EE30}"/>
                </a:ext>
              </a:extLst>
            </p:cNvPr>
            <p:cNvSpPr/>
            <p:nvPr/>
          </p:nvSpPr>
          <p:spPr>
            <a:xfrm>
              <a:off x="-2032000" y="4830574"/>
              <a:ext cx="8128000" cy="1591560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ctr" anchorCtr="0">
              <a:noAutofit/>
            </a:bodyPr>
            <a:lstStyle/>
            <a:p>
              <a:pPr marL="171450" lvl="1" indent="-171450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사용자의 편의성과 접근성을 고려한 </a:t>
              </a:r>
              <a:r>
                <a:rPr lang="ko-KR" altLang="ko-KR" sz="2000" b="0" strike="noStrike" spc="-1" dirty="0">
                  <a:solidFill>
                    <a:srgbClr val="FF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디지털 여행정보서비스 개발</a:t>
              </a:r>
              <a:endParaRPr lang="en-US" altLang="ko-KR" sz="2000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  <a:p>
              <a:pPr marL="171450" lvl="1" indent="-171450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인공지능의 힘으로 </a:t>
              </a:r>
              <a:r>
                <a:rPr lang="ko-KR" altLang="ko-KR" sz="2000" b="0" strike="noStrike" spc="-1" dirty="0">
                  <a:solidFill>
                    <a:srgbClr val="FF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자동화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를 통해</a:t>
              </a:r>
              <a:r>
                <a:rPr lang="en-US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,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더 적은 공공의 예산으로 더 많은 </a:t>
              </a:r>
              <a:r>
                <a:rPr lang="en-US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POI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데이터</a:t>
              </a:r>
              <a:r>
                <a:rPr lang="ko-KR" altLang="en-US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를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만들 수 있도록 함</a:t>
              </a:r>
              <a:endParaRPr lang="ko-KR" altLang="en-US" sz="2000" kern="1200" dirty="0"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B203EF2-07BC-128D-9E9A-ECB16B7D6BBC}"/>
                </a:ext>
              </a:extLst>
            </p:cNvPr>
            <p:cNvSpPr/>
            <p:nvPr/>
          </p:nvSpPr>
          <p:spPr>
            <a:xfrm>
              <a:off x="-2032000" y="4830572"/>
              <a:ext cx="1590677" cy="1591559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ko-KR" altLang="en-US" sz="2800" dirty="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목적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3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3D75D842-0B0F-9AE1-01D7-5BFAE3058D23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26700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2.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구축 범위</a:t>
            </a:r>
            <a:endParaRPr lang="en-US" sz="3200" b="1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CCB05F78-D6D6-C0C7-4E29-4E48D1258E02}"/>
              </a:ext>
            </a:extLst>
          </p:cNvPr>
          <p:cNvSpPr txBox="1">
            <a:spLocks/>
          </p:cNvSpPr>
          <p:nvPr/>
        </p:nvSpPr>
        <p:spPr>
          <a:xfrm>
            <a:off x="788279" y="874800"/>
            <a:ext cx="9567004" cy="41295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본 프로젝트의 구축범위</a:t>
            </a:r>
            <a:r>
              <a:rPr lang="en-US" alt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: 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관광지 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데이터를 활용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하여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분류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하는 모델 구축</a:t>
            </a:r>
            <a:endParaRPr lang="en-US" sz="25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8" name="Google Shape;139;p21">
            <a:extLst>
              <a:ext uri="{FF2B5EF4-FFF2-40B4-BE49-F238E27FC236}">
                <a16:creationId xmlns:a16="http://schemas.microsoft.com/office/drawing/2014/main" id="{98763143-DE81-1A21-6C13-2242A106DB13}"/>
              </a:ext>
            </a:extLst>
          </p:cNvPr>
          <p:cNvSpPr/>
          <p:nvPr/>
        </p:nvSpPr>
        <p:spPr>
          <a:xfrm>
            <a:off x="380306" y="3277337"/>
            <a:ext cx="1509597" cy="718486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ko-KR" sz="1300" b="1" strike="noStrike" spc="-1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데이콘 데이터</a:t>
            </a:r>
            <a:endParaRPr lang="en-US" sz="1300" b="0" strike="noStrike" spc="-1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9" name="Google Shape;140;p21">
            <a:extLst>
              <a:ext uri="{FF2B5EF4-FFF2-40B4-BE49-F238E27FC236}">
                <a16:creationId xmlns:a16="http://schemas.microsoft.com/office/drawing/2014/main" id="{163A2B1C-DACB-4143-4690-99FA008AAFF6}"/>
              </a:ext>
            </a:extLst>
          </p:cNvPr>
          <p:cNvSpPr/>
          <p:nvPr/>
        </p:nvSpPr>
        <p:spPr>
          <a:xfrm>
            <a:off x="380306" y="2568857"/>
            <a:ext cx="1509597" cy="468381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1400" b="1" strike="noStrike" spc="-1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국가 및 공공기관</a:t>
            </a:r>
            <a:endParaRPr lang="en-US" sz="1400" b="0" strike="noStrike" spc="-1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0" name="Google Shape;141;p21">
            <a:extLst>
              <a:ext uri="{FF2B5EF4-FFF2-40B4-BE49-F238E27FC236}">
                <a16:creationId xmlns:a16="http://schemas.microsoft.com/office/drawing/2014/main" id="{5393C983-DF07-8F87-D118-715AF51EB582}"/>
              </a:ext>
            </a:extLst>
          </p:cNvPr>
          <p:cNvSpPr/>
          <p:nvPr/>
        </p:nvSpPr>
        <p:spPr>
          <a:xfrm>
            <a:off x="1984905" y="2562721"/>
            <a:ext cx="2176841" cy="465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한국관광공사</a:t>
            </a:r>
            <a:endParaRPr lang="en-US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1" name="Google Shape;142;p21">
            <a:extLst>
              <a:ext uri="{FF2B5EF4-FFF2-40B4-BE49-F238E27FC236}">
                <a16:creationId xmlns:a16="http://schemas.microsoft.com/office/drawing/2014/main" id="{C617996A-1EFB-B5ED-84C6-073760E263AC}"/>
              </a:ext>
            </a:extLst>
          </p:cNvPr>
          <p:cNvSpPr/>
          <p:nvPr/>
        </p:nvSpPr>
        <p:spPr>
          <a:xfrm>
            <a:off x="1984905" y="3287403"/>
            <a:ext cx="2176841" cy="69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 </a:t>
            </a:r>
            <a:r>
              <a:rPr 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</a:t>
            </a:r>
            <a:endParaRPr lang="en-US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>
              <a:lnSpc>
                <a:spcPct val="100000"/>
              </a:lnSpc>
            </a:pPr>
            <a:r>
              <a:rPr 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약 </a:t>
            </a:r>
            <a:r>
              <a:rPr 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24,000</a:t>
            </a:r>
            <a:r>
              <a:rPr 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건 이상</a:t>
            </a:r>
            <a:r>
              <a:rPr 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</a:p>
        </p:txBody>
      </p:sp>
      <p:cxnSp>
        <p:nvCxnSpPr>
          <p:cNvPr id="12" name="Google Shape;145;p21">
            <a:extLst>
              <a:ext uri="{FF2B5EF4-FFF2-40B4-BE49-F238E27FC236}">
                <a16:creationId xmlns:a16="http://schemas.microsoft.com/office/drawing/2014/main" id="{8098B2C3-95F2-3E8D-9092-F520ACFA2E75}"/>
              </a:ext>
            </a:extLst>
          </p:cNvPr>
          <p:cNvCxnSpPr>
            <a:cxnSpLocks/>
          </p:cNvCxnSpPr>
          <p:nvPr/>
        </p:nvCxnSpPr>
        <p:spPr>
          <a:xfrm>
            <a:off x="382106" y="2437097"/>
            <a:ext cx="3826800" cy="0"/>
          </a:xfrm>
          <a:prstGeom prst="straightConnector1">
            <a:avLst/>
          </a:prstGeom>
          <a:ln w="28575">
            <a:solidFill>
              <a:srgbClr val="A5A5A5"/>
            </a:solidFill>
            <a:prstDash val="dash"/>
            <a:miter/>
          </a:ln>
        </p:spPr>
      </p:cxnSp>
      <p:sp>
        <p:nvSpPr>
          <p:cNvPr id="13" name="Google Shape;146;p21">
            <a:extLst>
              <a:ext uri="{FF2B5EF4-FFF2-40B4-BE49-F238E27FC236}">
                <a16:creationId xmlns:a16="http://schemas.microsoft.com/office/drawing/2014/main" id="{C1C104F2-2922-02B8-090F-52AF3E147442}"/>
              </a:ext>
            </a:extLst>
          </p:cNvPr>
          <p:cNvSpPr/>
          <p:nvPr/>
        </p:nvSpPr>
        <p:spPr>
          <a:xfrm>
            <a:off x="5147351" y="2834279"/>
            <a:ext cx="2525160" cy="1965740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관광지에 관한 </a:t>
            </a:r>
            <a:r>
              <a:rPr lang="ko-KR" sz="140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텍스트</a:t>
            </a:r>
            <a:r>
              <a:rPr lang="en-US" altLang="ko-KR" sz="140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140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</a:t>
            </a:r>
            <a:r>
              <a:rPr lang="ko-KR" altLang="en-US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분석</a:t>
            </a:r>
            <a:r>
              <a:rPr lang="ko-KR" altLang="en-US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하여</a:t>
            </a:r>
            <a:r>
              <a:rPr lang="en-US" altLang="ko-KR" sz="1400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sz="1400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맞춤형 관광정보 제공 모델</a:t>
            </a:r>
            <a:endParaRPr lang="en-US" altLang="ko-KR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sz="140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이미지 분석</a:t>
            </a:r>
            <a:r>
              <a:rPr lang="ko-KR" sz="140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 이용한 맞춤형 관광정보 제공 모델</a:t>
            </a:r>
            <a:endParaRPr lang="en-US" sz="140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4" name="Google Shape;147;p21">
            <a:extLst>
              <a:ext uri="{FF2B5EF4-FFF2-40B4-BE49-F238E27FC236}">
                <a16:creationId xmlns:a16="http://schemas.microsoft.com/office/drawing/2014/main" id="{2ECB1A3D-FEE3-F401-EF02-842A34CFDEAA}"/>
              </a:ext>
            </a:extLst>
          </p:cNvPr>
          <p:cNvSpPr/>
          <p:nvPr/>
        </p:nvSpPr>
        <p:spPr>
          <a:xfrm>
            <a:off x="1442362" y="1901287"/>
            <a:ext cx="1706288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24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소스 데이터</a:t>
            </a:r>
            <a:endParaRPr lang="en-US" sz="24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15" name="Google Shape;148;p21">
            <a:extLst>
              <a:ext uri="{FF2B5EF4-FFF2-40B4-BE49-F238E27FC236}">
                <a16:creationId xmlns:a16="http://schemas.microsoft.com/office/drawing/2014/main" id="{358E3086-B405-C873-70BC-92B79DFBD317}"/>
              </a:ext>
            </a:extLst>
          </p:cNvPr>
          <p:cNvCxnSpPr>
            <a:cxnSpLocks/>
          </p:cNvCxnSpPr>
          <p:nvPr/>
        </p:nvCxnSpPr>
        <p:spPr>
          <a:xfrm flipV="1">
            <a:off x="5147351" y="2436026"/>
            <a:ext cx="2525160" cy="720"/>
          </a:xfrm>
          <a:prstGeom prst="straightConnector1">
            <a:avLst/>
          </a:prstGeom>
          <a:ln w="28575">
            <a:solidFill>
              <a:srgbClr val="A5A5A5"/>
            </a:solidFill>
            <a:prstDash val="dash"/>
            <a:miter/>
          </a:ln>
        </p:spPr>
      </p:cxnSp>
      <p:sp>
        <p:nvSpPr>
          <p:cNvPr id="16" name="Google Shape;149;p21">
            <a:extLst>
              <a:ext uri="{FF2B5EF4-FFF2-40B4-BE49-F238E27FC236}">
                <a16:creationId xmlns:a16="http://schemas.microsoft.com/office/drawing/2014/main" id="{E0F197FD-D913-5193-B5D7-34230075355A}"/>
              </a:ext>
            </a:extLst>
          </p:cNvPr>
          <p:cNvSpPr/>
          <p:nvPr/>
        </p:nvSpPr>
        <p:spPr>
          <a:xfrm>
            <a:off x="5699571" y="1901286"/>
            <a:ext cx="1420719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24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구축 범위</a:t>
            </a:r>
            <a:endParaRPr lang="en-US" sz="24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2" name="Google Shape;155;p21">
            <a:extLst>
              <a:ext uri="{FF2B5EF4-FFF2-40B4-BE49-F238E27FC236}">
                <a16:creationId xmlns:a16="http://schemas.microsoft.com/office/drawing/2014/main" id="{1874D099-DCC4-C317-3F90-E6DCE3B76DF8}"/>
              </a:ext>
            </a:extLst>
          </p:cNvPr>
          <p:cNvSpPr/>
          <p:nvPr/>
        </p:nvSpPr>
        <p:spPr>
          <a:xfrm>
            <a:off x="8453590" y="2616217"/>
            <a:ext cx="3403027" cy="2556916"/>
          </a:xfrm>
          <a:prstGeom prst="rect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72000" bIns="72000" anchor="ctr">
            <a:noAutofit/>
          </a:bodyPr>
          <a:lstStyle/>
          <a:p>
            <a:pPr marL="182520" indent="-182520">
              <a:lnSpc>
                <a:spcPct val="150000"/>
              </a:lnSpc>
              <a:buClr>
                <a:srgbClr val="1F497D"/>
              </a:buClr>
              <a:buFont typeface="Noto Sans Symbols"/>
              <a:buChar char="▪"/>
            </a:pPr>
            <a:r>
              <a:rPr 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전국 관광정보</a:t>
            </a:r>
            <a:r>
              <a:rPr lang="en-US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지역 정보에 대한 </a:t>
            </a:r>
            <a:r>
              <a:rPr 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체계적인 관리</a:t>
            </a:r>
            <a:endParaRPr lang="en-US" b="0" strike="noStrike" spc="-1" dirty="0">
              <a:solidFill>
                <a:srgbClr val="FF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5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맞춤형 가이드북 제공</a:t>
            </a:r>
            <a:r>
              <a:rPr lang="ko-KR" b="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을</a:t>
            </a:r>
            <a:r>
              <a:rPr 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통한 관광객 유치</a:t>
            </a:r>
            <a:endParaRPr lang="en-US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5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여행 장려로 지역 경제 </a:t>
            </a:r>
            <a:r>
              <a:rPr lang="ko-KR" altLang="en-US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및 관광 산업 </a:t>
            </a:r>
            <a:r>
              <a:rPr 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활성화 촉진</a:t>
            </a:r>
            <a:endParaRPr lang="en-US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5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 관련 </a:t>
            </a:r>
            <a:r>
              <a:rPr 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확장형 </a:t>
            </a:r>
            <a:r>
              <a:rPr lang="en-US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SW</a:t>
            </a:r>
            <a:r>
              <a:rPr lang="en-US" alt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및 비즈니스 모델</a:t>
            </a:r>
            <a:r>
              <a:rPr lang="en-US" alt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alt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광고</a:t>
            </a:r>
            <a:r>
              <a:rPr lang="en-US" alt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관광상품 중개 등</a:t>
            </a:r>
            <a:r>
              <a:rPr lang="en-US" altLang="ko-KR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r>
              <a:rPr lang="ko-KR" altLang="en-US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개발</a:t>
            </a:r>
            <a:endParaRPr lang="en-US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3" name="Google Shape;157;p21">
            <a:extLst>
              <a:ext uri="{FF2B5EF4-FFF2-40B4-BE49-F238E27FC236}">
                <a16:creationId xmlns:a16="http://schemas.microsoft.com/office/drawing/2014/main" id="{B5FB88B4-B7B2-1EF3-1FE8-306DC1E4DF84}"/>
              </a:ext>
            </a:extLst>
          </p:cNvPr>
          <p:cNvSpPr/>
          <p:nvPr/>
        </p:nvSpPr>
        <p:spPr>
          <a:xfrm>
            <a:off x="380306" y="4163004"/>
            <a:ext cx="1509597" cy="943493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ko-KR" sz="14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관련 연구 논문</a:t>
            </a:r>
            <a:endParaRPr lang="en-US" sz="14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4" name="Google Shape;158;p21">
            <a:extLst>
              <a:ext uri="{FF2B5EF4-FFF2-40B4-BE49-F238E27FC236}">
                <a16:creationId xmlns:a16="http://schemas.microsoft.com/office/drawing/2014/main" id="{68AAAF6C-1DED-91F6-2BC4-8150531FA014}"/>
              </a:ext>
            </a:extLst>
          </p:cNvPr>
          <p:cNvSpPr/>
          <p:nvPr/>
        </p:nvSpPr>
        <p:spPr>
          <a:xfrm>
            <a:off x="1984905" y="4163004"/>
            <a:ext cx="2176841" cy="9434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sz="12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관광지 이미지와 인식차이 </a:t>
            </a:r>
            <a:endParaRPr lang="en-US" altLang="ko-KR" sz="1200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sz="12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관광단지의 효율적 개발 방안에 대한 연구 논문 참고</a:t>
            </a:r>
            <a:endParaRPr lang="en-US" sz="1200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60EED21-6A2C-38A5-BA94-97020FA49564}"/>
              </a:ext>
            </a:extLst>
          </p:cNvPr>
          <p:cNvSpPr/>
          <p:nvPr/>
        </p:nvSpPr>
        <p:spPr>
          <a:xfrm>
            <a:off x="4479488" y="3189169"/>
            <a:ext cx="409698" cy="125596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9482733-5D4D-E701-E1E8-95F5409DBAE3}"/>
              </a:ext>
            </a:extLst>
          </p:cNvPr>
          <p:cNvSpPr/>
          <p:nvPr/>
        </p:nvSpPr>
        <p:spPr>
          <a:xfrm>
            <a:off x="7854910" y="3189168"/>
            <a:ext cx="409698" cy="125596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Google Shape;148;p21">
            <a:extLst>
              <a:ext uri="{FF2B5EF4-FFF2-40B4-BE49-F238E27FC236}">
                <a16:creationId xmlns:a16="http://schemas.microsoft.com/office/drawing/2014/main" id="{FB86EBB5-A481-A739-A85A-1BD43D409630}"/>
              </a:ext>
            </a:extLst>
          </p:cNvPr>
          <p:cNvCxnSpPr>
            <a:cxnSpLocks/>
          </p:cNvCxnSpPr>
          <p:nvPr/>
        </p:nvCxnSpPr>
        <p:spPr>
          <a:xfrm>
            <a:off x="8453590" y="2436026"/>
            <a:ext cx="3403027" cy="0"/>
          </a:xfrm>
          <a:prstGeom prst="straightConnector1">
            <a:avLst/>
          </a:prstGeom>
          <a:ln w="28575">
            <a:solidFill>
              <a:srgbClr val="A5A5A5"/>
            </a:solidFill>
            <a:prstDash val="dash"/>
            <a:miter/>
          </a:ln>
        </p:spPr>
      </p:cxnSp>
      <p:sp>
        <p:nvSpPr>
          <p:cNvPr id="28" name="Google Shape;149;p21">
            <a:extLst>
              <a:ext uri="{FF2B5EF4-FFF2-40B4-BE49-F238E27FC236}">
                <a16:creationId xmlns:a16="http://schemas.microsoft.com/office/drawing/2014/main" id="{687FAA97-3EAB-117E-1EB3-8E1FE97D091E}"/>
              </a:ext>
            </a:extLst>
          </p:cNvPr>
          <p:cNvSpPr/>
          <p:nvPr/>
        </p:nvSpPr>
        <p:spPr>
          <a:xfrm>
            <a:off x="9444744" y="1887196"/>
            <a:ext cx="1420718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altLang="en-US" sz="2400" b="1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기대 효과</a:t>
            </a:r>
            <a:endParaRPr lang="en-US" sz="2400" b="0" strike="noStrike" spc="-1" dirty="0">
              <a:solidFill>
                <a:srgbClr val="FF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75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2A1EA699-2064-6F90-3336-F828AAEED9F4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494244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3.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추진 방법론</a:t>
            </a:r>
            <a:endParaRPr lang="en-US" sz="3200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65A3B54-FBB1-514E-1BAE-1B71501DC183}"/>
              </a:ext>
            </a:extLst>
          </p:cNvPr>
          <p:cNvSpPr txBox="1">
            <a:spLocks/>
          </p:cNvSpPr>
          <p:nvPr/>
        </p:nvSpPr>
        <p:spPr>
          <a:xfrm>
            <a:off x="479520" y="889810"/>
            <a:ext cx="10981800" cy="64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0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본 프로젝트에서는 빅데이터 분석 방법론을 사용하며</a:t>
            </a:r>
            <a:r>
              <a:rPr lang="en-US" sz="20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20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각 단계별 산출물 작업으로 원활한 </a:t>
            </a:r>
            <a:r>
              <a:rPr lang="ko-KR" sz="2000" b="1" spc="-1" dirty="0" err="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커뮤니테이션을</a:t>
            </a:r>
            <a:r>
              <a:rPr lang="ko-KR" sz="20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이루도록 할 것입니다</a:t>
            </a:r>
            <a:r>
              <a:rPr lang="en-US" sz="20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</a:t>
            </a:r>
            <a:endParaRPr lang="en-US" sz="20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4" name="Google Shape;165;p22">
            <a:extLst>
              <a:ext uri="{FF2B5EF4-FFF2-40B4-BE49-F238E27FC236}">
                <a16:creationId xmlns:a16="http://schemas.microsoft.com/office/drawing/2014/main" id="{D1081867-A67B-EDF5-3E6A-9572F5E28719}"/>
              </a:ext>
            </a:extLst>
          </p:cNvPr>
          <p:cNvSpPr/>
          <p:nvPr/>
        </p:nvSpPr>
        <p:spPr>
          <a:xfrm>
            <a:off x="1321200" y="2243880"/>
            <a:ext cx="1837440" cy="21819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1" strike="noStrike" spc="-1" dirty="0">
                <a:solidFill>
                  <a:srgbClr val="444444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진행을 위해 비즈니스에 대한 충분한 이해와 도메인 문제점 파악</a:t>
            </a:r>
            <a:endParaRPr lang="en-US" sz="11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비즈니스 이해</a:t>
            </a:r>
            <a:r>
              <a:rPr lang="en-US" sz="1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:</a:t>
            </a:r>
            <a:r>
              <a:rPr lang="ko-KR" sz="1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비즈니스 자료조사</a:t>
            </a:r>
            <a:endParaRPr lang="en-US" sz="10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프로세스 범위설정</a:t>
            </a:r>
            <a:endParaRPr lang="en-US" sz="10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분석 프로젝트 정의</a:t>
            </a:r>
            <a:endParaRPr lang="en-US" sz="10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수행 계획 수립</a:t>
            </a:r>
            <a:endParaRPr lang="en-US" sz="10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분석 위험 식별</a:t>
            </a:r>
            <a:endParaRPr lang="en-US" sz="10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위험 대응계획수립</a:t>
            </a:r>
            <a:endParaRPr lang="en-US" sz="10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6" name="Google Shape;166;p22">
            <a:extLst>
              <a:ext uri="{FF2B5EF4-FFF2-40B4-BE49-F238E27FC236}">
                <a16:creationId xmlns:a16="http://schemas.microsoft.com/office/drawing/2014/main" id="{C1FFC301-85EC-351A-17FA-C47B2CE25688}"/>
              </a:ext>
            </a:extLst>
          </p:cNvPr>
          <p:cNvSpPr/>
          <p:nvPr/>
        </p:nvSpPr>
        <p:spPr>
          <a:xfrm>
            <a:off x="3200400" y="2241000"/>
            <a:ext cx="2221560" cy="21819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요구사항에 맞는 데이터를 정의하고 데이터 수집</a:t>
            </a:r>
            <a:r>
              <a:rPr lang="en-US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스토어 설계 과정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데이터정의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데이터획득방안수립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정형데이터스토어 설계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비정형데이터스토어 설계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수집 및 저장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정합성 검증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7" name="Google Shape;167;p22">
            <a:extLst>
              <a:ext uri="{FF2B5EF4-FFF2-40B4-BE49-F238E27FC236}">
                <a16:creationId xmlns:a16="http://schemas.microsoft.com/office/drawing/2014/main" id="{505A2943-2E0E-8A39-17CB-95F408B3C6F2}"/>
              </a:ext>
            </a:extLst>
          </p:cNvPr>
          <p:cNvSpPr/>
          <p:nvPr/>
        </p:nvSpPr>
        <p:spPr>
          <a:xfrm>
            <a:off x="5493240" y="2241000"/>
            <a:ext cx="2525760" cy="21819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구조 및 화면 개발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비즈니스 룰 확인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분석용데이터 셑 준비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텍스트 데이터 확인 및 추출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텍스트 데이터 분석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탐색적데이터 분석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시각화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데이터분할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데이터모델링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 적용 및 운영방안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 평가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 검증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8" name="Google Shape;168;p22">
            <a:extLst>
              <a:ext uri="{FF2B5EF4-FFF2-40B4-BE49-F238E27FC236}">
                <a16:creationId xmlns:a16="http://schemas.microsoft.com/office/drawing/2014/main" id="{D94211EB-F25C-8F13-8978-E94C21392203}"/>
              </a:ext>
            </a:extLst>
          </p:cNvPr>
          <p:cNvSpPr/>
          <p:nvPr/>
        </p:nvSpPr>
        <p:spPr>
          <a:xfrm>
            <a:off x="8095680" y="2241000"/>
            <a:ext cx="1484280" cy="21819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구현된 화면 결과에 대한 통합 테스트</a:t>
            </a:r>
            <a:r>
              <a:rPr lang="en-US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검증</a:t>
            </a:r>
            <a:r>
              <a:rPr lang="en-US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 </a:t>
            </a:r>
            <a:r>
              <a:rPr lang="ko-KR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진행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 분석 및 설계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 구현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시스템테스트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 운영계획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9" name="Google Shape;169;p22">
            <a:extLst>
              <a:ext uri="{FF2B5EF4-FFF2-40B4-BE49-F238E27FC236}">
                <a16:creationId xmlns:a16="http://schemas.microsoft.com/office/drawing/2014/main" id="{0BA63845-6E8A-95A3-6233-965713D4F823}"/>
              </a:ext>
            </a:extLst>
          </p:cNvPr>
          <p:cNvSpPr/>
          <p:nvPr/>
        </p:nvSpPr>
        <p:spPr>
          <a:xfrm>
            <a:off x="9672480" y="2241000"/>
            <a:ext cx="1321560" cy="21819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000" b="1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결과 정리 및 완료보고서 작성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08000">
              <a:lnSpc>
                <a:spcPct val="100000"/>
              </a:lnSpc>
              <a:tabLst>
                <a:tab pos="0" algn="l"/>
              </a:tabLst>
            </a:pP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모델발전 계획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성과 평가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pos="0" algn="l"/>
              </a:tabLst>
            </a:pPr>
            <a:r>
              <a:rPr lang="ko-KR" sz="10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종료</a:t>
            </a:r>
            <a:endParaRPr lang="en-US" sz="10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0" name="Google Shape;170;p22">
            <a:extLst>
              <a:ext uri="{FF2B5EF4-FFF2-40B4-BE49-F238E27FC236}">
                <a16:creationId xmlns:a16="http://schemas.microsoft.com/office/drawing/2014/main" id="{8D5203FD-A11F-9DC2-D35D-9FF6F33482C0}"/>
              </a:ext>
            </a:extLst>
          </p:cNvPr>
          <p:cNvSpPr/>
          <p:nvPr/>
        </p:nvSpPr>
        <p:spPr>
          <a:xfrm>
            <a:off x="3200400" y="1724760"/>
            <a:ext cx="2221560" cy="430920"/>
          </a:xfrm>
          <a:prstGeom prst="homePlate">
            <a:avLst>
              <a:gd name="adj" fmla="val 20674"/>
            </a:avLst>
          </a:prstGeom>
          <a:solidFill>
            <a:srgbClr val="0070C0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Data </a:t>
            </a:r>
            <a:r>
              <a:rPr lang="en-US" sz="1400" b="1" strike="noStrike" spc="-1" dirty="0" err="1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Preparartion</a:t>
            </a:r>
            <a:endParaRPr lang="en-US" sz="14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1" name="Google Shape;171;p22">
            <a:extLst>
              <a:ext uri="{FF2B5EF4-FFF2-40B4-BE49-F238E27FC236}">
                <a16:creationId xmlns:a16="http://schemas.microsoft.com/office/drawing/2014/main" id="{7E42BC3F-3845-F96F-9B41-D9CF1D277FD5}"/>
              </a:ext>
            </a:extLst>
          </p:cNvPr>
          <p:cNvSpPr/>
          <p:nvPr/>
        </p:nvSpPr>
        <p:spPr>
          <a:xfrm>
            <a:off x="5493240" y="1724760"/>
            <a:ext cx="2525760" cy="430920"/>
          </a:xfrm>
          <a:prstGeom prst="homePlate">
            <a:avLst>
              <a:gd name="adj" fmla="val 29041"/>
            </a:avLst>
          </a:prstGeom>
          <a:solidFill>
            <a:srgbClr val="0070C0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Data Analyzing</a:t>
            </a:r>
            <a:endParaRPr lang="en-US" sz="14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2" name="Google Shape;172;p22">
            <a:extLst>
              <a:ext uri="{FF2B5EF4-FFF2-40B4-BE49-F238E27FC236}">
                <a16:creationId xmlns:a16="http://schemas.microsoft.com/office/drawing/2014/main" id="{5757F5C4-3D95-4D48-3C5B-84EC122DAAA9}"/>
              </a:ext>
            </a:extLst>
          </p:cNvPr>
          <p:cNvSpPr/>
          <p:nvPr/>
        </p:nvSpPr>
        <p:spPr>
          <a:xfrm>
            <a:off x="9672480" y="1724760"/>
            <a:ext cx="1321560" cy="430920"/>
          </a:xfrm>
          <a:prstGeom prst="homePlate">
            <a:avLst>
              <a:gd name="adj" fmla="val 13686"/>
            </a:avLst>
          </a:prstGeom>
          <a:solidFill>
            <a:srgbClr val="0070C0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Deploying</a:t>
            </a:r>
            <a:endParaRPr lang="en-US" sz="14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3" name="Google Shape;173;p22">
            <a:extLst>
              <a:ext uri="{FF2B5EF4-FFF2-40B4-BE49-F238E27FC236}">
                <a16:creationId xmlns:a16="http://schemas.microsoft.com/office/drawing/2014/main" id="{85ACDFE6-EDAB-D233-78E6-9C61773B9F30}"/>
              </a:ext>
            </a:extLst>
          </p:cNvPr>
          <p:cNvSpPr/>
          <p:nvPr/>
        </p:nvSpPr>
        <p:spPr>
          <a:xfrm>
            <a:off x="8095680" y="1724760"/>
            <a:ext cx="1484280" cy="430920"/>
          </a:xfrm>
          <a:prstGeom prst="homePlate">
            <a:avLst>
              <a:gd name="adj" fmla="val 16571"/>
            </a:avLst>
          </a:prstGeom>
          <a:solidFill>
            <a:srgbClr val="0070C0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System Developing</a:t>
            </a:r>
            <a:endParaRPr lang="en-US" sz="14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4" name="Google Shape;174;p22">
            <a:extLst>
              <a:ext uri="{FF2B5EF4-FFF2-40B4-BE49-F238E27FC236}">
                <a16:creationId xmlns:a16="http://schemas.microsoft.com/office/drawing/2014/main" id="{3D7A3886-CAB5-4148-483B-37BB09C7FB8B}"/>
              </a:ext>
            </a:extLst>
          </p:cNvPr>
          <p:cNvSpPr/>
          <p:nvPr/>
        </p:nvSpPr>
        <p:spPr>
          <a:xfrm>
            <a:off x="1299960" y="1724760"/>
            <a:ext cx="1807920" cy="430920"/>
          </a:xfrm>
          <a:prstGeom prst="homePlate">
            <a:avLst>
              <a:gd name="adj" fmla="val 18995"/>
            </a:avLst>
          </a:prstGeom>
          <a:solidFill>
            <a:srgbClr val="0070C0"/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Planning</a:t>
            </a:r>
            <a:endParaRPr lang="en-US" sz="14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5" name="Google Shape;175;p22">
            <a:extLst>
              <a:ext uri="{FF2B5EF4-FFF2-40B4-BE49-F238E27FC236}">
                <a16:creationId xmlns:a16="http://schemas.microsoft.com/office/drawing/2014/main" id="{5DAA1998-5238-4F1F-4B08-52B8860CB56F}"/>
              </a:ext>
            </a:extLst>
          </p:cNvPr>
          <p:cNvSpPr/>
          <p:nvPr/>
        </p:nvSpPr>
        <p:spPr>
          <a:xfrm>
            <a:off x="461880" y="2242440"/>
            <a:ext cx="802080" cy="218196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FAFAF"/>
              </a:gs>
              <a:gs pos="100000">
                <a:srgbClr val="A5A5A5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1400" b="1" strike="noStrike" spc="-1">
                <a:solidFill>
                  <a:srgbClr val="FFFFFF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주요 </a:t>
            </a:r>
            <a:r>
              <a:rPr lang="en-US" sz="1400" b="1" strike="noStrike" spc="-1">
                <a:solidFill>
                  <a:srgbClr val="FFFFFF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Task</a:t>
            </a:r>
            <a:endParaRPr lang="en-US" sz="14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6" name="Google Shape;176;p22">
            <a:extLst>
              <a:ext uri="{FF2B5EF4-FFF2-40B4-BE49-F238E27FC236}">
                <a16:creationId xmlns:a16="http://schemas.microsoft.com/office/drawing/2014/main" id="{066798C1-F3B1-D330-AD4B-0B4E922A28A2}"/>
              </a:ext>
            </a:extLst>
          </p:cNvPr>
          <p:cNvSpPr/>
          <p:nvPr/>
        </p:nvSpPr>
        <p:spPr>
          <a:xfrm>
            <a:off x="461880" y="4536720"/>
            <a:ext cx="802080" cy="191016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FAFAF"/>
              </a:gs>
              <a:gs pos="100000">
                <a:srgbClr val="A5A5A5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1400" b="1" strike="noStrike" spc="-1">
                <a:solidFill>
                  <a:srgbClr val="FFFFFF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주요 </a:t>
            </a:r>
            <a:endParaRPr lang="en-US" sz="14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1400" b="1" strike="noStrike" spc="-1">
                <a:solidFill>
                  <a:srgbClr val="FFFFFF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산출물</a:t>
            </a:r>
            <a:endParaRPr lang="en-US" sz="14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9" name="Google Shape;177;p22">
            <a:extLst>
              <a:ext uri="{FF2B5EF4-FFF2-40B4-BE49-F238E27FC236}">
                <a16:creationId xmlns:a16="http://schemas.microsoft.com/office/drawing/2014/main" id="{64CF4CCC-7660-F395-5DA5-70A9CE05CE4B}"/>
              </a:ext>
            </a:extLst>
          </p:cNvPr>
          <p:cNvSpPr/>
          <p:nvPr/>
        </p:nvSpPr>
        <p:spPr>
          <a:xfrm>
            <a:off x="1321200" y="4536720"/>
            <a:ext cx="1837440" cy="19101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비즈니스이해 및 도메인 문제점</a:t>
            </a:r>
            <a:endParaRPr lang="en-US" sz="7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범위 정의서</a:t>
            </a:r>
            <a:r>
              <a:rPr lang="en-US" sz="7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(SOW)(Statement Of Work)</a:t>
            </a:r>
            <a:endParaRPr lang="en-US" sz="7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프로젝트정의서</a:t>
            </a:r>
            <a:r>
              <a:rPr lang="en-US" sz="7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700" b="0" strike="noStrike" spc="-1" dirty="0" err="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모델운영이미지설계서</a:t>
            </a:r>
            <a:r>
              <a:rPr lang="en-US" sz="7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7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모델평가기준</a:t>
            </a:r>
            <a:endParaRPr lang="en-US" sz="7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프로젝트수행계획서</a:t>
            </a:r>
            <a:r>
              <a:rPr lang="en-US" sz="7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WBS(Work Breakdown Structure)</a:t>
            </a:r>
            <a:endParaRPr lang="en-US" sz="7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식별된 위험 목록</a:t>
            </a:r>
            <a:endParaRPr lang="en-US" sz="7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위험관리계획서</a:t>
            </a:r>
            <a:endParaRPr lang="en-US" sz="7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0" name="Google Shape;178;p22">
            <a:extLst>
              <a:ext uri="{FF2B5EF4-FFF2-40B4-BE49-F238E27FC236}">
                <a16:creationId xmlns:a16="http://schemas.microsoft.com/office/drawing/2014/main" id="{233C01E5-692F-8128-1FE0-39610F39029B}"/>
              </a:ext>
            </a:extLst>
          </p:cNvPr>
          <p:cNvSpPr/>
          <p:nvPr/>
        </p:nvSpPr>
        <p:spPr>
          <a:xfrm>
            <a:off x="3200400" y="4533120"/>
            <a:ext cx="2221560" cy="19101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데이터정의서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획득계획서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정형데이터스토어설계서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데이터매핑정의서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비정형데이터스토어설계서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데이터매핑정의서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수집된 분석용데이터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데이터정합성 점검 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08000">
              <a:lnSpc>
                <a:spcPct val="100000"/>
              </a:lnSpc>
              <a:tabLst>
                <a:tab pos="0" algn="l"/>
              </a:tabLst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1" name="Google Shape;179;p22">
            <a:extLst>
              <a:ext uri="{FF2B5EF4-FFF2-40B4-BE49-F238E27FC236}">
                <a16:creationId xmlns:a16="http://schemas.microsoft.com/office/drawing/2014/main" id="{C09A4A53-513F-4C98-C252-DD44DC526263}"/>
              </a:ext>
            </a:extLst>
          </p:cNvPr>
          <p:cNvSpPr/>
          <p:nvPr/>
        </p:nvSpPr>
        <p:spPr>
          <a:xfrm>
            <a:off x="5493240" y="4533120"/>
            <a:ext cx="2525760" cy="19101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비즈니스룰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분석에 필요한 데이터범위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분석용 데이터셑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분석용 텍스트 데이터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텍스트 분석보고서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데이터탐색보고서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데이터시각화보고서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훈련용데이터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테스트용데이터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모델링결과보고서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알고리즘설명서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모니터링방안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모델평가보고서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모델검증보고서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2" name="Google Shape;180;p22">
            <a:extLst>
              <a:ext uri="{FF2B5EF4-FFF2-40B4-BE49-F238E27FC236}">
                <a16:creationId xmlns:a16="http://schemas.microsoft.com/office/drawing/2014/main" id="{EA4DEB13-7AF5-BE67-526B-7F47384BB63A}"/>
              </a:ext>
            </a:extLst>
          </p:cNvPr>
          <p:cNvSpPr/>
          <p:nvPr/>
        </p:nvSpPr>
        <p:spPr>
          <a:xfrm>
            <a:off x="9672480" y="4533120"/>
            <a:ext cx="1321560" cy="19101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모델 발전계획서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성과 평가서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최종 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3" name="Google Shape;181;p22">
            <a:extLst>
              <a:ext uri="{FF2B5EF4-FFF2-40B4-BE49-F238E27FC236}">
                <a16:creationId xmlns:a16="http://schemas.microsoft.com/office/drawing/2014/main" id="{08B336FF-A2ED-75CF-EBD3-8FC7B90B5B38}"/>
              </a:ext>
            </a:extLst>
          </p:cNvPr>
          <p:cNvSpPr/>
          <p:nvPr/>
        </p:nvSpPr>
        <p:spPr>
          <a:xfrm>
            <a:off x="8090280" y="4533120"/>
            <a:ext cx="1484280" cy="19101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시스템분석및 설계서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구현시스템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>
              <a:lnSpc>
                <a:spcPct val="100000"/>
              </a:lnSpc>
            </a:pP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시스템테스트결과보고서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운영자매뉴얼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사용자매뉴얼</a:t>
            </a:r>
            <a:r>
              <a:rPr lang="en-US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</a:t>
            </a:r>
            <a:r>
              <a:rPr lang="ko-KR" sz="700" b="0" strike="noStrike" spc="-1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시스템운영계획서</a:t>
            </a:r>
            <a:endParaRPr lang="en-US" sz="700" b="0" strike="noStrike" spc="-1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09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A362563-6C54-D545-C97E-581B8B53C3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4. </a:t>
            </a:r>
            <a:r>
              <a:rPr lang="ko-KR" sz="3200" b="1" strike="noStrike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조직 및 역할</a:t>
            </a:r>
            <a:endParaRPr lang="en-US" sz="3200" b="0" strike="noStrike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89526" y="925239"/>
            <a:ext cx="11212948" cy="4689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3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팀</a:t>
            </a:r>
            <a:r>
              <a:rPr lang="ko-KR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장 박병준을 전체 리더로 본 시스템 구축이 진행되며</a:t>
            </a:r>
            <a:r>
              <a:rPr lang="en-US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투입 </a:t>
            </a:r>
            <a:r>
              <a:rPr lang="ko-KR" sz="2300" b="1" strike="noStrike" spc="-1" dirty="0" err="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인력별</a:t>
            </a:r>
            <a:r>
              <a:rPr lang="ko-KR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역할은 아래와 같습니다</a:t>
            </a:r>
            <a:r>
              <a:rPr lang="en-US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</a:t>
            </a:r>
            <a:endParaRPr lang="en-US" sz="23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2" name="Google Shape;188;p23">
            <a:extLst>
              <a:ext uri="{FF2B5EF4-FFF2-40B4-BE49-F238E27FC236}">
                <a16:creationId xmlns:a16="http://schemas.microsoft.com/office/drawing/2014/main" id="{15BFAEB3-D720-C7D7-B9B2-0D9EC1FF2DE2}"/>
              </a:ext>
            </a:extLst>
          </p:cNvPr>
          <p:cNvCxnSpPr>
            <a:cxnSpLocks/>
          </p:cNvCxnSpPr>
          <p:nvPr/>
        </p:nvCxnSpPr>
        <p:spPr>
          <a:xfrm>
            <a:off x="1372552" y="2832475"/>
            <a:ext cx="9301839" cy="0"/>
          </a:xfrm>
          <a:prstGeom prst="straightConnector1">
            <a:avLst/>
          </a:prstGeom>
          <a:ln w="28575">
            <a:solidFill>
              <a:srgbClr val="A5A5A5"/>
            </a:solidFill>
            <a:prstDash val="dash"/>
            <a:miter/>
          </a:ln>
        </p:spPr>
      </p:cxnSp>
      <p:sp>
        <p:nvSpPr>
          <p:cNvPr id="3" name="Google Shape;189;p23">
            <a:extLst>
              <a:ext uri="{FF2B5EF4-FFF2-40B4-BE49-F238E27FC236}">
                <a16:creationId xmlns:a16="http://schemas.microsoft.com/office/drawing/2014/main" id="{11DFD65D-4FCE-1D63-854E-659CCDB094E0}"/>
              </a:ext>
            </a:extLst>
          </p:cNvPr>
          <p:cNvSpPr/>
          <p:nvPr/>
        </p:nvSpPr>
        <p:spPr>
          <a:xfrm>
            <a:off x="4359834" y="2051696"/>
            <a:ext cx="3467981" cy="398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28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조직도</a:t>
            </a:r>
            <a:endParaRPr lang="en-US" sz="28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D2F423-8249-208C-7FA1-462260741965}"/>
              </a:ext>
            </a:extLst>
          </p:cNvPr>
          <p:cNvGrpSpPr/>
          <p:nvPr/>
        </p:nvGrpSpPr>
        <p:grpSpPr>
          <a:xfrm>
            <a:off x="1404850" y="4062292"/>
            <a:ext cx="9382299" cy="1442604"/>
            <a:chOff x="994941" y="3926647"/>
            <a:chExt cx="9382299" cy="144260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2F6D91E-3DF3-2FF4-7342-BEB96D9EB012}"/>
                </a:ext>
              </a:extLst>
            </p:cNvPr>
            <p:cNvGrpSpPr/>
            <p:nvPr/>
          </p:nvGrpSpPr>
          <p:grpSpPr>
            <a:xfrm>
              <a:off x="5772513" y="3933215"/>
              <a:ext cx="2231280" cy="1426007"/>
              <a:chOff x="4304701" y="4708269"/>
              <a:chExt cx="2231280" cy="1426007"/>
            </a:xfrm>
          </p:grpSpPr>
          <p:sp>
            <p:nvSpPr>
              <p:cNvPr id="22" name="Google Shape;206;p23">
                <a:extLst>
                  <a:ext uri="{FF2B5EF4-FFF2-40B4-BE49-F238E27FC236}">
                    <a16:creationId xmlns:a16="http://schemas.microsoft.com/office/drawing/2014/main" id="{4126D8A1-621D-D3E4-A34D-24DA40F7C0D2}"/>
                  </a:ext>
                </a:extLst>
              </p:cNvPr>
              <p:cNvSpPr/>
              <p:nvPr/>
            </p:nvSpPr>
            <p:spPr>
              <a:xfrm>
                <a:off x="4304701" y="5225710"/>
                <a:ext cx="2229840" cy="9085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en-US" sz="1300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- Notion </a:t>
                </a:r>
                <a:r>
                  <a:rPr lang="ko-KR" altLang="en-US" sz="1300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워크 스페이스 관리</a:t>
                </a:r>
                <a:endParaRPr lang="en-US" sz="1300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algn="ctr"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en-US" altLang="ko-KR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- </a:t>
                </a: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텍스트 분류 모델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개발</a:t>
                </a:r>
                <a:endParaRPr lang="en-US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23" name="Google Shape;197;p23">
                <a:extLst>
                  <a:ext uri="{FF2B5EF4-FFF2-40B4-BE49-F238E27FC236}">
                    <a16:creationId xmlns:a16="http://schemas.microsoft.com/office/drawing/2014/main" id="{11D6F4C2-BFF2-9BF7-2AFB-D4E4F6803C14}"/>
                  </a:ext>
                </a:extLst>
              </p:cNvPr>
              <p:cNvSpPr/>
              <p:nvPr/>
            </p:nvSpPr>
            <p:spPr>
              <a:xfrm>
                <a:off x="4304701" y="4708269"/>
                <a:ext cx="2231280" cy="521799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ko-KR" sz="1600" b="1" strike="noStrike" spc="-1" dirty="0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신민수</a:t>
                </a:r>
                <a:endParaRPr lang="en-US" sz="1100" b="0" strike="noStrike" spc="-1" dirty="0">
                  <a:solidFill>
                    <a:schemeClr val="bg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3F17706-C2AD-659C-4A4F-3D15688C4087}"/>
                </a:ext>
              </a:extLst>
            </p:cNvPr>
            <p:cNvGrpSpPr/>
            <p:nvPr/>
          </p:nvGrpSpPr>
          <p:grpSpPr>
            <a:xfrm>
              <a:off x="3382283" y="3926647"/>
              <a:ext cx="2231280" cy="1442604"/>
              <a:chOff x="6649021" y="4708269"/>
              <a:chExt cx="2231280" cy="1442604"/>
            </a:xfrm>
          </p:grpSpPr>
          <p:sp>
            <p:nvSpPr>
              <p:cNvPr id="20" name="Google Shape;209;p23">
                <a:extLst>
                  <a:ext uri="{FF2B5EF4-FFF2-40B4-BE49-F238E27FC236}">
                    <a16:creationId xmlns:a16="http://schemas.microsoft.com/office/drawing/2014/main" id="{28DE7DA4-DBA6-5217-E75C-F4FD928A5807}"/>
                  </a:ext>
                </a:extLst>
              </p:cNvPr>
              <p:cNvSpPr/>
              <p:nvPr/>
            </p:nvSpPr>
            <p:spPr>
              <a:xfrm>
                <a:off x="6649021" y="4708269"/>
                <a:ext cx="2231280" cy="537699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ko-KR" sz="1600" b="1" strike="noStrike" spc="-1" dirty="0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이재상</a:t>
                </a:r>
                <a:endParaRPr lang="en-US" sz="1050" b="0" strike="noStrike" spc="-1" dirty="0">
                  <a:solidFill>
                    <a:schemeClr val="bg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21" name="Google Shape;206;p23">
                <a:extLst>
                  <a:ext uri="{FF2B5EF4-FFF2-40B4-BE49-F238E27FC236}">
                    <a16:creationId xmlns:a16="http://schemas.microsoft.com/office/drawing/2014/main" id="{5020079F-325B-F03B-5482-282D5B5D03D6}"/>
                  </a:ext>
                </a:extLst>
              </p:cNvPr>
              <p:cNvSpPr/>
              <p:nvPr/>
            </p:nvSpPr>
            <p:spPr>
              <a:xfrm>
                <a:off x="6649696" y="5242307"/>
                <a:ext cx="2229840" cy="9085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-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프로젝트 계획서 제작</a:t>
                </a:r>
                <a:endParaRPr lang="en-US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algn="ctr"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en-US" altLang="ko-KR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- </a:t>
                </a: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이미지 분류 모델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개발</a:t>
                </a:r>
                <a:endParaRPr lang="en-US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6379CFA-4682-5300-2CB7-A650A5310FC6}"/>
                </a:ext>
              </a:extLst>
            </p:cNvPr>
            <p:cNvGrpSpPr/>
            <p:nvPr/>
          </p:nvGrpSpPr>
          <p:grpSpPr>
            <a:xfrm>
              <a:off x="8145960" y="3941006"/>
              <a:ext cx="2231280" cy="1416339"/>
              <a:chOff x="1903141" y="4713349"/>
              <a:chExt cx="2231280" cy="1416339"/>
            </a:xfrm>
          </p:grpSpPr>
          <p:sp>
            <p:nvSpPr>
              <p:cNvPr id="18" name="Google Shape;204;p23">
                <a:extLst>
                  <a:ext uri="{FF2B5EF4-FFF2-40B4-BE49-F238E27FC236}">
                    <a16:creationId xmlns:a16="http://schemas.microsoft.com/office/drawing/2014/main" id="{0D2F77DE-3429-192A-BF49-BD495F427CCE}"/>
                  </a:ext>
                </a:extLst>
              </p:cNvPr>
              <p:cNvSpPr/>
              <p:nvPr/>
            </p:nvSpPr>
            <p:spPr>
              <a:xfrm>
                <a:off x="1903141" y="4713349"/>
                <a:ext cx="2231280" cy="507771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100" b="1" strike="noStrike" spc="-1" dirty="0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 </a:t>
                </a:r>
                <a:r>
                  <a:rPr lang="ko-KR" sz="1600" b="1" strike="noStrike" spc="-1" dirty="0" err="1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허채범</a:t>
                </a:r>
                <a:endParaRPr lang="en-US" sz="1100" b="0" strike="noStrike" spc="-1" dirty="0">
                  <a:solidFill>
                    <a:schemeClr val="bg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19" name="Google Shape;206;p23">
                <a:extLst>
                  <a:ext uri="{FF2B5EF4-FFF2-40B4-BE49-F238E27FC236}">
                    <a16:creationId xmlns:a16="http://schemas.microsoft.com/office/drawing/2014/main" id="{A72B358A-BC56-57D1-E5A8-00305384ED9D}"/>
                  </a:ext>
                </a:extLst>
              </p:cNvPr>
              <p:cNvSpPr/>
              <p:nvPr/>
            </p:nvSpPr>
            <p:spPr>
              <a:xfrm>
                <a:off x="1908699" y="5221122"/>
                <a:ext cx="2224086" cy="9085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en-US" altLang="ko-KR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- </a:t>
                </a: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당일 회의록 작성</a:t>
                </a:r>
                <a:endParaRPr lang="en-US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algn="ctr"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en-US" altLang="ko-KR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- </a:t>
                </a: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텍스트 분류 모델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개발</a:t>
                </a:r>
                <a:endParaRPr lang="en-US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8FDBBD0-8320-DCD8-CFE9-AF7DBF193603}"/>
                </a:ext>
              </a:extLst>
            </p:cNvPr>
            <p:cNvGrpSpPr/>
            <p:nvPr/>
          </p:nvGrpSpPr>
          <p:grpSpPr>
            <a:xfrm>
              <a:off x="994941" y="3935979"/>
              <a:ext cx="2231477" cy="1419751"/>
              <a:chOff x="1498590" y="3045223"/>
              <a:chExt cx="2231477" cy="1419751"/>
            </a:xfrm>
          </p:grpSpPr>
          <p:sp>
            <p:nvSpPr>
              <p:cNvPr id="16" name="Google Shape;194;p23">
                <a:extLst>
                  <a:ext uri="{FF2B5EF4-FFF2-40B4-BE49-F238E27FC236}">
                    <a16:creationId xmlns:a16="http://schemas.microsoft.com/office/drawing/2014/main" id="{767DEDA3-24E4-103C-615A-DE8F216B86DF}"/>
                  </a:ext>
                </a:extLst>
              </p:cNvPr>
              <p:cNvSpPr/>
              <p:nvPr/>
            </p:nvSpPr>
            <p:spPr>
              <a:xfrm>
                <a:off x="1500227" y="3556408"/>
                <a:ext cx="2229840" cy="9085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en-US" altLang="ko-KR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- </a:t>
                </a: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전반적 문서화 작업</a:t>
                </a:r>
                <a:endParaRPr lang="en-US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algn="ctr">
                  <a:lnSpc>
                    <a:spcPct val="150000"/>
                  </a:lnSpc>
                  <a:tabLst>
                    <a:tab pos="0" algn="l"/>
                  </a:tabLst>
                </a:pPr>
                <a:r>
                  <a:rPr lang="en-US" b="0" strike="noStrike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- </a:t>
                </a:r>
                <a:r>
                  <a:rPr lang="ko-KR" altLang="en-US" b="0" strike="noStrike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이미지 분류 모델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개발</a:t>
                </a:r>
                <a:endParaRPr lang="en-US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17" name="Google Shape;197;p23">
                <a:extLst>
                  <a:ext uri="{FF2B5EF4-FFF2-40B4-BE49-F238E27FC236}">
                    <a16:creationId xmlns:a16="http://schemas.microsoft.com/office/drawing/2014/main" id="{7A638F3C-025B-61E3-343E-BE8D4136B4AF}"/>
                  </a:ext>
                </a:extLst>
              </p:cNvPr>
              <p:cNvSpPr/>
              <p:nvPr/>
            </p:nvSpPr>
            <p:spPr>
              <a:xfrm>
                <a:off x="1498590" y="3045223"/>
                <a:ext cx="2229840" cy="49680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ko-KR" altLang="en-US" sz="1600" b="1" spc="-1" dirty="0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박병준</a:t>
                </a:r>
                <a:endParaRPr lang="en-US" sz="1600" b="0" strike="noStrike" spc="-1" dirty="0">
                  <a:solidFill>
                    <a:schemeClr val="bg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3A8FC-91AE-42FD-DCBA-860D5CBAFAC5}"/>
              </a:ext>
            </a:extLst>
          </p:cNvPr>
          <p:cNvGrpSpPr/>
          <p:nvPr/>
        </p:nvGrpSpPr>
        <p:grpSpPr>
          <a:xfrm>
            <a:off x="2519770" y="3382698"/>
            <a:ext cx="7148110" cy="679595"/>
            <a:chOff x="2160730" y="3536302"/>
            <a:chExt cx="7148110" cy="67959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ACF6233-AB74-462D-B3D6-6CDB8D67B8BB}"/>
                </a:ext>
              </a:extLst>
            </p:cNvPr>
            <p:cNvCxnSpPr/>
            <p:nvPr/>
          </p:nvCxnSpPr>
          <p:spPr>
            <a:xfrm>
              <a:off x="2160730" y="3536302"/>
              <a:ext cx="7148110" cy="0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3C756D5-8073-7321-85CA-AF50DA2F8F3F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2160730" y="3536302"/>
              <a:ext cx="0" cy="67959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0B26C5B-DE9C-D651-3259-A47F9AB50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8648" y="3536302"/>
              <a:ext cx="10192" cy="67026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E4B8127-7CC1-142E-9223-3176666EE579}"/>
                </a:ext>
              </a:extLst>
            </p:cNvPr>
            <p:cNvCxnSpPr>
              <a:cxnSpLocks/>
            </p:cNvCxnSpPr>
            <p:nvPr/>
          </p:nvCxnSpPr>
          <p:spPr>
            <a:xfrm>
              <a:off x="6938302" y="3536302"/>
              <a:ext cx="0" cy="67026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6C74A0A-0FA0-C56D-8016-F095239B24B8}"/>
                </a:ext>
              </a:extLst>
            </p:cNvPr>
            <p:cNvCxnSpPr>
              <a:cxnSpLocks/>
            </p:cNvCxnSpPr>
            <p:nvPr/>
          </p:nvCxnSpPr>
          <p:spPr>
            <a:xfrm>
              <a:off x="4557214" y="3536302"/>
              <a:ext cx="0" cy="67026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39" name="PlaceHolder 1">
            <a:extLst>
              <a:ext uri="{FF2B5EF4-FFF2-40B4-BE49-F238E27FC236}">
                <a16:creationId xmlns:a16="http://schemas.microsoft.com/office/drawing/2014/main" id="{5696B871-E06A-F73A-30E1-12B1EC55C988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10514520" cy="48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5. </a:t>
            </a:r>
            <a:r>
              <a:rPr lang="ko-KR" sz="32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일정</a:t>
            </a:r>
            <a:endParaRPr lang="en-US" sz="32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40" name="PlaceHolder 2">
            <a:extLst>
              <a:ext uri="{FF2B5EF4-FFF2-40B4-BE49-F238E27FC236}">
                <a16:creationId xmlns:a16="http://schemas.microsoft.com/office/drawing/2014/main" id="{86308E53-9ADD-5DC5-A80D-0CD713F74012}"/>
              </a:ext>
            </a:extLst>
          </p:cNvPr>
          <p:cNvSpPr txBox="1">
            <a:spLocks/>
          </p:cNvSpPr>
          <p:nvPr/>
        </p:nvSpPr>
        <p:spPr>
          <a:xfrm>
            <a:off x="504720" y="699236"/>
            <a:ext cx="10981440" cy="5906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아래와 같이 프로젝트는 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5</a:t>
            </a: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일간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sz="2400" b="1" spc="-1" dirty="0" err="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진행됩니다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</a:t>
            </a:r>
            <a:endParaRPr lang="en-US" sz="24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3830F4C-226E-B644-E5B9-5223359B21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7" t="1161" r="746" b="1161"/>
          <a:stretch/>
        </p:blipFill>
        <p:spPr>
          <a:xfrm>
            <a:off x="361914" y="1289880"/>
            <a:ext cx="11468172" cy="4868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226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10A9FD8F-28A7-B9C6-C4FB-0724A330FC86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6.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예상 이슈</a:t>
            </a:r>
            <a:endParaRPr lang="en-US" sz="3200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9E81EDF-65C4-1579-3910-B3C484EF2D4D}"/>
              </a:ext>
            </a:extLst>
          </p:cNvPr>
          <p:cNvSpPr txBox="1">
            <a:spLocks/>
          </p:cNvSpPr>
          <p:nvPr/>
        </p:nvSpPr>
        <p:spPr>
          <a:xfrm>
            <a:off x="479519" y="972360"/>
            <a:ext cx="11373813" cy="64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 구축 과정에서 아래와 같은 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2</a:t>
            </a: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가지 이슈가 예상되며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대응방안은 다음과 같습니다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</a:t>
            </a:r>
            <a:endParaRPr lang="en-US" sz="24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aphicFrame>
        <p:nvGraphicFramePr>
          <p:cNvPr id="4" name="Google Shape;239;p25">
            <a:extLst>
              <a:ext uri="{FF2B5EF4-FFF2-40B4-BE49-F238E27FC236}">
                <a16:creationId xmlns:a16="http://schemas.microsoft.com/office/drawing/2014/main" id="{D3196F0E-68DA-1073-F825-5336BEF53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378041"/>
              </p:ext>
            </p:extLst>
          </p:nvPr>
        </p:nvGraphicFramePr>
        <p:xfrm>
          <a:off x="1592338" y="2225910"/>
          <a:ext cx="8495751" cy="3594600"/>
        </p:xfrm>
        <a:graphic>
          <a:graphicData uri="http://schemas.openxmlformats.org/drawingml/2006/table">
            <a:tbl>
              <a:tblPr/>
              <a:tblGrid>
                <a:gridCol w="49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7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8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No</a:t>
                      </a:r>
                      <a:endParaRPr lang="en-US" sz="1400" b="0" strike="noStrike" spc="-1" dirty="0"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예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상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이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슈</a:t>
                      </a:r>
                      <a:endParaRPr lang="en-US" sz="1800" b="0" strike="noStrike" spc="-1" dirty="0"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대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응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방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안</a:t>
                      </a:r>
                      <a:endParaRPr lang="en-US" sz="1800" b="0" strike="noStrike" spc="-1" dirty="0"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bg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1</a:t>
                      </a:r>
                      <a:endParaRPr lang="en-US" sz="1400" b="0" strike="noStrike" spc="-1" dirty="0">
                        <a:solidFill>
                          <a:schemeClr val="bg1"/>
                        </a:solidFill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712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카테고리별 데이터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(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독립변수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) </a:t>
                      </a:r>
                      <a:r>
                        <a:rPr lang="ko-KR" sz="1600" b="0" strike="noStrike" spc="-1" dirty="0">
                          <a:solidFill>
                            <a:srgbClr val="FF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불균형</a:t>
                      </a:r>
                      <a:endParaRPr lang="en-US" altLang="ko-KR" sz="1600" b="0" strike="noStrike" spc="-1" dirty="0">
                        <a:solidFill>
                          <a:srgbClr val="FF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marL="712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alt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(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음식점 정보에 치중되어 있음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)</a:t>
                      </a:r>
                      <a:endParaRPr lang="en-US" sz="16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alt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 변환을 통한 데이터 </a:t>
                      </a:r>
                      <a:r>
                        <a:rPr lang="ko-KR" altLang="en-US" sz="1600" b="0" strike="noStrike" spc="-1" dirty="0">
                          <a:solidFill>
                            <a:srgbClr val="FF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증강</a:t>
                      </a:r>
                      <a:endParaRPr lang="en-US" sz="1600" b="0" strike="noStrike" spc="-1" dirty="0">
                        <a:solidFill>
                          <a:srgbClr val="FF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bg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2</a:t>
                      </a:r>
                      <a:endParaRPr lang="en-US" sz="1400" b="0" strike="noStrike" spc="-1" dirty="0">
                        <a:solidFill>
                          <a:schemeClr val="bg1"/>
                        </a:solidFill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alt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관광지 데이터 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분류 모델링시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학습시켜야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할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이미지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ko-KR" alt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데이터가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방대함</a:t>
                      </a:r>
                      <a:endParaRPr lang="en-US" sz="16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표본추출로 데이터의 양을 줄임</a:t>
                      </a:r>
                      <a:endParaRPr lang="en-US" sz="16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bg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3</a:t>
                      </a:r>
                      <a:endParaRPr lang="en-US" sz="1400" b="0" strike="noStrike" spc="-1" dirty="0">
                        <a:solidFill>
                          <a:schemeClr val="bg1"/>
                        </a:solidFill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altLang="en-US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분류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모델링시 관광 </a:t>
                      </a:r>
                      <a:r>
                        <a:rPr lang="ko-KR" sz="1600" b="0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목적별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변수의 영향을 모두 반영하기 어려움</a:t>
                      </a:r>
                      <a:endParaRPr lang="en-US" sz="16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변수들에 다른 </a:t>
                      </a:r>
                      <a:r>
                        <a:rPr lang="ko-KR" sz="1600" b="0" strike="noStrike" spc="-1" dirty="0" err="1">
                          <a:solidFill>
                            <a:srgbClr val="FF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하이퍼파라미터와</a:t>
                      </a:r>
                      <a:r>
                        <a:rPr lang="ko-KR" sz="1600" b="0" strike="noStrike" spc="-1" dirty="0">
                          <a:solidFill>
                            <a:srgbClr val="FF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endParaRPr lang="en-US" altLang="ko-KR" sz="1600" b="0" strike="noStrike" spc="-1" dirty="0">
                        <a:solidFill>
                          <a:srgbClr val="FF0000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600" b="0" strike="noStrike" spc="-1" dirty="0">
                          <a:solidFill>
                            <a:srgbClr val="FF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가중치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부여</a:t>
                      </a:r>
                      <a:endParaRPr lang="en-US" sz="16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3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676400"/>
            <a:ext cx="12192000" cy="8534400"/>
          </a:xfrm>
          <a:prstGeom prst="rect">
            <a:avLst/>
          </a:prstGeom>
        </p:spPr>
      </p:pic>
      <p:sp>
        <p:nvSpPr>
          <p:cNvPr id="4" name="Google Shape;190;p10">
            <a:extLst>
              <a:ext uri="{FF2B5EF4-FFF2-40B4-BE49-F238E27FC236}">
                <a16:creationId xmlns:a16="http://schemas.microsoft.com/office/drawing/2014/main" id="{4EBC8735-37A1-CD90-F696-F37667042563}"/>
              </a:ext>
            </a:extLst>
          </p:cNvPr>
          <p:cNvSpPr txBox="1"/>
          <p:nvPr/>
        </p:nvSpPr>
        <p:spPr>
          <a:xfrm>
            <a:off x="2502794" y="2790482"/>
            <a:ext cx="7186412" cy="127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8000" b="0" i="0" u="none" strike="noStrike" cap="none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sym typeface="Arial"/>
              </a:rPr>
              <a:t>감사합니다</a:t>
            </a:r>
            <a:r>
              <a:rPr lang="en-US" altLang="ko-KR" sz="8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24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595</Words>
  <Application>Microsoft Office PowerPoint</Application>
  <PresentationFormat>와이드스크린</PresentationFormat>
  <Paragraphs>163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이사만루체 Medium</vt:lpstr>
      <vt:lpstr>Noto Sans Symbols</vt:lpstr>
      <vt:lpstr>Arial</vt:lpstr>
      <vt:lpstr>이사만루체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프로젝트 조직 및 역할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이재상</cp:lastModifiedBy>
  <cp:revision>15</cp:revision>
  <dcterms:modified xsi:type="dcterms:W3CDTF">2022-10-05T06:06:10Z</dcterms:modified>
</cp:coreProperties>
</file>