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A+PHAejecrx1sNiDttXREhx5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E7EBC4-69D0-409C-B51E-4E34F6E4997F}">
  <a:tblStyle styleId="{36E7EBC4-69D0-409C-B51E-4E34F6E499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F1DE7C3-F8C7-4DB8-81F4-1D70ECD117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0" y="1188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>
  <p:cSld name="2_목차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lang="ko-KR" sz="4286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01">
  <p:cSld name="내용_0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공백">
  <p:cSld name="공백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ra.or.kr/main.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www.opinet.co.kr/" TargetMode="External"/><Relationship Id="rId4" Type="http://schemas.openxmlformats.org/officeDocument/2006/relationships/hyperlink" Target="https://kbig.kr/porta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37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4380588" y="2544791"/>
            <a:ext cx="6766078" cy="176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altLang="ko-KR" sz="1850" b="1" i="0" u="sng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850" b="1" i="0" u="sng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r>
              <a:rPr lang="en-US" altLang="ko-KR" sz="1850" b="1" i="0" u="sng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50" b="1" i="0" u="sng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파워레인저</a:t>
            </a:r>
            <a:r>
              <a:rPr lang="ko-KR" altLang="en-US" sz="1850" b="1" i="0" u="sng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50" b="1" i="0" u="sng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팀</a:t>
            </a:r>
            <a:endParaRPr sz="1850" b="1" i="0" u="sng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endParaRPr sz="4995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lang="ko-KR" sz="4995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sz="4995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endParaRPr sz="4995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1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"/>
          <p:cNvSpPr txBox="1"/>
          <p:nvPr/>
        </p:nvSpPr>
        <p:spPr>
          <a:xfrm>
            <a:off x="7643425" y="5454574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- 2022. 10. 00 -</a:t>
            </a:r>
            <a:endParaRPr sz="4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315760" y="2354050"/>
            <a:ext cx="522617" cy="318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3426506" y="2202199"/>
            <a:ext cx="6530294" cy="3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방법론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altLang="en-US" sz="1800" dirty="0"/>
              <a:t>과제명</a:t>
            </a:r>
            <a:r>
              <a:rPr lang="en-US" altLang="ko-KR" sz="1800" dirty="0"/>
              <a:t>: </a:t>
            </a:r>
            <a:r>
              <a:rPr lang="ko-KR" altLang="en-US" sz="1800" dirty="0"/>
              <a:t>제주도 도로 교통량 예측을 통한 교통체증 감소 방향 제시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3"/>
          <p:cNvGrpSpPr/>
          <p:nvPr/>
        </p:nvGrpSpPr>
        <p:grpSpPr>
          <a:xfrm>
            <a:off x="1551472" y="1656578"/>
            <a:ext cx="8663268" cy="4912405"/>
            <a:chOff x="1551400" y="1807142"/>
            <a:chExt cx="8663268" cy="4898199"/>
          </a:xfrm>
        </p:grpSpPr>
        <p:sp>
          <p:nvSpPr>
            <p:cNvPr id="51" name="Google Shape;51;p3"/>
            <p:cNvSpPr/>
            <p:nvPr/>
          </p:nvSpPr>
          <p:spPr>
            <a:xfrm>
              <a:off x="1551468" y="1807142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과제목표</a:t>
              </a:r>
              <a:endParaRPr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" name="Google Shape;52;p3" descr="ar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4106020" y="3895749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3"/>
            <p:cNvSpPr/>
            <p:nvPr/>
          </p:nvSpPr>
          <p:spPr>
            <a:xfrm>
              <a:off x="1551475" y="3194130"/>
              <a:ext cx="3878400" cy="115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alt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제주도의 도로 위치 별 교통량을 도로의 차량 평균 속도를 </a:t>
              </a:r>
              <a:r>
                <a:rPr lang="ko-KR" altLang="en-US" sz="1200" dirty="0">
                  <a:solidFill>
                    <a:schemeClr val="dk1"/>
                  </a:solidFill>
                </a:rPr>
                <a:t>통</a:t>
              </a:r>
              <a:r>
                <a:rPr lang="ko-KR" alt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 예측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51468" y="2856861"/>
              <a:ext cx="3878400" cy="3603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목표</a:t>
              </a:r>
              <a:r>
                <a:rPr lang="ko-KR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1</a:t>
              </a:r>
              <a:endParaRPr sz="1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551400" y="4823380"/>
              <a:ext cx="3878400" cy="836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예측된 교통 체증이 발생할 도로와 시간대에 교통 체증 해결 방안을 제시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551468" y="4494322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목표 </a:t>
              </a:r>
              <a:r>
                <a:rPr lang="ko-KR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 sz="1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기대효과</a:t>
              </a:r>
              <a:endParaRPr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36200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교통 체증 현황 분석 결과를 통해 버스 노선 수정 및 추가를 통한 교통체증 해결</a:t>
              </a:r>
              <a:endParaRPr lang="en-US" altLang="ko-K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2" marR="0" lvl="0" indent="-1762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endParaRPr lang="en-US" sz="1200" dirty="0">
                <a:solidFill>
                  <a:schemeClr val="dk1"/>
                </a:solidFill>
              </a:endParaRPr>
            </a:p>
            <a:p>
              <a:pPr marL="176212" marR="0" lvl="0" indent="-1762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예측된 </a:t>
              </a:r>
              <a:r>
                <a:rPr lang="ko-KR" altLang="en-US" sz="1200" dirty="0">
                  <a:solidFill>
                    <a:schemeClr val="dk1"/>
                  </a:solidFill>
                </a:rPr>
                <a:t>교통 상황 데이터 고려를 통해 관광 장소</a:t>
              </a:r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박물관</a:t>
              </a:r>
              <a:r>
                <a:rPr lang="en-US" altLang="ko-KR" sz="1200" dirty="0">
                  <a:solidFill>
                    <a:schemeClr val="dk1"/>
                  </a:solidFill>
                </a:rPr>
                <a:t>, </a:t>
              </a:r>
              <a:r>
                <a:rPr lang="ko-KR" altLang="en-US" sz="1200" dirty="0">
                  <a:solidFill>
                    <a:schemeClr val="dk1"/>
                  </a:solidFill>
                </a:rPr>
                <a:t>미술관 등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  <a:r>
                <a:rPr lang="ko-KR" altLang="en-US" sz="1200" dirty="0">
                  <a:solidFill>
                    <a:schemeClr val="dk1"/>
                  </a:solidFill>
                </a:rPr>
                <a:t>를 설립해 관광객 분산을 통한 교통체증 해결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336193" y="2291345"/>
              <a:ext cx="3878262" cy="360363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효과 </a:t>
              </a:r>
              <a:r>
                <a:rPr lang="en-US" altLang="ko-KR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1_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지자체 입장</a:t>
              </a:r>
              <a:endParaRPr sz="1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36268" y="4148721"/>
              <a:ext cx="3878400" cy="1048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3" marR="0" lvl="0" indent="-17621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교통 체증 예측 알고리즘 접목을 통해 이용자에게 보다 빠른 길 제시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336193" y="3865507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효과</a:t>
              </a:r>
              <a:r>
                <a:rPr lang="ko-KR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2</a:t>
              </a:r>
              <a:r>
                <a:rPr lang="en-US" altLang="ko-KR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_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네비게이션 관련 기업 입장</a:t>
              </a:r>
              <a:endParaRPr sz="1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336200" y="5656841"/>
              <a:ext cx="3878400" cy="1048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3" marR="0" lvl="0" indent="-17621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제주도 관광 계획 수립 시 </a:t>
              </a:r>
              <a:r>
                <a:rPr lang="ko-KR" altLang="en-US" dirty="0"/>
                <a:t>교통 체증 현황분석 및 예측 데이터를 참고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336193" y="5296483"/>
              <a:ext cx="3878262" cy="360362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효과</a:t>
              </a:r>
              <a:r>
                <a:rPr lang="ko-KR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3</a:t>
              </a:r>
              <a:r>
                <a:rPr lang="en-US" altLang="ko-KR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_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관광객 입장</a:t>
              </a:r>
              <a:endParaRPr sz="1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8398325" y="1097576"/>
            <a:ext cx="3627900" cy="37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0000.00.00 ~ 0000.00.00 (00주)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7559507" y="1097583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479425" y="874770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프로젝트의 구축범위는 </a:t>
            </a:r>
            <a:r>
              <a:rPr lang="ko-KR"/>
              <a:t>건강보험심사평가원</a:t>
            </a: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데이터와 </a:t>
            </a:r>
            <a:r>
              <a:rPr lang="ko-KR"/>
              <a:t>유가, 온실가스, 날씨 관련 데이터까지 입니다. 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479425" y="3085100"/>
            <a:ext cx="1920300" cy="81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건강보험심사평가원</a:t>
            </a: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ko-KR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https://www.hira.or.kr/main.do</a:t>
            </a:r>
            <a:endParaRPr sz="11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479425" y="2376575"/>
            <a:ext cx="1920300" cy="54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K-ICT 빅데이터센터          </a:t>
            </a:r>
            <a:r>
              <a:rPr lang="ko-KR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https://kbig.kr/portal/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kbig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536624" y="2346200"/>
            <a:ext cx="1725000" cy="4626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기간별기상데이터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(100만건)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536624" y="2959737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명세서일반내역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(000만건)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2536624" y="3447640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진료내역,상병내역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(600만건)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2536624" y="4615105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유가정보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(100만건)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/>
          <p:nvPr/>
        </p:nvCxnSpPr>
        <p:spPr>
          <a:xfrm>
            <a:off x="481495" y="2245060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4"/>
          <p:cNvSpPr/>
          <p:nvPr/>
        </p:nvSpPr>
        <p:spPr>
          <a:xfrm>
            <a:off x="5245066" y="2361523"/>
            <a:ext cx="2872596" cy="362170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건강보험심사평가원 데이터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건강보험심사평가원        </a:t>
            </a: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https://www.hira.or.kr/main.do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유가 관련 데이터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오피넷                      	</a:t>
            </a:r>
            <a:r>
              <a:rPr lang="ko-KR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https://www.opinet.co.kr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온실가스 관련 데이터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날씨 기상 관련 데이터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https://kbig.kr/portal/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kbig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919399" y="1622066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4"/>
          <p:cNvCxnSpPr/>
          <p:nvPr/>
        </p:nvCxnSpPr>
        <p:spPr>
          <a:xfrm>
            <a:off x="5448346" y="2245060"/>
            <a:ext cx="217148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4"/>
          <p:cNvSpPr/>
          <p:nvPr/>
        </p:nvSpPr>
        <p:spPr>
          <a:xfrm>
            <a:off x="5812681" y="1596566"/>
            <a:ext cx="110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479425" y="5168770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479425" y="5694982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 descr="ar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1170" y="3904256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8644262" y="1784583"/>
            <a:ext cx="2700634" cy="49688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기대 효과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 rot="5400000">
            <a:off x="6756467" y="4159235"/>
            <a:ext cx="3249622" cy="2520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8644894" y="2361524"/>
            <a:ext cx="2700001" cy="37891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82563" marR="0" lvl="0" indent="-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-1063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-1825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2" marR="0" lvl="0" indent="-1063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-서울시 내 구별 유가 차이를 보고 저렴한 주유소를 이용할 수 있다.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-1825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3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479425" y="4639400"/>
            <a:ext cx="19203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유가 관련 데이터 </a:t>
            </a: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1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479425" y="4017400"/>
            <a:ext cx="1920300" cy="496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온실가스 / 날씨기상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2536624" y="4081705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유가정보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(100만건)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프로젝트 추진 방법론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프로젝트에서는 OOO 방법론을 사용하며, 각 단계별 산출물 작업으로 원활한 커뮤니테이션을 이루도록 할 것입니다.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321155" y="2244037"/>
            <a:ext cx="1403701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내용 이해 및 진행계획 수립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계획 수립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 구성 사업환경 준비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환경의 이해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세부일정 계획 수립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Kick-off</a:t>
            </a:r>
            <a:endParaRPr sz="10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816787" y="2240862"/>
            <a:ext cx="2605863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요구사항을 정의하고 환경에 대한 분석과 시스템 설계를 진행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항목에 대한 요구사항 정의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요구사항별 목적 정의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고객사 업무 프로세스 분석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및 데이터 환경에 대한 분석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UI개발 및 운영환경에 대한 분석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 구조 설계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엔티티 설계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ERD설계 및 테이블 설계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 화면 설계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논리/물리모델링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로딩 프로세스/흐름설계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권한설계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5493365" y="2240862"/>
            <a:ext cx="252630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구조 및 화면 개발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모델링 구현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 구축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적재(마스터, 트랜잭션)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 구축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View 구축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분석화면 설계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 화면 개발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개별 화면 개발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데이터와 화면 연계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설정 및 구축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보고서 폼 개발</a:t>
            </a:r>
            <a:endParaRPr sz="100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8095693" y="2240863"/>
            <a:ext cx="1485024" cy="2628899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구현된 화면 결과에 대한 통합 테스트(데이터 검증) 진행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환경 준비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운영환경이관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데이터 적재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 수립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 작성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시니라오 작성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진행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시나리오 중심 테스트 진행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 반영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결과서 작성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결과서 작성</a:t>
            </a:r>
            <a:endParaRPr sz="100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9672647" y="2240862"/>
            <a:ext cx="132237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정리 및 완료보고서 작성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결과에 대한 리뷰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 작성</a:t>
            </a:r>
            <a:endParaRPr sz="100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2816787" y="1724924"/>
            <a:ext cx="2605863" cy="431800"/>
          </a:xfrm>
          <a:prstGeom prst="homePlate">
            <a:avLst>
              <a:gd name="adj" fmla="val 20674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Biz.Blueprint</a:t>
            </a:r>
            <a:endParaRPr sz="14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5493365" y="1724924"/>
            <a:ext cx="2526308" cy="431800"/>
          </a:xfrm>
          <a:prstGeom prst="homePlate">
            <a:avLst>
              <a:gd name="adj" fmla="val 2904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Realization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9672647" y="1724924"/>
            <a:ext cx="1322378" cy="431800"/>
          </a:xfrm>
          <a:prstGeom prst="homePlate">
            <a:avLst>
              <a:gd name="adj" fmla="val 13686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Go-Live &amp; 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095693" y="1724924"/>
            <a:ext cx="1485024" cy="431800"/>
          </a:xfrm>
          <a:prstGeom prst="homePlate">
            <a:avLst>
              <a:gd name="adj" fmla="val 1657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Final Preparation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299941" y="1724924"/>
            <a:ext cx="1403701" cy="431800"/>
          </a:xfrm>
          <a:prstGeom prst="homePlate">
            <a:avLst>
              <a:gd name="adj" fmla="val 18995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61963" y="2242449"/>
            <a:ext cx="802620" cy="2628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Task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461963" y="4965012"/>
            <a:ext cx="802620" cy="13717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산출물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321155" y="4965012"/>
            <a:ext cx="1403701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계획서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2816787" y="4961352"/>
            <a:ext cx="2605863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정의서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테이블설계서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흐름 설계서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화면설계서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5493365" y="4961352"/>
            <a:ext cx="252630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데이터 모델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분석용 화면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분석보고서 폼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9672647" y="4961352"/>
            <a:ext cx="132237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8090388" y="4961352"/>
            <a:ext cx="1485024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테스트시나리오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프로젝트 조직 및 역할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OOO를 전체 리더로 본 시스템 구축이 진행되며, 투입 인력별 역할은 아래와 같습니다.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6"/>
          <p:cNvCxnSpPr/>
          <p:nvPr/>
        </p:nvCxnSpPr>
        <p:spPr>
          <a:xfrm>
            <a:off x="886731" y="2245058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6"/>
          <p:cNvSpPr/>
          <p:nvPr/>
        </p:nvSpPr>
        <p:spPr>
          <a:xfrm>
            <a:off x="2296063" y="1741532"/>
            <a:ext cx="24881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6"/>
          <p:cNvCxnSpPr/>
          <p:nvPr/>
        </p:nvCxnSpPr>
        <p:spPr>
          <a:xfrm>
            <a:off x="6849374" y="2245058"/>
            <a:ext cx="334718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6"/>
          <p:cNvSpPr/>
          <p:nvPr/>
        </p:nvSpPr>
        <p:spPr>
          <a:xfrm>
            <a:off x="7698987" y="1786502"/>
            <a:ext cx="255911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6"/>
          <p:cNvGrpSpPr/>
          <p:nvPr/>
        </p:nvGrpSpPr>
        <p:grpSpPr>
          <a:xfrm>
            <a:off x="490395" y="2277548"/>
            <a:ext cx="5127220" cy="3705650"/>
            <a:chOff x="469899" y="2482376"/>
            <a:chExt cx="5898102" cy="2152570"/>
          </a:xfrm>
        </p:grpSpPr>
        <p:grpSp>
          <p:nvGrpSpPr>
            <p:cNvPr id="128" name="Google Shape;128;p6"/>
            <p:cNvGrpSpPr/>
            <p:nvPr/>
          </p:nvGrpSpPr>
          <p:grpSpPr>
            <a:xfrm>
              <a:off x="2588093" y="2482376"/>
              <a:ext cx="1671405" cy="753595"/>
              <a:chOff x="3682559" y="2492602"/>
              <a:chExt cx="1671405" cy="753595"/>
            </a:xfrm>
          </p:grpSpPr>
          <p:sp>
            <p:nvSpPr>
              <p:cNvPr id="129" name="Google Shape;129;p6"/>
              <p:cNvSpPr/>
              <p:nvPr/>
            </p:nvSpPr>
            <p:spPr>
              <a:xfrm>
                <a:off x="3682559" y="2790166"/>
                <a:ext cx="1670259" cy="456031"/>
              </a:xfrm>
              <a:prstGeom prst="rect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altLang="en-US" sz="1200" b="0" i="0" u="none" strike="noStrike" cap="none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곽영효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6" descr="강-4단"/>
              <p:cNvSpPr/>
              <p:nvPr/>
            </p:nvSpPr>
            <p:spPr>
              <a:xfrm>
                <a:off x="3682559" y="2492602"/>
                <a:ext cx="1671405" cy="288925"/>
              </a:xfrm>
              <a:prstGeom prst="rect">
                <a:avLst/>
              </a:prstGeom>
              <a:solidFill>
                <a:srgbClr val="BFBFBF"/>
              </a:solidFill>
              <a:ln w="190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1" name="Google Shape;131;p6"/>
            <p:cNvCxnSpPr>
              <a:stCxn id="129" idx="2"/>
              <a:endCxn id="132" idx="0"/>
            </p:cNvCxnSpPr>
            <p:nvPr/>
          </p:nvCxnSpPr>
          <p:spPr>
            <a:xfrm rot="16200000" flipH="1">
              <a:off x="3472539" y="3186655"/>
              <a:ext cx="651264" cy="74989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3" name="Google Shape;133;p6"/>
            <p:cNvGrpSpPr/>
            <p:nvPr/>
          </p:nvGrpSpPr>
          <p:grpSpPr>
            <a:xfrm>
              <a:off x="469899" y="3887235"/>
              <a:ext cx="5898102" cy="747711"/>
              <a:chOff x="1225597" y="3887235"/>
              <a:chExt cx="6962848" cy="747711"/>
            </a:xfrm>
          </p:grpSpPr>
          <p:grpSp>
            <p:nvGrpSpPr>
              <p:cNvPr id="134" name="Google Shape;134;p6"/>
              <p:cNvGrpSpPr/>
              <p:nvPr/>
            </p:nvGrpSpPr>
            <p:grpSpPr>
              <a:xfrm>
                <a:off x="1225597" y="3887235"/>
                <a:ext cx="1681505" cy="747711"/>
                <a:chOff x="3787642" y="2497558"/>
                <a:chExt cx="1681505" cy="747711"/>
              </a:xfrm>
            </p:grpSpPr>
            <p:sp>
              <p:nvSpPr>
                <p:cNvPr id="135" name="Google Shape;135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b="0" i="0" u="none" strike="noStrike" cap="none" dirty="0" err="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강혜리</a:t>
                  </a:r>
                  <a:endParaRPr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6" descr="강-4단"/>
                <p:cNvSpPr/>
                <p:nvPr/>
              </p:nvSpPr>
              <p:spPr>
                <a:xfrm>
                  <a:off x="3787642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dirty="0"/>
                    <a:t>팀원</a:t>
                  </a:r>
                  <a:endParaRPr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" name="Google Shape;137;p6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38" name="Google Shape;138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김지윤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6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dirty="0"/>
                    <a:t>팀원</a:t>
                  </a:r>
                  <a:endParaRPr lang="ko-KR" alt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" name="Google Shape;140;p6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41" name="Google Shape;141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이혜진</a:t>
                  </a:r>
                  <a:endParaRPr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6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SzPts val="1200"/>
                  </a:pPr>
                  <a:r>
                    <a:rPr lang="ko-KR" altLang="en-US" sz="1200" dirty="0"/>
                    <a:t>팀원</a:t>
                  </a:r>
                  <a:endParaRPr lang="ko-KR" alt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2" name="Google Shape;142;p6"/>
              <p:cNvGrpSpPr/>
              <p:nvPr/>
            </p:nvGrpSpPr>
            <p:grpSpPr>
              <a:xfrm>
                <a:off x="6517040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43" name="Google Shape;143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b="0" i="0" u="none" strike="noStrike" cap="none" dirty="0" err="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손병립</a:t>
                  </a:r>
                  <a:endParaRPr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6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SzPts val="1200"/>
                  </a:pPr>
                  <a:r>
                    <a:rPr lang="ko-KR" altLang="en-US" sz="1200" dirty="0"/>
                    <a:t>팀원</a:t>
                  </a:r>
                  <a:endParaRPr lang="ko-KR" alt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45" name="Google Shape;145;p6"/>
            <p:cNvCxnSpPr>
              <a:stCxn id="129" idx="2"/>
              <a:endCxn id="144" idx="0"/>
            </p:cNvCxnSpPr>
            <p:nvPr/>
          </p:nvCxnSpPr>
          <p:spPr>
            <a:xfrm rot="16200000" flipH="1">
              <a:off x="4216025" y="2443167"/>
              <a:ext cx="651264" cy="223687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6"/>
            <p:cNvCxnSpPr>
              <a:stCxn id="129" idx="2"/>
              <a:endCxn id="136" idx="0"/>
            </p:cNvCxnSpPr>
            <p:nvPr/>
          </p:nvCxnSpPr>
          <p:spPr>
            <a:xfrm rot="5400000">
              <a:off x="1974884" y="2438896"/>
              <a:ext cx="651264" cy="224541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6"/>
            <p:cNvCxnSpPr>
              <a:stCxn id="129" idx="2"/>
              <a:endCxn id="139" idx="0"/>
            </p:cNvCxnSpPr>
            <p:nvPr/>
          </p:nvCxnSpPr>
          <p:spPr>
            <a:xfrm rot="5400000">
              <a:off x="2710824" y="3174835"/>
              <a:ext cx="651264" cy="77353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48" name="Google Shape;148;p6"/>
          <p:cNvGraphicFramePr/>
          <p:nvPr>
            <p:extLst>
              <p:ext uri="{D42A27DB-BD31-4B8C-83A1-F6EECF244321}">
                <p14:modId xmlns:p14="http://schemas.microsoft.com/office/powerpoint/2010/main" val="308375927"/>
              </p:ext>
            </p:extLst>
          </p:nvPr>
        </p:nvGraphicFramePr>
        <p:xfrm>
          <a:off x="6612435" y="2393757"/>
          <a:ext cx="3739925" cy="4181211"/>
        </p:xfrm>
        <a:graphic>
          <a:graphicData uri="http://schemas.openxmlformats.org/drawingml/2006/table">
            <a:tbl>
              <a:tblPr>
                <a:noFill/>
                <a:tableStyleId>{36E7EBC4-69D0-409C-B51E-4E34F6E4997F}</a:tableStyleId>
              </a:tblPr>
              <a:tblGrid>
                <a:gridCol w="124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sz="12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sz="12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963">
                <a:tc>
                  <a:txBody>
                    <a:bodyPr/>
                    <a:lstStyle/>
                    <a:p>
                      <a:pPr marL="93662" marR="0" lvl="0" indent="-37781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5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강혜리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3663" marR="0" lvl="0" indent="-3778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전처리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EDA</a:t>
                      </a:r>
                      <a:endParaRPr lang="en-US" altLang="ko-KR" sz="1200" b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63">
                <a:tc>
                  <a:txBody>
                    <a:bodyPr/>
                    <a:lstStyle/>
                    <a:p>
                      <a:pPr marL="93662" marR="0" lvl="0" indent="-37781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이혜진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3663" marR="0" lvl="0" indent="-3778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전처리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EDA</a:t>
                      </a:r>
                      <a:endParaRPr lang="en-US" altLang="ko-KR" sz="1200" b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99031"/>
                  </a:ext>
                </a:extLst>
              </a:tr>
              <a:tr h="792800"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500" i="0" u="none" strike="noStrike" cap="none" dirty="0">
                          <a:solidFill>
                            <a:srgbClr val="000000"/>
                          </a:solidFill>
                        </a:rPr>
                        <a:t>김지윤</a:t>
                      </a:r>
                      <a:endParaRPr sz="15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제작 및 테스트</a:t>
                      </a:r>
                      <a:endParaRPr lang="ko-KR" altLang="en-US" sz="1200" b="0" u="none" strike="noStrike" cap="none" dirty="0"/>
                    </a:p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800"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500" i="0" u="none" strike="noStrike" cap="none" dirty="0" err="1">
                          <a:solidFill>
                            <a:srgbClr val="000000"/>
                          </a:solidFill>
                        </a:rPr>
                        <a:t>손병립</a:t>
                      </a:r>
                      <a:endParaRPr sz="15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제작 및 테스트</a:t>
                      </a:r>
                      <a:endParaRPr lang="ko-KR" altLang="en-US" sz="1200" b="0" u="none" strike="noStrike" cap="none" dirty="0"/>
                    </a:p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673080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500" i="0" u="none" strike="noStrike" cap="none" dirty="0" err="1">
                          <a:solidFill>
                            <a:srgbClr val="000000"/>
                          </a:solidFill>
                        </a:rPr>
                        <a:t>곽영효</a:t>
                      </a:r>
                      <a:endParaRPr sz="15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프로젝트 일정</a:t>
            </a:r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아래와 같이 프로젝트는 8.5주간 진행됩니다.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7"/>
          <p:cNvGraphicFramePr/>
          <p:nvPr/>
        </p:nvGraphicFramePr>
        <p:xfrm>
          <a:off x="313178" y="1520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{0F1DE7C3-F8C7-4DB8-81F4-1D70ECD117C9}</a:tableStyleId>
              </a:tblPr>
              <a:tblGrid>
                <a:gridCol w="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1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09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25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33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0주차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1주차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2주차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3주차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4주차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5주차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6주차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7주차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8주차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분석기획(Planning)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7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Preparartion)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57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데이터스토어설계(정형,비정형)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 정합성검증보고서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Analyzing)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575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데이터셑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 분석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텍스트분석보고서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데이터탐색/시각화보고서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모델링결과보고서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모델평가 및 검증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모델평가보고서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구현(System developing)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5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및 구현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구현시스템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시스템테스트 및 운영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매뉴얼(사용자,운영자)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평가및 전개(Deploying)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5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모델발전계획 수립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156" name="Google Shape;156;p7"/>
          <p:cNvGrpSpPr/>
          <p:nvPr/>
        </p:nvGrpSpPr>
        <p:grpSpPr>
          <a:xfrm>
            <a:off x="3496934" y="2117453"/>
            <a:ext cx="6857039" cy="4227929"/>
            <a:chOff x="3496934" y="2117453"/>
            <a:chExt cx="6857039" cy="4350577"/>
          </a:xfrm>
        </p:grpSpPr>
        <p:cxnSp>
          <p:nvCxnSpPr>
            <p:cNvPr id="157" name="Google Shape;157;p7"/>
            <p:cNvCxnSpPr/>
            <p:nvPr/>
          </p:nvCxnSpPr>
          <p:spPr>
            <a:xfrm>
              <a:off x="3496934" y="2117453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3565158" y="2393421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59" name="Google Shape;159;p7"/>
            <p:cNvCxnSpPr/>
            <p:nvPr/>
          </p:nvCxnSpPr>
          <p:spPr>
            <a:xfrm>
              <a:off x="4367371" y="3077162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0" name="Google Shape;160;p7"/>
            <p:cNvCxnSpPr/>
            <p:nvPr/>
          </p:nvCxnSpPr>
          <p:spPr>
            <a:xfrm>
              <a:off x="4339721" y="4053229"/>
              <a:ext cx="2476715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1" name="Google Shape;161;p7"/>
            <p:cNvCxnSpPr/>
            <p:nvPr/>
          </p:nvCxnSpPr>
          <p:spPr>
            <a:xfrm>
              <a:off x="5662939" y="4284005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2" name="Google Shape;162;p7"/>
            <p:cNvCxnSpPr/>
            <p:nvPr/>
          </p:nvCxnSpPr>
          <p:spPr>
            <a:xfrm>
              <a:off x="4764586" y="4531459"/>
              <a:ext cx="3005129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3" name="Google Shape;163;p7"/>
            <p:cNvCxnSpPr/>
            <p:nvPr/>
          </p:nvCxnSpPr>
          <p:spPr>
            <a:xfrm>
              <a:off x="5185727" y="4773210"/>
              <a:ext cx="3012516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7769715" y="5494966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8566289" y="5758577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8995691" y="6219896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9698182" y="6468030"/>
              <a:ext cx="655791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8" name="Google Shape;168;p7"/>
            <p:cNvCxnSpPr/>
            <p:nvPr/>
          </p:nvCxnSpPr>
          <p:spPr>
            <a:xfrm>
              <a:off x="3918075" y="2591129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69" name="Google Shape;169;p7"/>
            <p:cNvCxnSpPr/>
            <p:nvPr/>
          </p:nvCxnSpPr>
          <p:spPr>
            <a:xfrm>
              <a:off x="5234411" y="3565253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70" name="Google Shape;170;p7"/>
            <p:cNvCxnSpPr/>
            <p:nvPr/>
          </p:nvCxnSpPr>
          <p:spPr>
            <a:xfrm>
              <a:off x="4764586" y="3322236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71" name="Google Shape;171;p7"/>
            <p:cNvCxnSpPr/>
            <p:nvPr/>
          </p:nvCxnSpPr>
          <p:spPr>
            <a:xfrm>
              <a:off x="6032238" y="5020345"/>
              <a:ext cx="2534051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(참조)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세부 WBS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078" y="1520825"/>
            <a:ext cx="11041844" cy="50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예상 이슈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9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{36E7EBC4-69D0-409C-B51E-4E34F6E4997F}</a:tableStyleId>
              </a:tblPr>
              <a:tblGrid>
                <a:gridCol w="6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sz="1400" b="1" u="none" strike="noStrike" cap="none"/>
                        <a:t>요구사항 작성 시 주어진 데이터로 만들어 낼 수 있는 결과가 데이터별로 균등하게 분배되기에는 어려움이 있었다.   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sz="1400" b="1" u="none" strike="noStrike" cap="none"/>
                        <a:t>상대적으로 많은 요구사항을 만들어 낼 수 있는 환자표본자료에서 최대한 많은 요구사항을 만들고 나머지 데이터의 결과를 최소화 시킨다.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marR="0" lvl="0" indent="-2254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sz="1400" b="1" u="none" strike="noStrike" cap="none"/>
                        <a:t>데이터의 양들이 방대하여 데이터를 적재하는 데에 상당한 </a:t>
                      </a:r>
                      <a:endParaRPr sz="1400" b="1" u="none" strike="noStrike" cap="none"/>
                    </a:p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sz="1400" b="1" u="none" strike="noStrike" cap="none"/>
                        <a:t>시간이 소요가 될 수 있음 </a:t>
                      </a:r>
                      <a:endParaRPr sz="1400" b="1" u="none" strike="noStrike" cap="none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sz="1400" b="1" u="none" strike="noStrike" cap="none"/>
                        <a:t>적재하는 양의 데이터를 나누어 조금씩 업데이트를 하는 것  </a:t>
                      </a:r>
                      <a:endParaRPr sz="1400" b="1" u="none" strike="noStrike" cap="none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sz="1400" b="1" u="none" strike="noStrike" cap="none"/>
                        <a:t>데이터의 종류가 많고 이에 따라 팀원 한명당 하나를 담당하는 형식이라 담당자 부재시 소통할 수가 없음.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sz="1400" b="1" u="none" strike="noStrike" cap="none"/>
                        <a:t>팀 내에서 조금씩이라도 해당 데이터 프로젝트의 진행사항 공유가 필요함.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1234</Words>
  <Application>Microsoft Office PowerPoint</Application>
  <PresentationFormat>와이드스크린</PresentationFormat>
  <Paragraphs>602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Symbols</vt:lpstr>
      <vt:lpstr>Malgun Gothic</vt:lpstr>
      <vt:lpstr>Arial</vt:lpstr>
      <vt:lpstr>Trebuchet MS</vt:lpstr>
      <vt:lpstr>Office 테마</vt:lpstr>
      <vt:lpstr>1_Office 테마</vt:lpstr>
      <vt:lpstr>PowerPoint 프레젠테이션</vt:lpstr>
      <vt:lpstr>PowerPoint 프레젠테이션</vt:lpstr>
      <vt:lpstr>1. 프로젝트 구축 개요</vt:lpstr>
      <vt:lpstr>2. 구축 범위</vt:lpstr>
      <vt:lpstr>3. 프로젝트 추진 방법론</vt:lpstr>
      <vt:lpstr>4. 프로젝트 조직 및 역할</vt:lpstr>
      <vt:lpstr>5. 프로젝트 일정</vt:lpstr>
      <vt:lpstr>(참조)</vt:lpstr>
      <vt:lpstr>6. 예상 이슈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modified xsi:type="dcterms:W3CDTF">2022-10-04T09:10:30Z</dcterms:modified>
</cp:coreProperties>
</file>