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7" r:id="rId6"/>
    <p:sldId id="266" r:id="rId7"/>
    <p:sldId id="270" r:id="rId8"/>
    <p:sldId id="268" r:id="rId9"/>
    <p:sldId id="269" r:id="rId10"/>
    <p:sldId id="258" r:id="rId11"/>
  </p:sldIdLst>
  <p:sldSz cx="12192000" cy="6858000"/>
  <p:notesSz cx="6858000" cy="9144000"/>
  <p:embeddedFontLst>
    <p:embeddedFont>
      <p:font typeface="Abadi" panose="020B0604020104020204" pitchFamily="34" charset="0"/>
      <p:regular r:id="rId12"/>
    </p:embeddedFont>
    <p:embeddedFont>
      <p:font typeface="Couture" panose="020B0600000101010101" charset="0"/>
      <p:bold r:id="rId13"/>
      <p:boldItalic r:id="rId14"/>
    </p:embeddedFont>
    <p:embeddedFont>
      <p:font typeface="HY견고딕" panose="02030600000101010101" pitchFamily="18" charset="-127"/>
      <p:regular r:id="rId15"/>
    </p:embeddedFont>
    <p:embeddedFont>
      <p:font typeface="HY헤드라인M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맑은 고딕" panose="020B0503020000020004" pitchFamily="50" charset="-127"/>
      <p:regular r:id="rId17"/>
      <p:bold r:id="rId18"/>
    </p:embeddedFont>
    <p:embeddedFont>
      <p:font typeface="휴먼둥근헤드라인" panose="02030504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000"/>
    <a:srgbClr val="000000"/>
    <a:srgbClr val="FF0000"/>
    <a:srgbClr val="FF3300"/>
    <a:srgbClr val="89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1667" autoAdjust="0"/>
  </p:normalViewPr>
  <p:slideViewPr>
    <p:cSldViewPr snapToGrid="0" showGuides="1">
      <p:cViewPr varScale="1">
        <p:scale>
          <a:sx n="100" d="100"/>
          <a:sy n="100" d="100"/>
        </p:scale>
        <p:origin x="168" y="84"/>
      </p:cViewPr>
      <p:guideLst>
        <p:guide orient="horz" pos="2137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07CB9-DD7F-45D1-89AA-8D9CAFC98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98F442-1B8E-4CCD-985C-4148743BD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88489-C870-462D-A012-0754C8C7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ED41-F827-4574-9723-E284F6E37BF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22E0C-4E72-4C17-9FA4-C9C4E0AE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1A72F-919E-40D4-B4A9-5CCD6F19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FEA-A718-4D8B-92E3-51C0B9C9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26078-4182-4F8F-85A6-4323DD3E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D0ED5-DC74-4061-BF90-A0D62EA8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7464B-1422-4758-89C4-D9EAF01A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ED41-F827-4574-9723-E284F6E37BF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C7C5B-1CDF-4740-AFA7-F2B9ED5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D869A-7C30-44AB-9FD9-F54E82E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FEA-A718-4D8B-92E3-51C0B9C9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1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7EB4E9-5F37-48FF-9FA5-377A22EFB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85F7B-E42B-41C0-BF75-6E8F712D4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1F457-9F2D-428D-BD21-10E3BE86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ED41-F827-4574-9723-E284F6E37BF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20505-0C9C-4B16-8D52-474F6933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7EC84-301A-4DC3-BA0C-D986E8CB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FEA-A718-4D8B-92E3-51C0B9C9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4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80398-72F3-4F97-BBE7-65FB7DD2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8C062-B012-488A-9D62-2B9F08A9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87C14-2741-4FA0-BB0A-90E416B7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ED41-F827-4574-9723-E284F6E37BF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8929F-C628-47C2-A1A7-64FDF94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B05A6-308A-4770-8B1C-443F4788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FEA-A718-4D8B-92E3-51C0B9C9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3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96B65-BBC8-4788-840D-74C0CA68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5ABA4-0618-4FE2-8FB9-FD39027B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9F1E9-E694-460E-B738-75C4E9B8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ED41-F827-4574-9723-E284F6E37BF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F5766-96D5-4AD2-A169-36A5E031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96E61-A3E0-4575-9DA9-7EEE822A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FEA-A718-4D8B-92E3-51C0B9C9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80E91-01E8-418D-A958-6626F8BE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B54AE-4520-429C-96D2-DC4FB266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FB2C74-C93D-4AAA-89F1-AFD6FA3CF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CC935-4756-4AA1-B890-FCE54A26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ED41-F827-4574-9723-E284F6E37BF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27763-C1C8-4888-9208-6A90CD73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2000F-7012-4756-94E5-0031ECCC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FEA-A718-4D8B-92E3-51C0B9C9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23B49-F280-4423-A2EE-DE9F0382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B09B8-E8A2-438C-90FE-E1419254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25A1AC-F562-45B3-BDE3-8558993B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E4D5E5-D7F1-442E-A8AB-909F1EBDD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1EB22-EF85-4FC6-AAEC-C7020B774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4ABFBC-53F8-4882-9FD8-BE83F1DB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ED41-F827-4574-9723-E284F6E37BF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EC4B01-AD60-4675-BFA0-4BC583EC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72F908-00F7-411D-BAA2-228D6319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FEA-A718-4D8B-92E3-51C0B9C9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87D9A-E024-404A-A073-B3C3C30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8966CF-114F-41DF-A870-DD566509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ED41-F827-4574-9723-E284F6E37BF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E97D13-B821-4CB6-953E-2A9958B1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AE634-9504-41E8-91F8-07CDA2E3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FEA-A718-4D8B-92E3-51C0B9C9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2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9DD5B2-2E91-42F7-BFC7-9237DF3C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ED41-F827-4574-9723-E284F6E37BF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B7AFC2-D41B-4A21-A842-A87A34B9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742FC-3C84-4363-B558-48770539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FEA-A718-4D8B-92E3-51C0B9C9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0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5B4D7-D443-49BD-9E1A-7CD642B8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84173-758E-44F5-91F4-A21EE84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1B9CF-C176-445B-AAD3-3307EEDC3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0968E-7575-43D1-8FA0-122ED514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ED41-F827-4574-9723-E284F6E37BF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FE01E-1B55-4380-B8CA-BDC1519E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6E3C02-5A0B-46BC-8DBE-7AA2841F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FEA-A718-4D8B-92E3-51C0B9C9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0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26FC0-E155-456D-A29C-A20806D8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29F9F3-477D-4EBD-AF7B-65128F693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3E10B-27DC-41F4-960C-C993B33AB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5CC80-571D-4D86-A606-8D8F88D2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ED41-F827-4574-9723-E284F6E37BF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8838F9-52ED-4094-8CB1-2040270C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8C42F-C36D-4A99-BB71-261A3CAA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FEA-A718-4D8B-92E3-51C0B9C9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7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A6C490-1C5F-4F0B-9881-9D27AFA7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C0D-7AA5-4C0C-AE1E-AD19A4A8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C0D54-170E-4AE6-BB76-B58B3661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ED41-F827-4574-9723-E284F6E37BF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C83F1-477B-4D2C-B97E-099A34CF6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91459-BB78-4DF6-B323-AE34787B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DFEA-A718-4D8B-92E3-51C0B9C9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8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hyperlink" Target="https://news.naver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문서 단색으로 채워진">
            <a:extLst>
              <a:ext uri="{FF2B5EF4-FFF2-40B4-BE49-F238E27FC236}">
                <a16:creationId xmlns:a16="http://schemas.microsoft.com/office/drawing/2014/main" id="{452FC871-CDC2-439A-9D4E-25D2EC819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1596" y="235112"/>
            <a:ext cx="562562" cy="56256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21BC10B-1D69-4BD8-AD69-46CACF7E7B39}"/>
              </a:ext>
            </a:extLst>
          </p:cNvPr>
          <p:cNvSpPr txBox="1"/>
          <p:nvPr/>
        </p:nvSpPr>
        <p:spPr>
          <a:xfrm>
            <a:off x="1432664" y="2889046"/>
            <a:ext cx="3801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뉴스 분류 및 요약</a:t>
            </a:r>
            <a:endParaRPr lang="en-US" altLang="ko-KR" sz="3600" b="1" dirty="0">
              <a:latin typeface="HY헤드라인M" panose="02030600000101010101" pitchFamily="18" charset="-127"/>
              <a:ea typeface="HY헤드라인M" panose="02030600000101010101" pitchFamily="18" charset="-127"/>
              <a:cs typeface="Aharoni" panose="020B0604020202020204" pitchFamily="2" charset="-79"/>
            </a:endParaRPr>
          </a:p>
          <a:p>
            <a:r>
              <a: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프로젝트 계획서</a:t>
            </a:r>
            <a:endParaRPr lang="ko-KR" altLang="en-US" sz="8000" b="1" dirty="0">
              <a:latin typeface="HY헤드라인M" panose="02030600000101010101" pitchFamily="18" charset="-127"/>
              <a:ea typeface="HY헤드라인M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BEF690-8799-4F3F-AFDC-E9F5647E3735}"/>
              </a:ext>
            </a:extLst>
          </p:cNvPr>
          <p:cNvSpPr txBox="1"/>
          <p:nvPr/>
        </p:nvSpPr>
        <p:spPr>
          <a:xfrm>
            <a:off x="1432664" y="2262469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latin typeface="+mj-lt"/>
                <a:ea typeface="G마켓 산스 TTF Medium" panose="02000000000000000000" pitchFamily="2" charset="-127"/>
              </a:rPr>
              <a:t>1</a:t>
            </a:r>
            <a:r>
              <a:rPr lang="ko-KR" altLang="en-US" sz="2800" u="sng" dirty="0">
                <a:latin typeface="+mj-lt"/>
                <a:ea typeface="G마켓 산스 TTF Medium" panose="02000000000000000000" pitchFamily="2" charset="-127"/>
              </a:rPr>
              <a:t>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0BC112-BDFA-4FAF-B54D-D09668EE6C0D}"/>
              </a:ext>
            </a:extLst>
          </p:cNvPr>
          <p:cNvSpPr txBox="1"/>
          <p:nvPr/>
        </p:nvSpPr>
        <p:spPr>
          <a:xfrm>
            <a:off x="5171234" y="512943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2022-10-04</a:t>
            </a:r>
            <a:endParaRPr lang="ko-KR" altLang="en-US" sz="5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4" name="그림 3" descr="텍스트, 사람, 테이블, 식탁이(가) 표시된 사진&#10;&#10;자동 생성된 설명">
            <a:extLst>
              <a:ext uri="{FF2B5EF4-FFF2-40B4-BE49-F238E27FC236}">
                <a16:creationId xmlns:a16="http://schemas.microsoft.com/office/drawing/2014/main" id="{F0E505AB-1F05-43C8-AF2D-149AB2226C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5" r="13990"/>
          <a:stretch/>
        </p:blipFill>
        <p:spPr>
          <a:xfrm>
            <a:off x="7111381" y="1246598"/>
            <a:ext cx="2971942" cy="4291780"/>
          </a:xfrm>
          <a:prstGeom prst="rect">
            <a:avLst/>
          </a:prstGeom>
        </p:spPr>
      </p:pic>
      <p:pic>
        <p:nvPicPr>
          <p:cNvPr id="6" name="그림 5" descr="텍스트, 노트북, 실내, 사람이(가) 표시된 사진&#10;&#10;자동 생성된 설명">
            <a:extLst>
              <a:ext uri="{FF2B5EF4-FFF2-40B4-BE49-F238E27FC236}">
                <a16:creationId xmlns:a16="http://schemas.microsoft.com/office/drawing/2014/main" id="{3F87AA36-86F2-49BF-A608-9ACD2A27A0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1" r="28117"/>
          <a:stretch/>
        </p:blipFill>
        <p:spPr>
          <a:xfrm>
            <a:off x="7101074" y="1246598"/>
            <a:ext cx="2971942" cy="4291200"/>
          </a:xfrm>
          <a:prstGeom prst="rect">
            <a:avLst/>
          </a:prstGeom>
        </p:spPr>
      </p:pic>
      <p:pic>
        <p:nvPicPr>
          <p:cNvPr id="8" name="그림 7" descr="텍스트, 사람, 실내, 컴퓨터이(가) 표시된 사진&#10;&#10;자동 생성된 설명">
            <a:extLst>
              <a:ext uri="{FF2B5EF4-FFF2-40B4-BE49-F238E27FC236}">
                <a16:creationId xmlns:a16="http://schemas.microsoft.com/office/drawing/2014/main" id="{4B5C4B76-4C6E-44B8-86CA-9B853818811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7" r="13000"/>
          <a:stretch/>
        </p:blipFill>
        <p:spPr>
          <a:xfrm>
            <a:off x="7101074" y="1247178"/>
            <a:ext cx="2971942" cy="4291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229BEE-4847-49C2-A2B7-3DB7B7A0DB1B}"/>
              </a:ext>
            </a:extLst>
          </p:cNvPr>
          <p:cNvSpPr/>
          <p:nvPr/>
        </p:nvSpPr>
        <p:spPr>
          <a:xfrm>
            <a:off x="7101074" y="5702300"/>
            <a:ext cx="2971942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AEFC5B1-DABB-41EC-9E13-2A4B40EC28BC}"/>
              </a:ext>
            </a:extLst>
          </p:cNvPr>
          <p:cNvSpPr/>
          <p:nvPr/>
        </p:nvSpPr>
        <p:spPr>
          <a:xfrm>
            <a:off x="7101074" y="5702300"/>
            <a:ext cx="1004701" cy="50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926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48242C-B025-4376-B44A-BD89D573BE48}"/>
              </a:ext>
            </a:extLst>
          </p:cNvPr>
          <p:cNvSpPr/>
          <p:nvPr/>
        </p:nvSpPr>
        <p:spPr>
          <a:xfrm>
            <a:off x="0" y="1752600"/>
            <a:ext cx="12192000" cy="30099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06D1F-C754-49DD-8E28-417922A4ECD4}"/>
              </a:ext>
            </a:extLst>
          </p:cNvPr>
          <p:cNvSpPr txBox="1"/>
          <p:nvPr/>
        </p:nvSpPr>
        <p:spPr>
          <a:xfrm>
            <a:off x="2228850" y="2995453"/>
            <a:ext cx="735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End of Documents</a:t>
            </a:r>
            <a:endParaRPr lang="ko-KR" altLang="en-US" sz="40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C0D2DAE-4B3D-42AE-AAFD-DE7E6632160E}"/>
              </a:ext>
            </a:extLst>
          </p:cNvPr>
          <p:cNvSpPr/>
          <p:nvPr/>
        </p:nvSpPr>
        <p:spPr>
          <a:xfrm>
            <a:off x="9372518" y="-762041"/>
            <a:ext cx="1524082" cy="1524082"/>
          </a:xfrm>
          <a:prstGeom prst="donut">
            <a:avLst/>
          </a:prstGeom>
          <a:gradFill flip="none" rotWithShape="1">
            <a:gsLst>
              <a:gs pos="38000">
                <a:srgbClr val="3850B0"/>
              </a:gs>
              <a:gs pos="0">
                <a:srgbClr val="7030A0"/>
              </a:gs>
              <a:gs pos="100000">
                <a:srgbClr val="64A3D7"/>
              </a:gs>
              <a:gs pos="72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2ADBAB1D-8E48-45B0-B8B0-E15D91AFF519}"/>
              </a:ext>
            </a:extLst>
          </p:cNvPr>
          <p:cNvSpPr/>
          <p:nvPr/>
        </p:nvSpPr>
        <p:spPr>
          <a:xfrm>
            <a:off x="660359" y="6451559"/>
            <a:ext cx="812882" cy="812882"/>
          </a:xfrm>
          <a:prstGeom prst="donut">
            <a:avLst/>
          </a:prstGeom>
          <a:gradFill flip="none" rotWithShape="1">
            <a:gsLst>
              <a:gs pos="38000">
                <a:srgbClr val="3850B0"/>
              </a:gs>
              <a:gs pos="0">
                <a:srgbClr val="7030A0"/>
              </a:gs>
              <a:gs pos="100000">
                <a:srgbClr val="64A3D7"/>
              </a:gs>
              <a:gs pos="72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67532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67D977F-7F3E-4F60-A927-BEDA42857624}"/>
              </a:ext>
            </a:extLst>
          </p:cNvPr>
          <p:cNvGrpSpPr/>
          <p:nvPr/>
        </p:nvGrpSpPr>
        <p:grpSpPr>
          <a:xfrm>
            <a:off x="471596" y="212757"/>
            <a:ext cx="3281736" cy="584917"/>
            <a:chOff x="471596" y="212757"/>
            <a:chExt cx="3281736" cy="5849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369966-D154-448D-97E2-C88C953D8E41}"/>
                </a:ext>
              </a:extLst>
            </p:cNvPr>
            <p:cNvSpPr txBox="1"/>
            <p:nvPr/>
          </p:nvSpPr>
          <p:spPr>
            <a:xfrm>
              <a:off x="1268225" y="212757"/>
              <a:ext cx="248510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Couture" panose="020B0804020202020204" pitchFamily="34" charset="0"/>
                  <a:ea typeface="휴먼둥근헤드라인" panose="02030504000101010101" pitchFamily="18" charset="-127"/>
                </a:rPr>
                <a:t>Contents</a:t>
              </a:r>
              <a:r>
                <a:rPr lang="en-US" altLang="ko-KR" dirty="0">
                  <a:latin typeface="Couture" panose="020B0804020202020204" pitchFamily="34" charset="0"/>
                  <a:ea typeface="휴먼둥근헤드라인" panose="02030504000101010101" pitchFamily="18" charset="-127"/>
                </a:rPr>
                <a:t>.</a:t>
              </a:r>
              <a:endParaRPr lang="ko-KR" altLang="en-US" dirty="0">
                <a:latin typeface="Couture" panose="020B0804020202020204" pitchFamily="34" charset="0"/>
                <a:ea typeface="휴먼둥근헤드라인" panose="02030504000101010101" pitchFamily="18" charset="-127"/>
              </a:endParaRPr>
            </a:p>
          </p:txBody>
        </p:sp>
        <p:pic>
          <p:nvPicPr>
            <p:cNvPr id="29" name="그래픽 28" descr="문서 단색으로 채워진">
              <a:extLst>
                <a:ext uri="{FF2B5EF4-FFF2-40B4-BE49-F238E27FC236}">
                  <a16:creationId xmlns:a16="http://schemas.microsoft.com/office/drawing/2014/main" id="{452FC871-CDC2-439A-9D4E-25D2EC819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71596" y="235112"/>
              <a:ext cx="562562" cy="562562"/>
            </a:xfrm>
            <a:prstGeom prst="rect">
              <a:avLst/>
            </a:prstGeom>
          </p:spPr>
        </p:pic>
      </p:grpSp>
      <p:sp>
        <p:nvSpPr>
          <p:cNvPr id="22" name="Google Shape;42;p2">
            <a:extLst>
              <a:ext uri="{FF2B5EF4-FFF2-40B4-BE49-F238E27FC236}">
                <a16:creationId xmlns:a16="http://schemas.microsoft.com/office/drawing/2014/main" id="{723E3BA2-3411-4DE0-A64C-F188AF22680C}"/>
              </a:ext>
            </a:extLst>
          </p:cNvPr>
          <p:cNvSpPr txBox="1"/>
          <p:nvPr/>
        </p:nvSpPr>
        <p:spPr>
          <a:xfrm>
            <a:off x="3036360" y="1893773"/>
            <a:ext cx="522617" cy="31782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43;p2">
            <a:extLst>
              <a:ext uri="{FF2B5EF4-FFF2-40B4-BE49-F238E27FC236}">
                <a16:creationId xmlns:a16="http://schemas.microsoft.com/office/drawing/2014/main" id="{746AD98B-848B-4761-A752-5085D9970185}"/>
              </a:ext>
            </a:extLst>
          </p:cNvPr>
          <p:cNvSpPr txBox="1"/>
          <p:nvPr/>
        </p:nvSpPr>
        <p:spPr>
          <a:xfrm>
            <a:off x="3147106" y="1732299"/>
            <a:ext cx="6530294" cy="281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프로젝트 추진 개요</a:t>
            </a:r>
            <a:endParaRPr sz="1904" b="1" i="0" u="none" strike="noStrike" cap="none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프로젝트 구축 범위</a:t>
            </a:r>
            <a:endParaRPr sz="1904" b="1" i="0" u="none" strike="noStrike" cap="none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프로젝트 조직 및 역할</a:t>
            </a:r>
            <a:endParaRPr sz="1904" b="1" i="0" u="none" strike="noStrike" cap="none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lang="ko-KR" altLang="en-US" sz="1904" b="1" i="0" u="none" strike="noStrike" cap="none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프로젝트 구성도</a:t>
            </a:r>
            <a:endParaRPr lang="en-US" altLang="ko-KR" sz="1904" b="1" i="0" u="none" strike="noStrike" cap="none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  <a:p>
            <a:pPr marL="720725" indent="-720725">
              <a:lnSpc>
                <a:spcPct val="185084"/>
              </a:lnSpc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lang="ko-KR" altLang="en-US" sz="1904" b="1" i="0" u="none" strike="noStrike" cap="none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프로젝트 일정</a:t>
            </a:r>
            <a:endParaRPr lang="en-US" altLang="ko-KR" sz="1904" b="1" i="0" u="none" strike="noStrike" cap="none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  <a:p>
            <a:pPr marL="720725" indent="-720725">
              <a:lnSpc>
                <a:spcPct val="185084"/>
              </a:lnSpc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lang="ko-KR" altLang="en-US" sz="1904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예상 이슈</a:t>
            </a:r>
            <a:endParaRPr lang="ko-KR" altLang="en-US" sz="1904" b="1" i="0" u="none" strike="noStrike" cap="none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  <a:p>
            <a:pPr marR="0" lvl="0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</a:pPr>
            <a:endParaRPr lang="en-US" altLang="ko-KR" sz="1904" b="1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43102CDD-25CB-48FF-AB86-C15697A1B0B2}"/>
              </a:ext>
            </a:extLst>
          </p:cNvPr>
          <p:cNvSpPr/>
          <p:nvPr/>
        </p:nvSpPr>
        <p:spPr>
          <a:xfrm>
            <a:off x="9372518" y="6095959"/>
            <a:ext cx="1524082" cy="1524082"/>
          </a:xfrm>
          <a:prstGeom prst="donut">
            <a:avLst/>
          </a:prstGeom>
          <a:gradFill flip="none" rotWithShape="1">
            <a:gsLst>
              <a:gs pos="38000">
                <a:srgbClr val="3850B0"/>
              </a:gs>
              <a:gs pos="0">
                <a:srgbClr val="7030A0"/>
              </a:gs>
              <a:gs pos="100000">
                <a:srgbClr val="64A3D7"/>
              </a:gs>
              <a:gs pos="72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5FA7710-52B6-4970-B31C-6E8EEB738B60}"/>
              </a:ext>
            </a:extLst>
          </p:cNvPr>
          <p:cNvCxnSpPr/>
          <p:nvPr/>
        </p:nvCxnSpPr>
        <p:spPr>
          <a:xfrm>
            <a:off x="0" y="864225"/>
            <a:ext cx="121920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499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67D977F-7F3E-4F60-A927-BEDA42857624}"/>
              </a:ext>
            </a:extLst>
          </p:cNvPr>
          <p:cNvGrpSpPr/>
          <p:nvPr/>
        </p:nvGrpSpPr>
        <p:grpSpPr>
          <a:xfrm>
            <a:off x="471596" y="235112"/>
            <a:ext cx="4055857" cy="562562"/>
            <a:chOff x="471596" y="235112"/>
            <a:chExt cx="4055857" cy="5625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369966-D154-448D-97E2-C88C953D8E41}"/>
                </a:ext>
              </a:extLst>
            </p:cNvPr>
            <p:cNvSpPr txBox="1"/>
            <p:nvPr/>
          </p:nvSpPr>
          <p:spPr>
            <a:xfrm>
              <a:off x="1268227" y="263557"/>
              <a:ext cx="325922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1. </a:t>
              </a:r>
              <a:r>
                <a:rPr lang="ko-KR" altLang="en-US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추진 개요</a:t>
              </a:r>
            </a:p>
          </p:txBody>
        </p:sp>
        <p:pic>
          <p:nvPicPr>
            <p:cNvPr id="29" name="그래픽 28" descr="문서 단색으로 채워진">
              <a:extLst>
                <a:ext uri="{FF2B5EF4-FFF2-40B4-BE49-F238E27FC236}">
                  <a16:creationId xmlns:a16="http://schemas.microsoft.com/office/drawing/2014/main" id="{452FC871-CDC2-439A-9D4E-25D2EC819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71596" y="235112"/>
              <a:ext cx="562562" cy="562562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4BEF690-8799-4F3F-AFDC-E9F5647E3735}"/>
              </a:ext>
            </a:extLst>
          </p:cNvPr>
          <p:cNvSpPr txBox="1"/>
          <p:nvPr/>
        </p:nvSpPr>
        <p:spPr>
          <a:xfrm>
            <a:off x="778277" y="946766"/>
            <a:ext cx="411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뉴스 기사 분류 및 요약</a:t>
            </a:r>
          </a:p>
        </p:txBody>
      </p:sp>
      <p:grpSp>
        <p:nvGrpSpPr>
          <p:cNvPr id="18" name="Google Shape;50;p3">
            <a:extLst>
              <a:ext uri="{FF2B5EF4-FFF2-40B4-BE49-F238E27FC236}">
                <a16:creationId xmlns:a16="http://schemas.microsoft.com/office/drawing/2014/main" id="{1B4339BA-4DA5-4522-B607-391382F6C231}"/>
              </a:ext>
            </a:extLst>
          </p:cNvPr>
          <p:cNvGrpSpPr/>
          <p:nvPr/>
        </p:nvGrpSpPr>
        <p:grpSpPr>
          <a:xfrm>
            <a:off x="1524134" y="1618327"/>
            <a:ext cx="8681234" cy="4935547"/>
            <a:chOff x="1551468" y="1784066"/>
            <a:chExt cx="8681234" cy="4921275"/>
          </a:xfrm>
        </p:grpSpPr>
        <p:sp>
          <p:nvSpPr>
            <p:cNvPr id="19" name="Google Shape;51;p3">
              <a:extLst>
                <a:ext uri="{FF2B5EF4-FFF2-40B4-BE49-F238E27FC236}">
                  <a16:creationId xmlns:a16="http://schemas.microsoft.com/office/drawing/2014/main" id="{C946E8F8-B7E7-47BE-A5DB-C674D69A4189}"/>
                </a:ext>
              </a:extLst>
            </p:cNvPr>
            <p:cNvSpPr/>
            <p:nvPr/>
          </p:nvSpPr>
          <p:spPr>
            <a:xfrm>
              <a:off x="1551468" y="1784066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배경</a:t>
              </a:r>
              <a:endParaRPr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" name="Google Shape;52;p3" descr="ar03">
              <a:extLst>
                <a:ext uri="{FF2B5EF4-FFF2-40B4-BE49-F238E27FC236}">
                  <a16:creationId xmlns:a16="http://schemas.microsoft.com/office/drawing/2014/main" id="{BE7C1232-0828-4F96-A4B5-D6F11F96B5F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4169310" y="4277087"/>
              <a:ext cx="3448835" cy="53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53;p3">
              <a:extLst>
                <a:ext uri="{FF2B5EF4-FFF2-40B4-BE49-F238E27FC236}">
                  <a16:creationId xmlns:a16="http://schemas.microsoft.com/office/drawing/2014/main" id="{DDB9F482-307D-4CB3-B10B-186A8BCB550C}"/>
                </a:ext>
              </a:extLst>
            </p:cNvPr>
            <p:cNvSpPr/>
            <p:nvPr/>
          </p:nvSpPr>
          <p:spPr>
            <a:xfrm>
              <a:off x="1551475" y="2371849"/>
              <a:ext cx="3878400" cy="43334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457200" indent="-31750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바쁜 현대 사회에 읽어야 할 뉴스는 많고 긴 글 을 읽고 있을 시간은</a:t>
              </a:r>
              <a:r>
                <a:rPr lang="en-US" altLang="ko-KR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부족해서 간결한 표현을 필요로 하는 사람이 많다</a:t>
              </a:r>
              <a:r>
                <a:rPr lang="en-US" altLang="ko-KR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lang="en-US" altLang="ko-KR" sz="1400" dirty="0">
                <a:solidFill>
                  <a:schemeClr val="dk1"/>
                </a:solidFill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Noto Sans Symbols"/>
                <a:buChar char="▪"/>
              </a:pPr>
              <a:endParaRPr lang="en-US" alt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39700">
                <a:buClr>
                  <a:schemeClr val="dk1"/>
                </a:buClr>
                <a:buSzPts val="1400"/>
              </a:pPr>
              <a:endParaRPr lang="en-US" alt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altLang="en-US" sz="1400" dirty="0">
                  <a:solidFill>
                    <a:schemeClr val="dk1"/>
                  </a:solidFill>
                </a:rPr>
                <a:t>뉴스 기사의 분류 및 요약을 보고 짧은 시간에  다양한 뉴스 기사의 키워드를 알 수 있기를 바란다</a:t>
              </a:r>
              <a:r>
                <a:rPr lang="en-US" altLang="ko-KR" sz="1400" dirty="0">
                  <a:solidFill>
                    <a:schemeClr val="dk1"/>
                  </a:solidFill>
                </a:rPr>
                <a:t>.</a:t>
              </a:r>
              <a:endParaRPr lang="en-US" alt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9;p3">
              <a:extLst>
                <a:ext uri="{FF2B5EF4-FFF2-40B4-BE49-F238E27FC236}">
                  <a16:creationId xmlns:a16="http://schemas.microsoft.com/office/drawing/2014/main" id="{F1F20B4A-17D5-4ECF-B21C-A290A0A2705D}"/>
                </a:ext>
              </a:extLst>
            </p:cNvPr>
            <p:cNvSpPr/>
            <p:nvPr/>
          </p:nvSpPr>
          <p:spPr>
            <a:xfrm>
              <a:off x="6336193" y="1822821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목적</a:t>
              </a:r>
              <a:endPara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60;p3">
              <a:extLst>
                <a:ext uri="{FF2B5EF4-FFF2-40B4-BE49-F238E27FC236}">
                  <a16:creationId xmlns:a16="http://schemas.microsoft.com/office/drawing/2014/main" id="{79F9EDB1-60F4-4D96-B974-ABA8EF9D5CB3}"/>
                </a:ext>
              </a:extLst>
            </p:cNvPr>
            <p:cNvSpPr/>
            <p:nvPr/>
          </p:nvSpPr>
          <p:spPr>
            <a:xfrm>
              <a:off x="6354302" y="2371849"/>
              <a:ext cx="3878400" cy="433349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lang="ko-KR" altLang="en-US" sz="15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네이버 </a:t>
              </a:r>
              <a:r>
                <a:rPr lang="ko-KR" altLang="en-US" sz="1500" dirty="0">
                  <a:solidFill>
                    <a:schemeClr val="dk1"/>
                  </a:solidFill>
                </a:rPr>
                <a:t>뉴스 기사 분류</a:t>
              </a:r>
              <a:endParaRPr lang="en-US" altLang="ko-KR" sz="1500" dirty="0">
                <a:solidFill>
                  <a:schemeClr val="dk1"/>
                </a:solidFill>
              </a:endParaRPr>
            </a:p>
            <a:p>
              <a:pPr marL="127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endParaRPr lang="en-US" altLang="ko-KR" sz="1500" dirty="0">
                <a:solidFill>
                  <a:schemeClr val="dk1"/>
                </a:solidFill>
              </a:endParaRPr>
            </a:p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endParaRPr lang="en-US" altLang="ko-KR" sz="1500" dirty="0">
                <a:solidFill>
                  <a:schemeClr val="dk1"/>
                </a:solidFill>
              </a:endParaRPr>
            </a:p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lang="ko-KR" altLang="en-US" sz="1500" dirty="0">
                  <a:solidFill>
                    <a:schemeClr val="dk1"/>
                  </a:solidFill>
                </a:rPr>
                <a:t>네이버 뉴스 기사 핵심 키워드 도출</a:t>
              </a:r>
              <a:r>
                <a:rPr lang="en-US" altLang="ko-KR" sz="1500" dirty="0">
                  <a:solidFill>
                    <a:schemeClr val="dk1"/>
                  </a:solidFill>
                </a:rPr>
                <a:t>(</a:t>
              </a:r>
              <a:r>
                <a:rPr lang="ko-KR" altLang="en-US" sz="1500" dirty="0">
                  <a:solidFill>
                    <a:schemeClr val="dk1"/>
                  </a:solidFill>
                </a:rPr>
                <a:t>요약</a:t>
              </a:r>
              <a:r>
                <a:rPr lang="en-US" altLang="ko-KR" sz="1500" dirty="0">
                  <a:solidFill>
                    <a:schemeClr val="dk1"/>
                  </a:solidFill>
                </a:rPr>
                <a:t>)</a:t>
              </a:r>
            </a:p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endParaRPr lang="en-US" altLang="ko-KR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endParaRPr lang="ko-KR" alt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66;p3">
            <a:extLst>
              <a:ext uri="{FF2B5EF4-FFF2-40B4-BE49-F238E27FC236}">
                <a16:creationId xmlns:a16="http://schemas.microsoft.com/office/drawing/2014/main" id="{A479FB5C-8CB5-42AD-B2A6-3815413A953C}"/>
              </a:ext>
            </a:extLst>
          </p:cNvPr>
          <p:cNvSpPr/>
          <p:nvPr/>
        </p:nvSpPr>
        <p:spPr>
          <a:xfrm>
            <a:off x="7165786" y="1109151"/>
            <a:ext cx="3021473" cy="372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2022.10.05</a:t>
            </a:r>
            <a:r>
              <a:rPr lang="ko-KR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</a:t>
            </a:r>
            <a:r>
              <a:rPr lang="en-US" altLang="ko-KR" sz="1700" b="1" dirty="0">
                <a:solidFill>
                  <a:schemeClr val="dk1"/>
                </a:solidFill>
              </a:rPr>
              <a:t>2022</a:t>
            </a:r>
            <a:r>
              <a:rPr lang="ko-KR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-US" altLang="ko-KR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7;p3">
            <a:extLst>
              <a:ext uri="{FF2B5EF4-FFF2-40B4-BE49-F238E27FC236}">
                <a16:creationId xmlns:a16="http://schemas.microsoft.com/office/drawing/2014/main" id="{7538C7F1-E598-486F-A5C2-57D09E1CD93F}"/>
              </a:ext>
            </a:extLst>
          </p:cNvPr>
          <p:cNvSpPr/>
          <p:nvPr/>
        </p:nvSpPr>
        <p:spPr>
          <a:xfrm>
            <a:off x="6326968" y="1109158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81F872E-33FB-4D41-A2A3-E31DBB59689D}"/>
              </a:ext>
            </a:extLst>
          </p:cNvPr>
          <p:cNvCxnSpPr/>
          <p:nvPr/>
        </p:nvCxnSpPr>
        <p:spPr>
          <a:xfrm>
            <a:off x="0" y="841740"/>
            <a:ext cx="121920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7137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67D977F-7F3E-4F60-A927-BEDA42857624}"/>
              </a:ext>
            </a:extLst>
          </p:cNvPr>
          <p:cNvGrpSpPr/>
          <p:nvPr/>
        </p:nvGrpSpPr>
        <p:grpSpPr>
          <a:xfrm>
            <a:off x="477946" y="216062"/>
            <a:ext cx="4055857" cy="562562"/>
            <a:chOff x="471596" y="235112"/>
            <a:chExt cx="4055857" cy="5625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369966-D154-448D-97E2-C88C953D8E41}"/>
                </a:ext>
              </a:extLst>
            </p:cNvPr>
            <p:cNvSpPr txBox="1"/>
            <p:nvPr/>
          </p:nvSpPr>
          <p:spPr>
            <a:xfrm>
              <a:off x="1268227" y="263557"/>
              <a:ext cx="325922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2. </a:t>
              </a:r>
              <a:r>
                <a:rPr lang="ko-KR" altLang="en-US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구축 범위</a:t>
              </a:r>
            </a:p>
          </p:txBody>
        </p:sp>
        <p:pic>
          <p:nvPicPr>
            <p:cNvPr id="29" name="그래픽 28" descr="문서 단색으로 채워진">
              <a:extLst>
                <a:ext uri="{FF2B5EF4-FFF2-40B4-BE49-F238E27FC236}">
                  <a16:creationId xmlns:a16="http://schemas.microsoft.com/office/drawing/2014/main" id="{452FC871-CDC2-439A-9D4E-25D2EC819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71596" y="235112"/>
              <a:ext cx="562562" cy="562562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4BEF690-8799-4F3F-AFDC-E9F5647E3735}"/>
              </a:ext>
            </a:extLst>
          </p:cNvPr>
          <p:cNvSpPr txBox="1"/>
          <p:nvPr/>
        </p:nvSpPr>
        <p:spPr>
          <a:xfrm>
            <a:off x="759226" y="915016"/>
            <a:ext cx="554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뉴스 데이터와 네이버 뉴스 기사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크롤링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Google Shape;50;p3">
            <a:extLst>
              <a:ext uri="{FF2B5EF4-FFF2-40B4-BE49-F238E27FC236}">
                <a16:creationId xmlns:a16="http://schemas.microsoft.com/office/drawing/2014/main" id="{1B4339BA-4DA5-4522-B607-391382F6C231}"/>
              </a:ext>
            </a:extLst>
          </p:cNvPr>
          <p:cNvGrpSpPr/>
          <p:nvPr/>
        </p:nvGrpSpPr>
        <p:grpSpPr>
          <a:xfrm>
            <a:off x="740322" y="1708150"/>
            <a:ext cx="6642014" cy="4432973"/>
            <a:chOff x="1551468" y="1784066"/>
            <a:chExt cx="8681234" cy="4921274"/>
          </a:xfrm>
        </p:grpSpPr>
        <p:sp>
          <p:nvSpPr>
            <p:cNvPr id="19" name="Google Shape;51;p3">
              <a:extLst>
                <a:ext uri="{FF2B5EF4-FFF2-40B4-BE49-F238E27FC236}">
                  <a16:creationId xmlns:a16="http://schemas.microsoft.com/office/drawing/2014/main" id="{C946E8F8-B7E7-47BE-A5DB-C674D69A4189}"/>
                </a:ext>
              </a:extLst>
            </p:cNvPr>
            <p:cNvSpPr/>
            <p:nvPr/>
          </p:nvSpPr>
          <p:spPr>
            <a:xfrm>
              <a:off x="1551468" y="1784066"/>
              <a:ext cx="3878400" cy="373800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소스 데이터</a:t>
              </a:r>
              <a:endParaRPr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" name="Google Shape;52;p3" descr="ar03">
              <a:extLst>
                <a:ext uri="{FF2B5EF4-FFF2-40B4-BE49-F238E27FC236}">
                  <a16:creationId xmlns:a16="http://schemas.microsoft.com/office/drawing/2014/main" id="{BE7C1232-0828-4F96-A4B5-D6F11F96B5F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4169310" y="4277087"/>
              <a:ext cx="3448835" cy="53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53;p3">
              <a:extLst>
                <a:ext uri="{FF2B5EF4-FFF2-40B4-BE49-F238E27FC236}">
                  <a16:creationId xmlns:a16="http://schemas.microsoft.com/office/drawing/2014/main" id="{DDB9F482-307D-4CB3-B10B-186A8BCB550C}"/>
                </a:ext>
              </a:extLst>
            </p:cNvPr>
            <p:cNvSpPr/>
            <p:nvPr/>
          </p:nvSpPr>
          <p:spPr>
            <a:xfrm>
              <a:off x="1551475" y="2357750"/>
              <a:ext cx="3878400" cy="43334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457200" indent="-31750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altLang="en-US" sz="1600" b="1" i="0" u="none" strike="noStrike" cap="none" dirty="0" err="1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데이콘</a:t>
              </a:r>
              <a:r>
                <a:rPr lang="ko-KR" altLang="en-US" sz="1600" b="1" i="0" u="none" strike="noStrike" cap="none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600" b="1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뉴스 데이터</a:t>
              </a:r>
              <a:endParaRPr lang="en-US" altLang="ko-KR" sz="1600" b="1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Noto Sans Symbols"/>
                <a:buChar char="▪"/>
              </a:pPr>
              <a:endParaRPr lang="en-US" altLang="ko-KR" sz="16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Noto Sans Symbols"/>
                <a:buChar char="▪"/>
              </a:pPr>
              <a:endParaRPr lang="en-US" altLang="ko-KR" sz="1600" b="1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Noto Sans Symbols"/>
                <a:buChar char="▪"/>
              </a:pPr>
              <a:endParaRPr lang="en-US" altLang="ko-KR" sz="16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altLang="en-US" sz="1600" b="1" i="0" u="none" strike="noStrike" cap="none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네이버 뉴스 기사</a:t>
              </a:r>
              <a:endParaRPr lang="en-US" altLang="ko-KR" sz="16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9;p3">
              <a:extLst>
                <a:ext uri="{FF2B5EF4-FFF2-40B4-BE49-F238E27FC236}">
                  <a16:creationId xmlns:a16="http://schemas.microsoft.com/office/drawing/2014/main" id="{F1F20B4A-17D5-4ECF-B21C-A290A0A2705D}"/>
                </a:ext>
              </a:extLst>
            </p:cNvPr>
            <p:cNvSpPr/>
            <p:nvPr/>
          </p:nvSpPr>
          <p:spPr>
            <a:xfrm>
              <a:off x="6336193" y="1822821"/>
              <a:ext cx="3878400" cy="3738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구축 범위</a:t>
              </a:r>
              <a:endParaRPr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60;p3">
              <a:extLst>
                <a:ext uri="{FF2B5EF4-FFF2-40B4-BE49-F238E27FC236}">
                  <a16:creationId xmlns:a16="http://schemas.microsoft.com/office/drawing/2014/main" id="{79F9EDB1-60F4-4D96-B974-ABA8EF9D5CB3}"/>
                </a:ext>
              </a:extLst>
            </p:cNvPr>
            <p:cNvSpPr/>
            <p:nvPr/>
          </p:nvSpPr>
          <p:spPr>
            <a:xfrm>
              <a:off x="6354302" y="2371849"/>
              <a:ext cx="3878400" cy="433349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lang="ko-KR" altLang="en-US" sz="1600" b="1" i="0" u="none" strike="noStrike" cap="none" dirty="0" err="1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데이콘</a:t>
              </a:r>
              <a:endParaRPr lang="en-US" altLang="ko-KR" sz="16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endParaRPr lang="en-US" altLang="ko-KR" sz="1600" b="1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endParaRPr lang="en-US" altLang="ko-KR" sz="16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endParaRPr lang="en-US" altLang="ko-KR" sz="1600" b="1" dirty="0">
                <a:solidFill>
                  <a:schemeClr val="dk1"/>
                </a:solidFill>
                <a:latin typeface="+mj-lt"/>
              </a:endParaRPr>
            </a:p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lang="ko-KR" altLang="en-US" sz="1600" b="1" dirty="0">
                  <a:solidFill>
                    <a:schemeClr val="dk1"/>
                  </a:solidFill>
                  <a:latin typeface="+mj-lt"/>
                </a:rPr>
                <a:t>네이버 뉴스 </a:t>
              </a:r>
              <a:r>
                <a:rPr lang="ko-KR" altLang="en-US" sz="1600" b="1" dirty="0" err="1">
                  <a:solidFill>
                    <a:schemeClr val="dk1"/>
                  </a:solidFill>
                  <a:latin typeface="+mj-lt"/>
                </a:rPr>
                <a:t>크롤링</a:t>
              </a:r>
              <a:endParaRPr lang="en-US" altLang="ko-KR" sz="16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endParaRPr lang="ko-KR" altLang="en-US" sz="16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50;p3">
            <a:extLst>
              <a:ext uri="{FF2B5EF4-FFF2-40B4-BE49-F238E27FC236}">
                <a16:creationId xmlns:a16="http://schemas.microsoft.com/office/drawing/2014/main" id="{9F7CAB7A-8489-4EA4-8A70-D4ED0188D7CE}"/>
              </a:ext>
            </a:extLst>
          </p:cNvPr>
          <p:cNvGrpSpPr/>
          <p:nvPr/>
        </p:nvGrpSpPr>
        <p:grpSpPr>
          <a:xfrm>
            <a:off x="7519898" y="1743060"/>
            <a:ext cx="3627900" cy="4398063"/>
            <a:chOff x="5628166" y="1822821"/>
            <a:chExt cx="4604536" cy="4882519"/>
          </a:xfrm>
        </p:grpSpPr>
        <p:pic>
          <p:nvPicPr>
            <p:cNvPr id="17" name="Google Shape;52;p3" descr="ar03">
              <a:extLst>
                <a:ext uri="{FF2B5EF4-FFF2-40B4-BE49-F238E27FC236}">
                  <a16:creationId xmlns:a16="http://schemas.microsoft.com/office/drawing/2014/main" id="{E1FAF226-53D0-4004-A900-C15B0C939E5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4169310" y="4277087"/>
              <a:ext cx="3448835" cy="53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59;p3">
              <a:extLst>
                <a:ext uri="{FF2B5EF4-FFF2-40B4-BE49-F238E27FC236}">
                  <a16:creationId xmlns:a16="http://schemas.microsoft.com/office/drawing/2014/main" id="{3F9BB59A-8175-42D6-8CD5-63D025121D53}"/>
                </a:ext>
              </a:extLst>
            </p:cNvPr>
            <p:cNvSpPr/>
            <p:nvPr/>
          </p:nvSpPr>
          <p:spPr>
            <a:xfrm>
              <a:off x="6336193" y="1822821"/>
              <a:ext cx="3878400" cy="373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기대 효과</a:t>
              </a:r>
              <a:endParaRPr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60;p3">
              <a:extLst>
                <a:ext uri="{FF2B5EF4-FFF2-40B4-BE49-F238E27FC236}">
                  <a16:creationId xmlns:a16="http://schemas.microsoft.com/office/drawing/2014/main" id="{10F5EF9C-A406-4245-8691-3A1BAD307617}"/>
                </a:ext>
              </a:extLst>
            </p:cNvPr>
            <p:cNvSpPr/>
            <p:nvPr/>
          </p:nvSpPr>
          <p:spPr>
            <a:xfrm>
              <a:off x="6354302" y="2371849"/>
              <a:ext cx="3878400" cy="433349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lang="ko-KR" altLang="en-US" sz="1500" b="1" i="0" u="none" strike="noStrike" cap="none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다양한 뉴스 기사를 한 눈에 볼 수 있다</a:t>
              </a:r>
              <a:r>
                <a:rPr lang="en-US" altLang="ko-KR" sz="1500" b="1" i="0" u="none" strike="noStrike" cap="none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.</a:t>
              </a:r>
            </a:p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endParaRPr lang="en-US" altLang="ko-KR" sz="1500" b="1" dirty="0">
                <a:solidFill>
                  <a:schemeClr val="dk1"/>
                </a:solidFill>
                <a:latin typeface="+mj-lt"/>
                <a:cs typeface="Arial"/>
                <a:sym typeface="Arial"/>
              </a:endParaRPr>
            </a:p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lang="ko-KR" altLang="en-US" sz="1500" b="1" dirty="0">
                  <a:solidFill>
                    <a:schemeClr val="dk1"/>
                  </a:solidFill>
                  <a:latin typeface="+mj-lt"/>
                  <a:cs typeface="Arial"/>
                  <a:sym typeface="Arial"/>
                </a:rPr>
                <a:t>뉴스 기사를 분류별로 살펴볼 수 있다</a:t>
              </a:r>
              <a:r>
                <a:rPr lang="en-US" altLang="ko-KR" sz="1500" b="1" dirty="0">
                  <a:solidFill>
                    <a:schemeClr val="dk1"/>
                  </a:solidFill>
                  <a:latin typeface="+mj-lt"/>
                  <a:cs typeface="Arial"/>
                  <a:sym typeface="Arial"/>
                </a:rPr>
                <a:t>.</a:t>
              </a:r>
            </a:p>
            <a:p>
              <a:pPr marL="127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endParaRPr lang="en-US" altLang="ko-KR" sz="15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176212" marR="0" lvl="0" indent="-16351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endParaRPr lang="ko-KR" altLang="en-US" sz="15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DC4A9270-C88E-4585-A0F9-E813649C1E09}"/>
              </a:ext>
            </a:extLst>
          </p:cNvPr>
          <p:cNvSpPr/>
          <p:nvPr/>
        </p:nvSpPr>
        <p:spPr>
          <a:xfrm>
            <a:off x="8873642" y="-889390"/>
            <a:ext cx="1524082" cy="1524082"/>
          </a:xfrm>
          <a:prstGeom prst="donut">
            <a:avLst/>
          </a:prstGeom>
          <a:gradFill flip="none" rotWithShape="1">
            <a:gsLst>
              <a:gs pos="38000">
                <a:srgbClr val="3850B0"/>
              </a:gs>
              <a:gs pos="0">
                <a:srgbClr val="7030A0"/>
              </a:gs>
              <a:gs pos="100000">
                <a:srgbClr val="64A3D7"/>
              </a:gs>
              <a:gs pos="72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5FC23D3-6D28-4523-9F0F-67ADE61FA73B}"/>
              </a:ext>
            </a:extLst>
          </p:cNvPr>
          <p:cNvCxnSpPr/>
          <p:nvPr/>
        </p:nvCxnSpPr>
        <p:spPr>
          <a:xfrm>
            <a:off x="6350" y="822690"/>
            <a:ext cx="121920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831583C-B432-DF91-5B9E-4473AB1EA49E}"/>
              </a:ext>
            </a:extLst>
          </p:cNvPr>
          <p:cNvSpPr/>
          <p:nvPr/>
        </p:nvSpPr>
        <p:spPr>
          <a:xfrm>
            <a:off x="4521972" y="3724731"/>
            <a:ext cx="2732943" cy="65404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Abadi" panose="020B0604020202020204" pitchFamily="34" charset="0"/>
                <a:ea typeface="Arial"/>
                <a:cs typeface="Arial"/>
                <a:sym typeface="Arial"/>
              </a:rPr>
              <a:t>https://dacon.io/competitions/ofcial/235747/overview/description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D655C52-7E27-45DA-9EBC-53F79243F78C}"/>
              </a:ext>
            </a:extLst>
          </p:cNvPr>
          <p:cNvSpPr/>
          <p:nvPr/>
        </p:nvSpPr>
        <p:spPr>
          <a:xfrm>
            <a:off x="4511829" y="4720180"/>
            <a:ext cx="2732943" cy="65404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dk1"/>
              </a:buClr>
              <a:buSzPts val="1400"/>
            </a:pPr>
            <a:r>
              <a:rPr lang="en-US" altLang="ko-KR" sz="1200" b="0" i="0" u="none" strike="noStrike" dirty="0">
                <a:effectLst/>
                <a:latin typeface="NotoSansKR"/>
                <a:hlinkClick r:id="rId6"/>
              </a:rPr>
              <a:t>https://news.naver.com/</a:t>
            </a:r>
            <a:endParaRPr lang="en-US" altLang="ko-KR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82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67D977F-7F3E-4F60-A927-BEDA42857624}"/>
              </a:ext>
            </a:extLst>
          </p:cNvPr>
          <p:cNvGrpSpPr/>
          <p:nvPr/>
        </p:nvGrpSpPr>
        <p:grpSpPr>
          <a:xfrm>
            <a:off x="471596" y="235112"/>
            <a:ext cx="4474241" cy="562562"/>
            <a:chOff x="471596" y="235112"/>
            <a:chExt cx="4474241" cy="5625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369966-D154-448D-97E2-C88C953D8E41}"/>
                </a:ext>
              </a:extLst>
            </p:cNvPr>
            <p:cNvSpPr txBox="1"/>
            <p:nvPr/>
          </p:nvSpPr>
          <p:spPr>
            <a:xfrm>
              <a:off x="1268227" y="263557"/>
              <a:ext cx="367761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3. </a:t>
              </a:r>
              <a:r>
                <a:rPr lang="ko-KR" altLang="en-US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조직 및 역할</a:t>
              </a:r>
            </a:p>
          </p:txBody>
        </p:sp>
        <p:pic>
          <p:nvPicPr>
            <p:cNvPr id="29" name="그래픽 28" descr="문서 단색으로 채워진">
              <a:extLst>
                <a:ext uri="{FF2B5EF4-FFF2-40B4-BE49-F238E27FC236}">
                  <a16:creationId xmlns:a16="http://schemas.microsoft.com/office/drawing/2014/main" id="{452FC871-CDC2-439A-9D4E-25D2EC819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71596" y="235112"/>
              <a:ext cx="562562" cy="562562"/>
            </a:xfrm>
            <a:prstGeom prst="rect">
              <a:avLst/>
            </a:prstGeom>
          </p:spPr>
        </p:pic>
      </p:grp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DC4A9270-C88E-4585-A0F9-E813649C1E09}"/>
              </a:ext>
            </a:extLst>
          </p:cNvPr>
          <p:cNvSpPr/>
          <p:nvPr/>
        </p:nvSpPr>
        <p:spPr>
          <a:xfrm>
            <a:off x="8867292" y="-870340"/>
            <a:ext cx="1524082" cy="1524082"/>
          </a:xfrm>
          <a:prstGeom prst="donut">
            <a:avLst/>
          </a:prstGeom>
          <a:gradFill flip="none" rotWithShape="1">
            <a:gsLst>
              <a:gs pos="38000">
                <a:srgbClr val="3850B0"/>
              </a:gs>
              <a:gs pos="0">
                <a:srgbClr val="7030A0"/>
              </a:gs>
              <a:gs pos="100000">
                <a:srgbClr val="64A3D7"/>
              </a:gs>
              <a:gs pos="72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Google Shape;123;p6">
            <a:extLst>
              <a:ext uri="{FF2B5EF4-FFF2-40B4-BE49-F238E27FC236}">
                <a16:creationId xmlns:a16="http://schemas.microsoft.com/office/drawing/2014/main" id="{25877F26-070A-472D-A096-3E3B98973820}"/>
              </a:ext>
            </a:extLst>
          </p:cNvPr>
          <p:cNvCxnSpPr/>
          <p:nvPr/>
        </p:nvCxnSpPr>
        <p:spPr>
          <a:xfrm>
            <a:off x="924831" y="1813258"/>
            <a:ext cx="434297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5" name="Google Shape;124;p6">
            <a:extLst>
              <a:ext uri="{FF2B5EF4-FFF2-40B4-BE49-F238E27FC236}">
                <a16:creationId xmlns:a16="http://schemas.microsoft.com/office/drawing/2014/main" id="{092D614E-01B9-4721-B9E5-38AED5ADEAE6}"/>
              </a:ext>
            </a:extLst>
          </p:cNvPr>
          <p:cNvSpPr/>
          <p:nvPr/>
        </p:nvSpPr>
        <p:spPr>
          <a:xfrm>
            <a:off x="2334163" y="1309732"/>
            <a:ext cx="24881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125;p6">
            <a:extLst>
              <a:ext uri="{FF2B5EF4-FFF2-40B4-BE49-F238E27FC236}">
                <a16:creationId xmlns:a16="http://schemas.microsoft.com/office/drawing/2014/main" id="{9C80FB26-9195-4253-9F3F-6BB54A3AA45B}"/>
              </a:ext>
            </a:extLst>
          </p:cNvPr>
          <p:cNvCxnSpPr/>
          <p:nvPr/>
        </p:nvCxnSpPr>
        <p:spPr>
          <a:xfrm>
            <a:off x="6887474" y="1813258"/>
            <a:ext cx="3347181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1" name="Google Shape;126;p6">
            <a:extLst>
              <a:ext uri="{FF2B5EF4-FFF2-40B4-BE49-F238E27FC236}">
                <a16:creationId xmlns:a16="http://schemas.microsoft.com/office/drawing/2014/main" id="{501F62AD-26E8-48DE-A735-0442B261B636}"/>
              </a:ext>
            </a:extLst>
          </p:cNvPr>
          <p:cNvSpPr/>
          <p:nvPr/>
        </p:nvSpPr>
        <p:spPr>
          <a:xfrm>
            <a:off x="7737087" y="1354702"/>
            <a:ext cx="255911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역할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127;p6">
            <a:extLst>
              <a:ext uri="{FF2B5EF4-FFF2-40B4-BE49-F238E27FC236}">
                <a16:creationId xmlns:a16="http://schemas.microsoft.com/office/drawing/2014/main" id="{1B4ECC2C-73BD-45F3-84E6-610F6757945B}"/>
              </a:ext>
            </a:extLst>
          </p:cNvPr>
          <p:cNvGrpSpPr/>
          <p:nvPr/>
        </p:nvGrpSpPr>
        <p:grpSpPr>
          <a:xfrm>
            <a:off x="536776" y="1854279"/>
            <a:ext cx="5118939" cy="3697118"/>
            <a:chOff x="479425" y="2487332"/>
            <a:chExt cx="5888576" cy="2147614"/>
          </a:xfrm>
        </p:grpSpPr>
        <p:grpSp>
          <p:nvGrpSpPr>
            <p:cNvPr id="33" name="Google Shape;128;p6">
              <a:extLst>
                <a:ext uri="{FF2B5EF4-FFF2-40B4-BE49-F238E27FC236}">
                  <a16:creationId xmlns:a16="http://schemas.microsoft.com/office/drawing/2014/main" id="{CE266F3D-6A95-43AE-8951-D0AE14EA68E9}"/>
                </a:ext>
              </a:extLst>
            </p:cNvPr>
            <p:cNvGrpSpPr/>
            <p:nvPr/>
          </p:nvGrpSpPr>
          <p:grpSpPr>
            <a:xfrm>
              <a:off x="2704422" y="2487332"/>
              <a:ext cx="1503772" cy="747711"/>
              <a:chOff x="3798888" y="2497558"/>
              <a:chExt cx="1503772" cy="747711"/>
            </a:xfrm>
          </p:grpSpPr>
          <p:sp>
            <p:nvSpPr>
              <p:cNvPr id="53" name="Google Shape;129;p6">
                <a:extLst>
                  <a:ext uri="{FF2B5EF4-FFF2-40B4-BE49-F238E27FC236}">
                    <a16:creationId xmlns:a16="http://schemas.microsoft.com/office/drawing/2014/main" id="{F6CC19C3-5469-4FD7-B78F-56F185274F88}"/>
                  </a:ext>
                </a:extLst>
              </p:cNvPr>
              <p:cNvSpPr/>
              <p:nvPr/>
            </p:nvSpPr>
            <p:spPr>
              <a:xfrm>
                <a:off x="3798888" y="2789238"/>
                <a:ext cx="1499631" cy="456031"/>
              </a:xfrm>
              <a:prstGeom prst="rect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altLang="en-US" sz="1500" dirty="0" err="1"/>
                  <a:t>김도영</a:t>
                </a:r>
                <a:endParaRPr sz="15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30;p6" descr="강-4단">
                <a:extLst>
                  <a:ext uri="{FF2B5EF4-FFF2-40B4-BE49-F238E27FC236}">
                    <a16:creationId xmlns:a16="http://schemas.microsoft.com/office/drawing/2014/main" id="{ABE351B2-B29B-467F-8540-06F5573DF5C6}"/>
                  </a:ext>
                </a:extLst>
              </p:cNvPr>
              <p:cNvSpPr/>
              <p:nvPr/>
            </p:nvSpPr>
            <p:spPr>
              <a:xfrm>
                <a:off x="3798888" y="2497558"/>
                <a:ext cx="1503772" cy="288925"/>
              </a:xfrm>
              <a:prstGeom prst="rect">
                <a:avLst/>
              </a:prstGeom>
              <a:solidFill>
                <a:srgbClr val="BFBFBF"/>
              </a:solidFill>
              <a:ln w="19050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관리자(PM)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133;p6">
              <a:extLst>
                <a:ext uri="{FF2B5EF4-FFF2-40B4-BE49-F238E27FC236}">
                  <a16:creationId xmlns:a16="http://schemas.microsoft.com/office/drawing/2014/main" id="{8B978CD8-E057-4815-9DDD-ECAD5C12F530}"/>
                </a:ext>
              </a:extLst>
            </p:cNvPr>
            <p:cNvGrpSpPr/>
            <p:nvPr/>
          </p:nvGrpSpPr>
          <p:grpSpPr>
            <a:xfrm>
              <a:off x="479425" y="3887235"/>
              <a:ext cx="5888576" cy="747711"/>
              <a:chOff x="1236843" y="3887235"/>
              <a:chExt cx="6951602" cy="747711"/>
            </a:xfrm>
          </p:grpSpPr>
          <p:grpSp>
            <p:nvGrpSpPr>
              <p:cNvPr id="40" name="Google Shape;134;p6">
                <a:extLst>
                  <a:ext uri="{FF2B5EF4-FFF2-40B4-BE49-F238E27FC236}">
                    <a16:creationId xmlns:a16="http://schemas.microsoft.com/office/drawing/2014/main" id="{18EDF7C7-03DD-4986-9B16-F862A1911AC9}"/>
                  </a:ext>
                </a:extLst>
              </p:cNvPr>
              <p:cNvGrpSpPr/>
              <p:nvPr/>
            </p:nvGrpSpPr>
            <p:grpSpPr>
              <a:xfrm>
                <a:off x="1236843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51" name="Google Shape;135;p6">
                  <a:extLst>
                    <a:ext uri="{FF2B5EF4-FFF2-40B4-BE49-F238E27FC236}">
                      <a16:creationId xmlns:a16="http://schemas.microsoft.com/office/drawing/2014/main" id="{55FBDA07-4035-44A2-9844-646AACD78E36}"/>
                    </a:ext>
                  </a:extLst>
                </p:cNvPr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sz="1200" dirty="0"/>
                    <a:t>이재훈</a:t>
                  </a:r>
                  <a:endParaRPr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136;p6" descr="강-4단">
                  <a:extLst>
                    <a:ext uri="{FF2B5EF4-FFF2-40B4-BE49-F238E27FC236}">
                      <a16:creationId xmlns:a16="http://schemas.microsoft.com/office/drawing/2014/main" id="{3D289E20-3A2D-4B7D-975F-5BCB10C610A3}"/>
                    </a:ext>
                  </a:extLst>
                </p:cNvPr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sz="12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팀원</a:t>
                  </a:r>
                  <a:r>
                    <a:rPr lang="ko-KR" sz="12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</a:t>
                  </a:r>
                  <a:endParaRPr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" name="Google Shape;137;p6">
                <a:extLst>
                  <a:ext uri="{FF2B5EF4-FFF2-40B4-BE49-F238E27FC236}">
                    <a16:creationId xmlns:a16="http://schemas.microsoft.com/office/drawing/2014/main" id="{028039FD-E5C8-477E-96D8-B0B14D371738}"/>
                  </a:ext>
                </a:extLst>
              </p:cNvPr>
              <p:cNvGrpSpPr/>
              <p:nvPr/>
            </p:nvGrpSpPr>
            <p:grpSpPr>
              <a:xfrm>
                <a:off x="2963185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49" name="Google Shape;138;p6">
                  <a:extLst>
                    <a:ext uri="{FF2B5EF4-FFF2-40B4-BE49-F238E27FC236}">
                      <a16:creationId xmlns:a16="http://schemas.microsoft.com/office/drawing/2014/main" id="{2DC25530-FB29-46EF-B612-01906BEFBA5C}"/>
                    </a:ext>
                  </a:extLst>
                </p:cNvPr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sz="1200" b="0" i="0" u="none" strike="noStrike" cap="none" dirty="0" err="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신상언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139;p6" descr="강-4단">
                  <a:extLst>
                    <a:ext uri="{FF2B5EF4-FFF2-40B4-BE49-F238E27FC236}">
                      <a16:creationId xmlns:a16="http://schemas.microsoft.com/office/drawing/2014/main" id="{E5529296-C43D-41AE-9108-B84A0EE10302}"/>
                    </a:ext>
                  </a:extLst>
                </p:cNvPr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sz="12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팀원</a:t>
                  </a:r>
                  <a:endParaRPr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" name="Google Shape;140;p6">
                <a:extLst>
                  <a:ext uri="{FF2B5EF4-FFF2-40B4-BE49-F238E27FC236}">
                    <a16:creationId xmlns:a16="http://schemas.microsoft.com/office/drawing/2014/main" id="{54CECD18-37DF-45B7-BF10-0B2073A6D970}"/>
                  </a:ext>
                </a:extLst>
              </p:cNvPr>
              <p:cNvGrpSpPr/>
              <p:nvPr/>
            </p:nvGrpSpPr>
            <p:grpSpPr>
              <a:xfrm>
                <a:off x="4761631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47" name="Google Shape;141;p6">
                  <a:extLst>
                    <a:ext uri="{FF2B5EF4-FFF2-40B4-BE49-F238E27FC236}">
                      <a16:creationId xmlns:a16="http://schemas.microsoft.com/office/drawing/2014/main" id="{2FC2B197-A321-4940-B22B-EE4AAEF1AF38}"/>
                    </a:ext>
                  </a:extLst>
                </p:cNvPr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sz="1200" b="0" i="0" u="none" strike="noStrike" cap="none" dirty="0" err="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심정윤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132;p6" descr="강-4단">
                  <a:extLst>
                    <a:ext uri="{FF2B5EF4-FFF2-40B4-BE49-F238E27FC236}">
                      <a16:creationId xmlns:a16="http://schemas.microsoft.com/office/drawing/2014/main" id="{0E4AAA1D-DC66-4FEB-80B5-DA27181FE9C1}"/>
                    </a:ext>
                  </a:extLst>
                </p:cNvPr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sz="12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팀원</a:t>
                  </a:r>
                  <a:endParaRPr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" name="Google Shape;142;p6">
                <a:extLst>
                  <a:ext uri="{FF2B5EF4-FFF2-40B4-BE49-F238E27FC236}">
                    <a16:creationId xmlns:a16="http://schemas.microsoft.com/office/drawing/2014/main" id="{5FDE6180-061D-409B-AB1B-E9449C76317A}"/>
                  </a:ext>
                </a:extLst>
              </p:cNvPr>
              <p:cNvGrpSpPr/>
              <p:nvPr/>
            </p:nvGrpSpPr>
            <p:grpSpPr>
              <a:xfrm>
                <a:off x="6517040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45" name="Google Shape;143;p6">
                  <a:extLst>
                    <a:ext uri="{FF2B5EF4-FFF2-40B4-BE49-F238E27FC236}">
                      <a16:creationId xmlns:a16="http://schemas.microsoft.com/office/drawing/2014/main" id="{A36AD477-E4C4-4DCE-99E8-113266FEDB4F}"/>
                    </a:ext>
                  </a:extLst>
                </p:cNvPr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sz="12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김재열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144;p6" descr="강-4단">
                  <a:extLst>
                    <a:ext uri="{FF2B5EF4-FFF2-40B4-BE49-F238E27FC236}">
                      <a16:creationId xmlns:a16="http://schemas.microsoft.com/office/drawing/2014/main" id="{3709B33A-99FD-4C8D-9E83-CA9EAEAB6F41}"/>
                    </a:ext>
                  </a:extLst>
                </p:cNvPr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altLang="en-US" sz="12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팀원</a:t>
                  </a:r>
                  <a:endParaRPr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aphicFrame>
        <p:nvGraphicFramePr>
          <p:cNvPr id="55" name="Google Shape;148;p6">
            <a:extLst>
              <a:ext uri="{FF2B5EF4-FFF2-40B4-BE49-F238E27FC236}">
                <a16:creationId xmlns:a16="http://schemas.microsoft.com/office/drawing/2014/main" id="{01B4B98D-CE0D-464C-A7DC-9B08AB5A8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90972"/>
              </p:ext>
            </p:extLst>
          </p:nvPr>
        </p:nvGraphicFramePr>
        <p:xfrm>
          <a:off x="5748420" y="1969533"/>
          <a:ext cx="5983005" cy="4220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9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81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13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sz="12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sz="12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2" marR="0" lvl="0" indent="-3778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u="none" strike="noStrike" cap="none" dirty="0" err="1">
                          <a:solidFill>
                            <a:srgbClr val="000000"/>
                          </a:solidFill>
                        </a:rPr>
                        <a:t>김도영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</a:rPr>
                        <a:t>프로젝트 총괄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수집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및 </a:t>
                      </a:r>
                      <a:r>
                        <a:rPr lang="ko-KR" altLang="en-US" sz="1200" b="1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전처리</a:t>
                      </a:r>
                      <a:endParaRPr lang="ko-KR" altLang="en-US"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dirty="0">
                          <a:solidFill>
                            <a:srgbClr val="000000"/>
                          </a:solidFill>
                        </a:rPr>
                        <a:t>이재훈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dirty="0" err="1">
                          <a:solidFill>
                            <a:srgbClr val="000000"/>
                          </a:solidFill>
                        </a:rPr>
                        <a:t>크롤링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분석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설계</a:t>
                      </a: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dirty="0">
                          <a:solidFill>
                            <a:srgbClr val="000000"/>
                          </a:solidFill>
                        </a:rPr>
                        <a:t>이재훈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dirty="0">
                          <a:solidFill>
                            <a:srgbClr val="000000"/>
                          </a:solidFill>
                        </a:rPr>
                        <a:t>텍스트 마이닝 및 형태소 분석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</a:t>
                      </a:r>
                      <a:endParaRPr lang="en-US" altLang="ko-KR"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LSTM Model</a:t>
                      </a: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dirty="0" err="1">
                          <a:solidFill>
                            <a:srgbClr val="000000"/>
                          </a:solidFill>
                        </a:rPr>
                        <a:t>신상언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dirty="0" err="1">
                          <a:solidFill>
                            <a:srgbClr val="000000"/>
                          </a:solidFill>
                        </a:rPr>
                        <a:t>크롤링</a:t>
                      </a:r>
                      <a:r>
                        <a:rPr lang="ko-KR" altLang="en-US" sz="1000" i="0" u="none" strike="noStrike" cap="none" dirty="0">
                          <a:solidFill>
                            <a:srgbClr val="000000"/>
                          </a:solidFill>
                        </a:rPr>
                        <a:t> 한 데이터 학습할 </a:t>
                      </a:r>
                      <a:r>
                        <a:rPr lang="en-US" altLang="ko-KR" sz="1000" i="0" u="none" strike="noStrike" cap="none" dirty="0">
                          <a:solidFill>
                            <a:srgbClr val="000000"/>
                          </a:solidFill>
                        </a:rPr>
                        <a:t>LSTM</a:t>
                      </a:r>
                      <a:r>
                        <a:rPr lang="ko-KR" altLang="en-US" sz="1000" i="0" u="none" strike="noStrike" cap="none" dirty="0">
                          <a:solidFill>
                            <a:srgbClr val="000000"/>
                          </a:solidFill>
                        </a:rPr>
                        <a:t>모델 개발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</a:t>
                      </a:r>
                      <a:endParaRPr lang="en-US" altLang="ko-KR"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Bert Model</a:t>
                      </a: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dirty="0" err="1">
                          <a:solidFill>
                            <a:srgbClr val="000000"/>
                          </a:solidFill>
                        </a:rPr>
                        <a:t>심정윤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i="0" u="none" strike="noStrike" cap="none" dirty="0" err="1">
                          <a:solidFill>
                            <a:srgbClr val="000000"/>
                          </a:solidFill>
                        </a:rPr>
                        <a:t>크롤링</a:t>
                      </a:r>
                      <a:r>
                        <a:rPr lang="ko-KR" altLang="en-US" sz="1000" i="0" u="none" strike="noStrike" cap="none" dirty="0">
                          <a:solidFill>
                            <a:srgbClr val="000000"/>
                          </a:solidFill>
                        </a:rPr>
                        <a:t> 한 데이터 학습할 </a:t>
                      </a:r>
                      <a:r>
                        <a:rPr lang="en-US" altLang="ko-KR" sz="1000" i="0" u="none" strike="noStrike" cap="none" dirty="0">
                          <a:solidFill>
                            <a:srgbClr val="000000"/>
                          </a:solidFill>
                        </a:rPr>
                        <a:t>Bert </a:t>
                      </a:r>
                      <a:r>
                        <a:rPr lang="ko-KR" altLang="en-US" sz="1000" i="0" u="none" strike="noStrike" cap="none" dirty="0">
                          <a:solidFill>
                            <a:srgbClr val="000000"/>
                          </a:solidFill>
                        </a:rPr>
                        <a:t>모델 개발</a:t>
                      </a:r>
                    </a:p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뉴스 요약 모델</a:t>
                      </a: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dirty="0">
                          <a:solidFill>
                            <a:srgbClr val="000000"/>
                          </a:solidFill>
                        </a:rPr>
                        <a:t>김재열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네이버 뉴스 주소를 입력하면 해당 기사를 크롤링하고 분류 및 요약해 주는 함수 설정</a:t>
                      </a: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9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dirty="0">
                          <a:solidFill>
                            <a:srgbClr val="000000"/>
                          </a:solidFill>
                        </a:rPr>
                        <a:t>전원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dirty="0">
                          <a:solidFill>
                            <a:srgbClr val="000000"/>
                          </a:solidFill>
                        </a:rPr>
                        <a:t>요구사항이 모두 충족되었는지 확인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9C1D5D-FA2A-45A2-9709-53572850BAB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122781" y="3141464"/>
            <a:ext cx="0" cy="3954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541C8E-AEFF-49F7-A5AD-B64F41C4EB5A}"/>
              </a:ext>
            </a:extLst>
          </p:cNvPr>
          <p:cNvCxnSpPr/>
          <p:nvPr/>
        </p:nvCxnSpPr>
        <p:spPr>
          <a:xfrm>
            <a:off x="1155700" y="3536950"/>
            <a:ext cx="39116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B83D2AF-F1F8-4D8D-944D-E3528390DA27}"/>
              </a:ext>
            </a:extLst>
          </p:cNvPr>
          <p:cNvCxnSpPr>
            <a:endCxn id="52" idx="0"/>
          </p:cNvCxnSpPr>
          <p:nvPr/>
        </p:nvCxnSpPr>
        <p:spPr>
          <a:xfrm flipH="1">
            <a:off x="1152161" y="3536950"/>
            <a:ext cx="3600" cy="7272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A66C54E-2AC9-4F76-B3CB-1FC25E49CCFF}"/>
              </a:ext>
            </a:extLst>
          </p:cNvPr>
          <p:cNvCxnSpPr/>
          <p:nvPr/>
        </p:nvCxnSpPr>
        <p:spPr>
          <a:xfrm flipH="1">
            <a:off x="2465178" y="3530494"/>
            <a:ext cx="3600" cy="7272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F397A34-0412-479F-9F1B-E4220856CF10}"/>
              </a:ext>
            </a:extLst>
          </p:cNvPr>
          <p:cNvCxnSpPr/>
          <p:nvPr/>
        </p:nvCxnSpPr>
        <p:spPr>
          <a:xfrm flipH="1">
            <a:off x="3778195" y="3530494"/>
            <a:ext cx="3600" cy="7272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4652EC8-C6D1-4D27-820E-DD51D0883CFF}"/>
              </a:ext>
            </a:extLst>
          </p:cNvPr>
          <p:cNvCxnSpPr/>
          <p:nvPr/>
        </p:nvCxnSpPr>
        <p:spPr>
          <a:xfrm flipH="1">
            <a:off x="5067245" y="3536950"/>
            <a:ext cx="3600" cy="7272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7A7A587-AF37-4D32-8A30-83D7BFB01E60}"/>
              </a:ext>
            </a:extLst>
          </p:cNvPr>
          <p:cNvCxnSpPr/>
          <p:nvPr/>
        </p:nvCxnSpPr>
        <p:spPr>
          <a:xfrm>
            <a:off x="0" y="841740"/>
            <a:ext cx="121920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16498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67D977F-7F3E-4F60-A927-BEDA42857624}"/>
              </a:ext>
            </a:extLst>
          </p:cNvPr>
          <p:cNvGrpSpPr/>
          <p:nvPr/>
        </p:nvGrpSpPr>
        <p:grpSpPr>
          <a:xfrm>
            <a:off x="471596" y="235112"/>
            <a:ext cx="3858688" cy="562562"/>
            <a:chOff x="471596" y="235112"/>
            <a:chExt cx="3858688" cy="5625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369966-D154-448D-97E2-C88C953D8E41}"/>
                </a:ext>
              </a:extLst>
            </p:cNvPr>
            <p:cNvSpPr txBox="1"/>
            <p:nvPr/>
          </p:nvSpPr>
          <p:spPr>
            <a:xfrm>
              <a:off x="1268227" y="263557"/>
              <a:ext cx="306205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</a:t>
              </a:r>
              <a:r>
                <a:rPr lang="en-US" altLang="ko-KR" sz="17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-1</a:t>
              </a:r>
              <a:r>
                <a:rPr lang="en-US" altLang="ko-KR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 </a:t>
              </a:r>
              <a:r>
                <a:rPr lang="ko-KR" altLang="en-US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구성도</a:t>
              </a:r>
            </a:p>
          </p:txBody>
        </p:sp>
        <p:pic>
          <p:nvPicPr>
            <p:cNvPr id="29" name="그래픽 28" descr="문서 단색으로 채워진">
              <a:extLst>
                <a:ext uri="{FF2B5EF4-FFF2-40B4-BE49-F238E27FC236}">
                  <a16:creationId xmlns:a16="http://schemas.microsoft.com/office/drawing/2014/main" id="{452FC871-CDC2-439A-9D4E-25D2EC819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71596" y="235112"/>
              <a:ext cx="562562" cy="562562"/>
            </a:xfrm>
            <a:prstGeom prst="rect">
              <a:avLst/>
            </a:prstGeom>
          </p:spPr>
        </p:pic>
      </p:grp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DC4A9270-C88E-4585-A0F9-E813649C1E09}"/>
              </a:ext>
            </a:extLst>
          </p:cNvPr>
          <p:cNvSpPr/>
          <p:nvPr/>
        </p:nvSpPr>
        <p:spPr>
          <a:xfrm>
            <a:off x="8867292" y="-870340"/>
            <a:ext cx="1524082" cy="1524082"/>
          </a:xfrm>
          <a:prstGeom prst="donut">
            <a:avLst/>
          </a:prstGeom>
          <a:gradFill flip="none" rotWithShape="1">
            <a:gsLst>
              <a:gs pos="38000">
                <a:srgbClr val="3850B0"/>
              </a:gs>
              <a:gs pos="0">
                <a:srgbClr val="7030A0"/>
              </a:gs>
              <a:gs pos="100000">
                <a:srgbClr val="64A3D7"/>
              </a:gs>
              <a:gs pos="72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7A7A587-AF37-4D32-8A30-83D7BFB01E60}"/>
              </a:ext>
            </a:extLst>
          </p:cNvPr>
          <p:cNvCxnSpPr/>
          <p:nvPr/>
        </p:nvCxnSpPr>
        <p:spPr>
          <a:xfrm>
            <a:off x="0" y="841740"/>
            <a:ext cx="121920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B063CEBE-F649-402F-B90B-D01740284696}"/>
              </a:ext>
            </a:extLst>
          </p:cNvPr>
          <p:cNvSpPr/>
          <p:nvPr/>
        </p:nvSpPr>
        <p:spPr>
          <a:xfrm>
            <a:off x="4890975" y="4617586"/>
            <a:ext cx="2041449" cy="131067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515002D-461D-49F5-A8D3-D6E425A11820}"/>
              </a:ext>
            </a:extLst>
          </p:cNvPr>
          <p:cNvSpPr/>
          <p:nvPr/>
        </p:nvSpPr>
        <p:spPr>
          <a:xfrm>
            <a:off x="4929636" y="1780874"/>
            <a:ext cx="1906094" cy="2748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9BB3F4-42B1-4BD8-9687-019BE51FFD23}"/>
              </a:ext>
            </a:extLst>
          </p:cNvPr>
          <p:cNvSpPr/>
          <p:nvPr/>
        </p:nvSpPr>
        <p:spPr>
          <a:xfrm>
            <a:off x="2708083" y="3429000"/>
            <a:ext cx="1520042" cy="81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기사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크롤링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73ED551-E316-49DA-9459-B4D5C3BBC739}"/>
              </a:ext>
            </a:extLst>
          </p:cNvPr>
          <p:cNvSpPr/>
          <p:nvPr/>
        </p:nvSpPr>
        <p:spPr>
          <a:xfrm>
            <a:off x="5271412" y="2273519"/>
            <a:ext cx="1226289" cy="81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>
                <a:solidFill>
                  <a:schemeClr val="tx1"/>
                </a:solidFill>
              </a:rPr>
              <a:t>Bert</a:t>
            </a:r>
            <a:endParaRPr lang="ko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134C58-5356-4476-8653-4A37096AF9DA}"/>
              </a:ext>
            </a:extLst>
          </p:cNvPr>
          <p:cNvSpPr/>
          <p:nvPr/>
        </p:nvSpPr>
        <p:spPr>
          <a:xfrm>
            <a:off x="5271408" y="3251714"/>
            <a:ext cx="1226289" cy="81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>
                <a:solidFill>
                  <a:schemeClr val="tx1"/>
                </a:solidFill>
              </a:rPr>
              <a:t>LSTM</a:t>
            </a:r>
            <a:endParaRPr lang="ko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A192A5E-A50C-4A3C-B7A6-485DDD56D99B}"/>
              </a:ext>
            </a:extLst>
          </p:cNvPr>
          <p:cNvSpPr/>
          <p:nvPr/>
        </p:nvSpPr>
        <p:spPr>
          <a:xfrm>
            <a:off x="218927" y="3234330"/>
            <a:ext cx="1726076" cy="1157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네이버 뉴스 메인 주소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BDEAED-8B44-4F90-BE6A-E9E6BE65C76B}"/>
              </a:ext>
            </a:extLst>
          </p:cNvPr>
          <p:cNvSpPr/>
          <p:nvPr/>
        </p:nvSpPr>
        <p:spPr>
          <a:xfrm>
            <a:off x="5155035" y="4883888"/>
            <a:ext cx="1487393" cy="732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>
                <a:solidFill>
                  <a:schemeClr val="tx1"/>
                </a:solidFill>
              </a:rPr>
              <a:t>Sentence</a:t>
            </a:r>
          </a:p>
          <a:p>
            <a:pPr algn="ctr"/>
            <a:r>
              <a:rPr lang="en-US" altLang="ko-KR" sz="1700" b="1" dirty="0">
                <a:solidFill>
                  <a:schemeClr val="tx1"/>
                </a:solidFill>
              </a:rPr>
              <a:t>Transformer</a:t>
            </a:r>
            <a:endParaRPr lang="ko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4C1046EC-FA79-405D-8990-14A03A8D979E}"/>
              </a:ext>
            </a:extLst>
          </p:cNvPr>
          <p:cNvSpPr/>
          <p:nvPr/>
        </p:nvSpPr>
        <p:spPr>
          <a:xfrm>
            <a:off x="7861002" y="3142532"/>
            <a:ext cx="2700670" cy="130248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분류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제목   </a:t>
            </a:r>
            <a:r>
              <a:rPr lang="en-US" altLang="ko-KR" dirty="0">
                <a:solidFill>
                  <a:sysClr val="windowText" lastClr="000000"/>
                </a:solidFill>
              </a:rPr>
              <a:t>URL</a:t>
            </a:r>
          </a:p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요약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95BFA3-7C5D-4BEE-8512-C1B218DA2340}"/>
              </a:ext>
            </a:extLst>
          </p:cNvPr>
          <p:cNvSpPr/>
          <p:nvPr/>
        </p:nvSpPr>
        <p:spPr>
          <a:xfrm>
            <a:off x="3023584" y="5450990"/>
            <a:ext cx="1204541" cy="458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ysClr val="windowText" lastClr="000000"/>
                </a:solidFill>
              </a:rPr>
              <a:t>뉴스 내용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D8F5FDA-A9E6-42F4-8B5E-62A7023B4871}"/>
              </a:ext>
            </a:extLst>
          </p:cNvPr>
          <p:cNvSpPr/>
          <p:nvPr/>
        </p:nvSpPr>
        <p:spPr>
          <a:xfrm>
            <a:off x="8645715" y="5363574"/>
            <a:ext cx="1010745" cy="4583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요약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510BB58-8F8C-4526-A9C0-B9F5CFC97C61}"/>
              </a:ext>
            </a:extLst>
          </p:cNvPr>
          <p:cNvSpPr/>
          <p:nvPr/>
        </p:nvSpPr>
        <p:spPr>
          <a:xfrm>
            <a:off x="7026140" y="3118209"/>
            <a:ext cx="1010745" cy="458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분류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47A68D4-5536-4A08-BC40-6D29E4557801}"/>
              </a:ext>
            </a:extLst>
          </p:cNvPr>
          <p:cNvSpPr/>
          <p:nvPr/>
        </p:nvSpPr>
        <p:spPr>
          <a:xfrm>
            <a:off x="8083632" y="2043467"/>
            <a:ext cx="1010745" cy="458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분류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62112EF-F4CF-4E28-A859-14ECDA85AB65}"/>
              </a:ext>
            </a:extLst>
          </p:cNvPr>
          <p:cNvSpPr/>
          <p:nvPr/>
        </p:nvSpPr>
        <p:spPr>
          <a:xfrm>
            <a:off x="9903220" y="2073411"/>
            <a:ext cx="1010745" cy="458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제목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URL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028F18-3F2B-46B3-A4D2-F5211EABAF68}"/>
              </a:ext>
            </a:extLst>
          </p:cNvPr>
          <p:cNvCxnSpPr>
            <a:cxnSpLocks/>
          </p:cNvCxnSpPr>
          <p:nvPr/>
        </p:nvCxnSpPr>
        <p:spPr>
          <a:xfrm flipV="1">
            <a:off x="3207895" y="2676424"/>
            <a:ext cx="1637951" cy="520431"/>
          </a:xfrm>
          <a:prstGeom prst="bentConnector3">
            <a:avLst>
              <a:gd name="adj1" fmla="val 1953"/>
            </a:avLst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B2246C4-EBED-46C8-AAD9-AA3E2BA8D947}"/>
              </a:ext>
            </a:extLst>
          </p:cNvPr>
          <p:cNvCxnSpPr>
            <a:cxnSpLocks/>
          </p:cNvCxnSpPr>
          <p:nvPr/>
        </p:nvCxnSpPr>
        <p:spPr>
          <a:xfrm>
            <a:off x="2031167" y="3781646"/>
            <a:ext cx="524656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8EDD5B2-90B9-46C0-A216-2D158108B199}"/>
              </a:ext>
            </a:extLst>
          </p:cNvPr>
          <p:cNvCxnSpPr>
            <a:cxnSpLocks/>
          </p:cNvCxnSpPr>
          <p:nvPr/>
        </p:nvCxnSpPr>
        <p:spPr>
          <a:xfrm>
            <a:off x="7071652" y="3781646"/>
            <a:ext cx="648282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AF40E31-BD28-473A-BE8D-58A3E7691937}"/>
              </a:ext>
            </a:extLst>
          </p:cNvPr>
          <p:cNvCxnSpPr>
            <a:cxnSpLocks/>
          </p:cNvCxnSpPr>
          <p:nvPr/>
        </p:nvCxnSpPr>
        <p:spPr>
          <a:xfrm>
            <a:off x="7127823" y="2555802"/>
            <a:ext cx="2046039" cy="459315"/>
          </a:xfrm>
          <a:prstGeom prst="bentConnector2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C15299B9-AE76-47F3-98E0-932D4D1105E1}"/>
              </a:ext>
            </a:extLst>
          </p:cNvPr>
          <p:cNvCxnSpPr>
            <a:cxnSpLocks/>
          </p:cNvCxnSpPr>
          <p:nvPr/>
        </p:nvCxnSpPr>
        <p:spPr>
          <a:xfrm>
            <a:off x="3198284" y="4624674"/>
            <a:ext cx="1647721" cy="648247"/>
          </a:xfrm>
          <a:prstGeom prst="bentConnector3">
            <a:avLst>
              <a:gd name="adj1" fmla="val 1783"/>
            </a:avLst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0902D3D7-C797-4C0D-B1D0-3E61351A38BF}"/>
              </a:ext>
            </a:extLst>
          </p:cNvPr>
          <p:cNvCxnSpPr>
            <a:cxnSpLocks/>
          </p:cNvCxnSpPr>
          <p:nvPr/>
        </p:nvCxnSpPr>
        <p:spPr>
          <a:xfrm flipV="1">
            <a:off x="7300210" y="4617406"/>
            <a:ext cx="1873652" cy="690325"/>
          </a:xfrm>
          <a:prstGeom prst="bentConnector2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01AC4D8-BFC9-432A-ACAF-87694FC041A1}"/>
              </a:ext>
            </a:extLst>
          </p:cNvPr>
          <p:cNvCxnSpPr>
            <a:cxnSpLocks/>
          </p:cNvCxnSpPr>
          <p:nvPr/>
        </p:nvCxnSpPr>
        <p:spPr>
          <a:xfrm flipH="1" flipV="1">
            <a:off x="1019168" y="1454046"/>
            <a:ext cx="14990" cy="159390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D9C85D93-B96D-41F9-8454-A8F0D31889B7}"/>
              </a:ext>
            </a:extLst>
          </p:cNvPr>
          <p:cNvCxnSpPr>
            <a:cxnSpLocks/>
          </p:cNvCxnSpPr>
          <p:nvPr/>
        </p:nvCxnSpPr>
        <p:spPr>
          <a:xfrm>
            <a:off x="1019335" y="1461541"/>
            <a:ext cx="8769243" cy="1676197"/>
          </a:xfrm>
          <a:prstGeom prst="bentConnector3">
            <a:avLst>
              <a:gd name="adj1" fmla="val 10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4782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67D977F-7F3E-4F60-A927-BEDA42857624}"/>
              </a:ext>
            </a:extLst>
          </p:cNvPr>
          <p:cNvGrpSpPr/>
          <p:nvPr/>
        </p:nvGrpSpPr>
        <p:grpSpPr>
          <a:xfrm>
            <a:off x="471596" y="235112"/>
            <a:ext cx="4002958" cy="562562"/>
            <a:chOff x="471596" y="235112"/>
            <a:chExt cx="4002958" cy="5625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369966-D154-448D-97E2-C88C953D8E41}"/>
                </a:ext>
              </a:extLst>
            </p:cNvPr>
            <p:cNvSpPr txBox="1"/>
            <p:nvPr/>
          </p:nvSpPr>
          <p:spPr>
            <a:xfrm>
              <a:off x="1268227" y="263557"/>
              <a:ext cx="320632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</a:t>
              </a:r>
              <a:r>
                <a:rPr lang="en-US" altLang="ko-KR" sz="17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-2</a:t>
              </a:r>
              <a:r>
                <a:rPr lang="en-US" altLang="ko-KR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 </a:t>
              </a:r>
              <a:r>
                <a:rPr lang="ko-KR" altLang="en-US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구성도</a:t>
              </a:r>
            </a:p>
          </p:txBody>
        </p:sp>
        <p:pic>
          <p:nvPicPr>
            <p:cNvPr id="29" name="그래픽 28" descr="문서 단색으로 채워진">
              <a:extLst>
                <a:ext uri="{FF2B5EF4-FFF2-40B4-BE49-F238E27FC236}">
                  <a16:creationId xmlns:a16="http://schemas.microsoft.com/office/drawing/2014/main" id="{452FC871-CDC2-439A-9D4E-25D2EC819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71596" y="235112"/>
              <a:ext cx="562562" cy="562562"/>
            </a:xfrm>
            <a:prstGeom prst="rect">
              <a:avLst/>
            </a:prstGeom>
          </p:spPr>
        </p:pic>
      </p:grp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DC4A9270-C88E-4585-A0F9-E813649C1E09}"/>
              </a:ext>
            </a:extLst>
          </p:cNvPr>
          <p:cNvSpPr/>
          <p:nvPr/>
        </p:nvSpPr>
        <p:spPr>
          <a:xfrm>
            <a:off x="8867292" y="-870340"/>
            <a:ext cx="1524082" cy="1524082"/>
          </a:xfrm>
          <a:prstGeom prst="donut">
            <a:avLst/>
          </a:prstGeom>
          <a:gradFill flip="none" rotWithShape="1">
            <a:gsLst>
              <a:gs pos="38000">
                <a:srgbClr val="3850B0"/>
              </a:gs>
              <a:gs pos="0">
                <a:srgbClr val="7030A0"/>
              </a:gs>
              <a:gs pos="100000">
                <a:srgbClr val="64A3D7"/>
              </a:gs>
              <a:gs pos="72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7A7A587-AF37-4D32-8A30-83D7BFB01E60}"/>
              </a:ext>
            </a:extLst>
          </p:cNvPr>
          <p:cNvCxnSpPr/>
          <p:nvPr/>
        </p:nvCxnSpPr>
        <p:spPr>
          <a:xfrm>
            <a:off x="0" y="841740"/>
            <a:ext cx="121920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E03C571-4B38-4094-BAE2-1EFFF4F6C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77" y="1873250"/>
            <a:ext cx="4921409" cy="3835399"/>
          </a:xfrm>
          <a:prstGeom prst="rect">
            <a:avLst/>
          </a:prstGeom>
        </p:spPr>
      </p:pic>
      <p:pic>
        <p:nvPicPr>
          <p:cNvPr id="5" name="그림 4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C4A26B15-D20B-4D5A-B01D-CD07EF236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28" y="2507645"/>
            <a:ext cx="3683267" cy="285870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156BC95-52E2-413E-8870-BE9301FA45AF}"/>
              </a:ext>
            </a:extLst>
          </p:cNvPr>
          <p:cNvSpPr/>
          <p:nvPr/>
        </p:nvSpPr>
        <p:spPr>
          <a:xfrm>
            <a:off x="6164471" y="2946399"/>
            <a:ext cx="895350" cy="19557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31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67D977F-7F3E-4F60-A927-BEDA42857624}"/>
              </a:ext>
            </a:extLst>
          </p:cNvPr>
          <p:cNvGrpSpPr/>
          <p:nvPr/>
        </p:nvGrpSpPr>
        <p:grpSpPr>
          <a:xfrm>
            <a:off x="471596" y="235112"/>
            <a:ext cx="3323285" cy="562562"/>
            <a:chOff x="471596" y="235112"/>
            <a:chExt cx="3323285" cy="5625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369966-D154-448D-97E2-C88C953D8E41}"/>
                </a:ext>
              </a:extLst>
            </p:cNvPr>
            <p:cNvSpPr txBox="1"/>
            <p:nvPr/>
          </p:nvSpPr>
          <p:spPr>
            <a:xfrm>
              <a:off x="1268227" y="263557"/>
              <a:ext cx="25266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5. </a:t>
              </a:r>
              <a:r>
                <a:rPr lang="ko-KR" altLang="en-US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일정</a:t>
              </a:r>
            </a:p>
          </p:txBody>
        </p:sp>
        <p:pic>
          <p:nvPicPr>
            <p:cNvPr id="29" name="그래픽 28" descr="문서 단색으로 채워진">
              <a:extLst>
                <a:ext uri="{FF2B5EF4-FFF2-40B4-BE49-F238E27FC236}">
                  <a16:creationId xmlns:a16="http://schemas.microsoft.com/office/drawing/2014/main" id="{452FC871-CDC2-439A-9D4E-25D2EC819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71596" y="235112"/>
              <a:ext cx="562562" cy="562562"/>
            </a:xfrm>
            <a:prstGeom prst="rect">
              <a:avLst/>
            </a:prstGeom>
          </p:spPr>
        </p:pic>
      </p:grp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DC4A9270-C88E-4585-A0F9-E813649C1E09}"/>
              </a:ext>
            </a:extLst>
          </p:cNvPr>
          <p:cNvSpPr/>
          <p:nvPr/>
        </p:nvSpPr>
        <p:spPr>
          <a:xfrm>
            <a:off x="8867292" y="-870340"/>
            <a:ext cx="1524082" cy="1524082"/>
          </a:xfrm>
          <a:prstGeom prst="donut">
            <a:avLst/>
          </a:prstGeom>
          <a:gradFill flip="none" rotWithShape="1">
            <a:gsLst>
              <a:gs pos="38000">
                <a:srgbClr val="3850B0"/>
              </a:gs>
              <a:gs pos="0">
                <a:srgbClr val="7030A0"/>
              </a:gs>
              <a:gs pos="100000">
                <a:srgbClr val="64A3D7"/>
              </a:gs>
              <a:gs pos="72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7A7A587-AF37-4D32-8A30-83D7BFB01E60}"/>
              </a:ext>
            </a:extLst>
          </p:cNvPr>
          <p:cNvCxnSpPr/>
          <p:nvPr/>
        </p:nvCxnSpPr>
        <p:spPr>
          <a:xfrm>
            <a:off x="0" y="841740"/>
            <a:ext cx="121920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38" name="Google Shape;155;p7">
            <a:extLst>
              <a:ext uri="{FF2B5EF4-FFF2-40B4-BE49-F238E27FC236}">
                <a16:creationId xmlns:a16="http://schemas.microsoft.com/office/drawing/2014/main" id="{F814BD70-052A-41F3-817D-BC3905CDB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248537"/>
              </p:ext>
            </p:extLst>
          </p:nvPr>
        </p:nvGraphicFramePr>
        <p:xfrm>
          <a:off x="313178" y="1248452"/>
          <a:ext cx="10907268" cy="4947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1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9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9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9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9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742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분석기획(Planning)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57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비즈니스 이해 및 범위설정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요구사항정의서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정의 및 계획설정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프로젝트수행계획서,WBS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위험계획 수립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위험목록/위험관리계획서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데이터준비(Data Preparartion)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57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필요데이터 정의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데이터정의서, 획득계획서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데이터스토어설계(정형,비정형)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스토어설계서, 매핑정의서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데이터수집 및 정합성 검증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 정합성검증보고서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데이터분석(Data Analyzing)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575"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분석용 데이터준비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분석용 데이터셑 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 분석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텍스트분석보고서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탐색적분석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데이터탐색/시각화보고서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모델링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모델링결과보고서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모델평가 및 검증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모델평가보고서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구현(System developing)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57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 및 구현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구현시스템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시스템테스트 및 운영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매뉴얼(사용자,운영자)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5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평가및 전개(Deploying)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557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모델발전계획 수립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발전계획서</a:t>
                      </a:r>
                      <a:endParaRPr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평가 및 보고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완료보고서</a:t>
                      </a:r>
                      <a:endParaRPr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1A4FB57-A664-42E3-AE14-27A8E63B2DA9}"/>
              </a:ext>
            </a:extLst>
          </p:cNvPr>
          <p:cNvSpPr/>
          <p:nvPr/>
        </p:nvSpPr>
        <p:spPr>
          <a:xfrm>
            <a:off x="4203700" y="1754984"/>
            <a:ext cx="1009650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FDB84F-02D7-4DB4-9827-FB7A2411AD08}"/>
              </a:ext>
            </a:extLst>
          </p:cNvPr>
          <p:cNvSpPr/>
          <p:nvPr/>
        </p:nvSpPr>
        <p:spPr>
          <a:xfrm>
            <a:off x="4203700" y="1989934"/>
            <a:ext cx="1009650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575C6DF-2FB0-46F0-8E79-33647F386AB0}"/>
              </a:ext>
            </a:extLst>
          </p:cNvPr>
          <p:cNvSpPr/>
          <p:nvPr/>
        </p:nvSpPr>
        <p:spPr>
          <a:xfrm>
            <a:off x="4203700" y="2218534"/>
            <a:ext cx="1009650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84F8DD0-6CE9-4FA1-BFEE-540949BB6588}"/>
              </a:ext>
            </a:extLst>
          </p:cNvPr>
          <p:cNvSpPr/>
          <p:nvPr/>
        </p:nvSpPr>
        <p:spPr>
          <a:xfrm>
            <a:off x="4708525" y="2698270"/>
            <a:ext cx="1009650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E414E86-FA62-4D1F-901B-C3370230F86E}"/>
              </a:ext>
            </a:extLst>
          </p:cNvPr>
          <p:cNvSpPr/>
          <p:nvPr/>
        </p:nvSpPr>
        <p:spPr>
          <a:xfrm>
            <a:off x="5226050" y="2912907"/>
            <a:ext cx="1009650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B1C56E5-78E4-45A1-A9DE-A5C4914A8501}"/>
              </a:ext>
            </a:extLst>
          </p:cNvPr>
          <p:cNvSpPr/>
          <p:nvPr/>
        </p:nvSpPr>
        <p:spPr>
          <a:xfrm>
            <a:off x="5226050" y="3168957"/>
            <a:ext cx="1009650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9647457-0D0D-46C0-8989-0F1DE3BC6236}"/>
              </a:ext>
            </a:extLst>
          </p:cNvPr>
          <p:cNvSpPr/>
          <p:nvPr/>
        </p:nvSpPr>
        <p:spPr>
          <a:xfrm>
            <a:off x="5743575" y="3879614"/>
            <a:ext cx="1009650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AC60938-F1FE-4167-9EAB-23C6DE0B2B5C}"/>
              </a:ext>
            </a:extLst>
          </p:cNvPr>
          <p:cNvSpPr/>
          <p:nvPr/>
        </p:nvSpPr>
        <p:spPr>
          <a:xfrm>
            <a:off x="5737225" y="3625223"/>
            <a:ext cx="1009650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83E6A8A-B2C7-4DBB-B21E-8BE6CA7D7EE9}"/>
              </a:ext>
            </a:extLst>
          </p:cNvPr>
          <p:cNvSpPr/>
          <p:nvPr/>
        </p:nvSpPr>
        <p:spPr>
          <a:xfrm>
            <a:off x="6257925" y="4103478"/>
            <a:ext cx="1009650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7FE956F0-4177-4D13-9A4D-E51AADB0A933}"/>
              </a:ext>
            </a:extLst>
          </p:cNvPr>
          <p:cNvSpPr/>
          <p:nvPr/>
        </p:nvSpPr>
        <p:spPr>
          <a:xfrm>
            <a:off x="6270624" y="4343889"/>
            <a:ext cx="1527176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797BDB0-D1F3-4C5E-98B1-6F704B0E61C1}"/>
              </a:ext>
            </a:extLst>
          </p:cNvPr>
          <p:cNvSpPr/>
          <p:nvPr/>
        </p:nvSpPr>
        <p:spPr>
          <a:xfrm>
            <a:off x="6762750" y="4584300"/>
            <a:ext cx="1527176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88BAF76-9CE8-4ED0-B5A7-91431613AF02}"/>
              </a:ext>
            </a:extLst>
          </p:cNvPr>
          <p:cNvSpPr/>
          <p:nvPr/>
        </p:nvSpPr>
        <p:spPr>
          <a:xfrm>
            <a:off x="7292975" y="5057427"/>
            <a:ext cx="1527176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1F2189E4-0A5C-4D8A-9305-15C5D6EB9929}"/>
              </a:ext>
            </a:extLst>
          </p:cNvPr>
          <p:cNvSpPr/>
          <p:nvPr/>
        </p:nvSpPr>
        <p:spPr>
          <a:xfrm>
            <a:off x="7804151" y="5297838"/>
            <a:ext cx="1009650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8D7DF7C4-47A8-4216-993B-83B7FBD198FE}"/>
              </a:ext>
            </a:extLst>
          </p:cNvPr>
          <p:cNvSpPr/>
          <p:nvPr/>
        </p:nvSpPr>
        <p:spPr>
          <a:xfrm>
            <a:off x="8328026" y="5745793"/>
            <a:ext cx="1009650" cy="193427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9EBF939-78A8-4ED5-BDB4-74D118057AA7}"/>
              </a:ext>
            </a:extLst>
          </p:cNvPr>
          <p:cNvSpPr/>
          <p:nvPr/>
        </p:nvSpPr>
        <p:spPr>
          <a:xfrm>
            <a:off x="8321676" y="5988173"/>
            <a:ext cx="1009650" cy="184150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37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67D977F-7F3E-4F60-A927-BEDA42857624}"/>
              </a:ext>
            </a:extLst>
          </p:cNvPr>
          <p:cNvGrpSpPr/>
          <p:nvPr/>
        </p:nvGrpSpPr>
        <p:grpSpPr>
          <a:xfrm>
            <a:off x="471596" y="235112"/>
            <a:ext cx="2694908" cy="562562"/>
            <a:chOff x="471596" y="235112"/>
            <a:chExt cx="2694908" cy="5625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369966-D154-448D-97E2-C88C953D8E41}"/>
                </a:ext>
              </a:extLst>
            </p:cNvPr>
            <p:cNvSpPr txBox="1"/>
            <p:nvPr/>
          </p:nvSpPr>
          <p:spPr>
            <a:xfrm>
              <a:off x="1268227" y="263557"/>
              <a:ext cx="189827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6. </a:t>
              </a:r>
              <a:r>
                <a:rPr lang="ko-KR" altLang="en-US" sz="2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예상 이슈</a:t>
              </a:r>
            </a:p>
          </p:txBody>
        </p:sp>
        <p:pic>
          <p:nvPicPr>
            <p:cNvPr id="29" name="그래픽 28" descr="문서 단색으로 채워진">
              <a:extLst>
                <a:ext uri="{FF2B5EF4-FFF2-40B4-BE49-F238E27FC236}">
                  <a16:creationId xmlns:a16="http://schemas.microsoft.com/office/drawing/2014/main" id="{452FC871-CDC2-439A-9D4E-25D2EC819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71596" y="235112"/>
              <a:ext cx="562562" cy="562562"/>
            </a:xfrm>
            <a:prstGeom prst="rect">
              <a:avLst/>
            </a:prstGeom>
          </p:spPr>
        </p:pic>
      </p:grp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DC4A9270-C88E-4585-A0F9-E813649C1E09}"/>
              </a:ext>
            </a:extLst>
          </p:cNvPr>
          <p:cNvSpPr/>
          <p:nvPr/>
        </p:nvSpPr>
        <p:spPr>
          <a:xfrm>
            <a:off x="8867292" y="-870340"/>
            <a:ext cx="1524082" cy="1524082"/>
          </a:xfrm>
          <a:prstGeom prst="donut">
            <a:avLst/>
          </a:prstGeom>
          <a:gradFill flip="none" rotWithShape="1">
            <a:gsLst>
              <a:gs pos="38000">
                <a:srgbClr val="3850B0"/>
              </a:gs>
              <a:gs pos="0">
                <a:srgbClr val="7030A0"/>
              </a:gs>
              <a:gs pos="100000">
                <a:srgbClr val="64A3D7"/>
              </a:gs>
              <a:gs pos="72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7A7A587-AF37-4D32-8A30-83D7BFB01E60}"/>
              </a:ext>
            </a:extLst>
          </p:cNvPr>
          <p:cNvCxnSpPr/>
          <p:nvPr/>
        </p:nvCxnSpPr>
        <p:spPr>
          <a:xfrm>
            <a:off x="0" y="841740"/>
            <a:ext cx="121920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9" name="Google Shape;185;p9">
            <a:extLst>
              <a:ext uri="{FF2B5EF4-FFF2-40B4-BE49-F238E27FC236}">
                <a16:creationId xmlns:a16="http://schemas.microsoft.com/office/drawing/2014/main" id="{287F75FE-5EB4-4DFE-B3BE-31022B4F6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072655"/>
              </p:ext>
            </p:extLst>
          </p:nvPr>
        </p:nvGraphicFramePr>
        <p:xfrm>
          <a:off x="738296" y="1582867"/>
          <a:ext cx="10696750" cy="45596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30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7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u="none" strike="noStrike" cap="none" dirty="0"/>
                        <a:t>언론사 별로 동일한 뉴스가 올라오는 경우가 많아 수집된 데이터가 중복인 경우가 많을 것으로 예상된다</a:t>
                      </a:r>
                      <a:r>
                        <a:rPr lang="en-US" altLang="ko-KR" sz="1400" b="1" u="none" strike="noStrike" cap="none" dirty="0"/>
                        <a:t>.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u="none" strike="noStrike" cap="none" dirty="0"/>
                        <a:t>뉴스의 수집 기간을 최대한 늘려 중복되지 않은 데이터를 최대한 수집한다</a:t>
                      </a:r>
                      <a:r>
                        <a:rPr lang="en-US" altLang="ko-KR" sz="1400" b="1" u="none" strike="noStrike" cap="none" dirty="0"/>
                        <a:t>.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7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데이터의 양이 적어 특정 패턴이나 노이즈까지 쉽게 암기됨에 따라 </a:t>
                      </a:r>
                      <a:r>
                        <a:rPr lang="ko-KR" altLang="en-US" sz="1400" b="1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과적합</a:t>
                      </a:r>
                      <a:r>
                        <a:rPr lang="ko-KR" altLang="en-US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현상이 발생할 확률이 높을 것으로 예상된다</a:t>
                      </a:r>
                      <a:r>
                        <a:rPr lang="en-US" altLang="ko-KR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수집 담당과 지속적인 커뮤니케이션을 통한 데이터 수집과 모델 리모델링을 통한 모델 개선을 한다</a:t>
                      </a:r>
                      <a:r>
                        <a:rPr lang="en-US" altLang="ko-KR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21265"/>
                  </a:ext>
                </a:extLst>
              </a:tr>
              <a:tr h="753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ko-KR" sz="14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2" marR="0" lvl="0" indent="-2254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en-US" altLang="ko-KR" sz="1400" b="1" u="none" strike="noStrike" cap="none" dirty="0" err="1"/>
                        <a:t>okt.pos</a:t>
                      </a:r>
                      <a:r>
                        <a:rPr lang="ko-KR" altLang="en-US" sz="1400" b="1" u="none" strike="noStrike" cap="none" dirty="0"/>
                        <a:t>를 통해 품사 부착해 형태소 분리를 했을 때 데이터 양에 따라 처리 시간이 길어질 것으로 예상된다</a:t>
                      </a:r>
                      <a:r>
                        <a:rPr lang="en-US" altLang="ko-KR" sz="1400" b="1" u="none" strike="noStrike" cap="none" dirty="0"/>
                        <a:t>.</a:t>
                      </a:r>
                      <a:endParaRPr lang="ko-KR" sz="1400" b="1" u="none" strike="noStrike" cap="none" dirty="0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u="none" strike="noStrike" cap="none" dirty="0"/>
                        <a:t>샘플데이터로 처리 시간을 확인해서 처리한다</a:t>
                      </a:r>
                      <a:r>
                        <a:rPr lang="en-US" altLang="ko-KR" sz="1400" b="1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en-US" altLang="ko-KR" sz="1400" b="1" u="none" strike="noStrike" cap="none" dirty="0"/>
                        <a:t>Morphs</a:t>
                      </a:r>
                      <a:r>
                        <a:rPr lang="ko-KR" altLang="en-US" sz="1400" b="1" u="none" strike="noStrike" cap="none" dirty="0"/>
                        <a:t>로 형태소를 추출하면 시간은 짧아지나 불용어를 정해주어야 한다</a:t>
                      </a:r>
                      <a:r>
                        <a:rPr lang="en-US" altLang="ko-KR" sz="1400" b="1" u="none" strike="noStrike" cap="none" dirty="0"/>
                        <a:t>. </a:t>
                      </a:r>
                      <a:endParaRPr sz="1400" b="1" u="none" strike="noStrike" cap="none" dirty="0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ko-KR" sz="14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u="none" strike="noStrike" cap="none" dirty="0"/>
                        <a:t>데이터가 계속 추가됨에 따라 모델 성능에 영향을 미치는 요인이 부정확해질 수 있을 것으로 예상된다</a:t>
                      </a:r>
                      <a:r>
                        <a:rPr lang="en-US" altLang="ko-KR" sz="1400" b="1" u="none" strike="noStrike" cap="none" dirty="0"/>
                        <a:t>.</a:t>
                      </a:r>
                      <a:endParaRPr lang="ko-KR" sz="1400" b="1" u="none" strike="noStrike" cap="none" dirty="0"/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u="none" strike="noStrike" cap="none" dirty="0"/>
                        <a:t>새로운 데이터 추가 전 동일한 모델로 결과 확인 후 모델 파라미터를 변경한다</a:t>
                      </a:r>
                      <a:r>
                        <a:rPr lang="en-US" altLang="ko-KR" sz="1400" b="1" u="none" strike="noStrike" cap="none" dirty="0"/>
                        <a:t>.</a:t>
                      </a:r>
                      <a:endParaRPr sz="1400" b="1" u="none" strike="noStrike" cap="none" dirty="0"/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285823"/>
                  </a:ext>
                </a:extLst>
              </a:tr>
              <a:tr h="8449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팀원의 </a:t>
                      </a:r>
                      <a:r>
                        <a:rPr lang="ko-KR" alt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크롤링을</a:t>
                      </a:r>
                      <a:r>
                        <a:rPr lang="ko-KR" alt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한 데이터를 받아서 다른 팀원들이 모델을 개발하기 때문에 소통이 중요할 것으로 예상된다</a:t>
                      </a:r>
                      <a:r>
                        <a:rPr lang="en-US" altLang="ko-KR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en-US" altLang="ko-KR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Slack</a:t>
                      </a:r>
                      <a:r>
                        <a:rPr lang="ko-KR" alt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 통해 실시간으로 소통을 하여 개발에 지연되지 않도록 한다</a:t>
                      </a:r>
                      <a:r>
                        <a:rPr lang="en-US" altLang="ko-KR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8218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817</Words>
  <Application>Microsoft Office PowerPoint</Application>
  <PresentationFormat>와이드스크린</PresentationFormat>
  <Paragraphs>388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맑은 고딕</vt:lpstr>
      <vt:lpstr>HY헤드라인M</vt:lpstr>
      <vt:lpstr>NotoSansKR</vt:lpstr>
      <vt:lpstr>Arial</vt:lpstr>
      <vt:lpstr>Noto Sans Symbols</vt:lpstr>
      <vt:lpstr>Couture</vt:lpstr>
      <vt:lpstr>맑은 고딕</vt:lpstr>
      <vt:lpstr>Abadi</vt:lpstr>
      <vt:lpstr>HY견고딕</vt:lpstr>
      <vt:lpstr>G마켓 산스 TTF Light</vt:lpstr>
      <vt:lpstr>휴먼둥근헤드라인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현욱</dc:creator>
  <cp:lastModifiedBy>USER</cp:lastModifiedBy>
  <cp:revision>376</cp:revision>
  <dcterms:created xsi:type="dcterms:W3CDTF">2021-02-01T10:22:24Z</dcterms:created>
  <dcterms:modified xsi:type="dcterms:W3CDTF">2022-10-05T05:06:36Z</dcterms:modified>
</cp:coreProperties>
</file>