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RtAPZBnW2IcfSYj005u4RtIshT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김도영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27AC3C-B3FB-451E-A4F9-A96C5DAB31AB}">
  <a:tblStyle styleId="{B727AC3C-B3FB-451E-A4F9-A96C5DAB31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0-08T02:08:19.472">
    <p:pos x="6000" y="0"/>
    <p:text>1 epoch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hojII4s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62af5428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62af542823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2eea6b654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62eea6b654_2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62eea6b654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162eea6b654_2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62eea6b654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62eea6b654_2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62eea6b654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162eea6b654_2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62eea6b654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162eea6b654_2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62eea6b654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62eea6b654_2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62a0e538ae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네이버 뉴스 기사를 크롤링하기 위한 함수 생성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그런데 urlopen으로는 크롤링이 차단되어 Selium을 추가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162a0e538ae_1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2eea6b65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62eea6b654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62a0e538ae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162a0e538ae_9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62a0e538ae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162a0e538ae_17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62af542823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162af542823_19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62af542823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162af542823_1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ko-K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YNAT(주제 분류를 위한 연합 뉴스 헤드라인) 데이터셋 = DACON 데이터셋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Malgun Gothic"/>
              <a:buAutoNum type="arabicParenR"/>
            </a:pPr>
            <a:r>
              <a:rPr lang="ko-KR" sz="1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사용자 인터페이스도 시스템의 일부분이므로 큰 사각형 내부에 넣으세요.</a:t>
            </a:r>
            <a:endParaRPr sz="14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Malgun Gothic"/>
              <a:buAutoNum type="arabicParenR"/>
            </a:pPr>
            <a:r>
              <a:rPr lang="ko-KR" sz="1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요구사항정의서의 대분류에 있는 항목이 빠져 있습니다. </a:t>
            </a:r>
            <a:endParaRPr sz="14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Malgun Gothic"/>
              <a:buChar char="-"/>
            </a:pPr>
            <a:r>
              <a:rPr lang="ko-KR" sz="1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사용자 데이터 수집</a:t>
            </a:r>
            <a:endParaRPr sz="14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Malgun Gothic"/>
              <a:buChar char="-"/>
            </a:pPr>
            <a:r>
              <a:rPr lang="ko-KR" sz="1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예측 모델</a:t>
            </a:r>
            <a:endParaRPr sz="14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Malgun Gothic"/>
              <a:buChar char="-"/>
            </a:pPr>
            <a:r>
              <a:rPr lang="ko-KR" sz="1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등등</a:t>
            </a:r>
            <a:endParaRPr sz="14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62a0e538ae_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62a0e538ae_2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1ed8461ad_7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61ed8461ad_7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" name="Google Shape;27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" name="Google Shape;29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12.png"/><Relationship Id="rId8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jpg"/><Relationship Id="rId4" Type="http://schemas.openxmlformats.org/officeDocument/2006/relationships/image" Target="../media/image3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1.xml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5" Type="http://schemas.openxmlformats.org/officeDocument/2006/relationships/hyperlink" Target="http://localhost:8888/notebooks/PycharmProjects/week15/result/merging%20(5)%20-%20%EB%B3%B5%EC%82%AC%EB%B3%B8.ipynb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1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9277775" y="208525"/>
            <a:ext cx="1517700" cy="14808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7622825" y="3445150"/>
            <a:ext cx="2646900" cy="2646900"/>
          </a:xfrm>
          <a:prstGeom prst="ellipse">
            <a:avLst/>
          </a:prstGeom>
          <a:solidFill>
            <a:srgbClr val="2C30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1280304" y="2168481"/>
            <a:ext cx="3488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뉴스 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분류 및 요약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최종 발표 자료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3"/>
          <p:cNvGrpSpPr/>
          <p:nvPr/>
        </p:nvGrpSpPr>
        <p:grpSpPr>
          <a:xfrm>
            <a:off x="1259067" y="1459169"/>
            <a:ext cx="3531166" cy="468719"/>
            <a:chOff x="5628167" y="3357030"/>
            <a:chExt cx="5286176" cy="937438"/>
          </a:xfrm>
        </p:grpSpPr>
        <p:sp>
          <p:nvSpPr>
            <p:cNvPr id="76" name="Google Shape;76;p3"/>
            <p:cNvSpPr/>
            <p:nvPr/>
          </p:nvSpPr>
          <p:spPr>
            <a:xfrm>
              <a:off x="9978678" y="3357030"/>
              <a:ext cx="935665" cy="935665"/>
            </a:xfrm>
            <a:prstGeom prst="ellipse">
              <a:avLst/>
            </a:prstGeom>
            <a:solidFill>
              <a:srgbClr val="201A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628167" y="3357031"/>
              <a:ext cx="935665" cy="935665"/>
            </a:xfrm>
            <a:prstGeom prst="ellipse">
              <a:avLst/>
            </a:prstGeom>
            <a:solidFill>
              <a:srgbClr val="201A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057363" y="3357031"/>
              <a:ext cx="4389148" cy="937437"/>
            </a:xfrm>
            <a:prstGeom prst="rect">
              <a:avLst/>
            </a:prstGeom>
            <a:solidFill>
              <a:srgbClr val="201A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프로젝트 방법론 - 1조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3"/>
          <p:cNvSpPr/>
          <p:nvPr/>
        </p:nvSpPr>
        <p:spPr>
          <a:xfrm>
            <a:off x="9834752" y="3759225"/>
            <a:ext cx="1469400" cy="1480800"/>
          </a:xfrm>
          <a:prstGeom prst="ellipse">
            <a:avLst/>
          </a:prstGeom>
          <a:solidFill>
            <a:srgbClr val="58C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6808300" y="3796425"/>
            <a:ext cx="1420800" cy="1406400"/>
          </a:xfrm>
          <a:prstGeom prst="ellipse">
            <a:avLst/>
          </a:prstGeom>
          <a:solidFill>
            <a:srgbClr val="FFC7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7136275" y="282900"/>
            <a:ext cx="1517700" cy="1406400"/>
          </a:xfrm>
          <a:prstGeom prst="ellipse">
            <a:avLst/>
          </a:prstGeom>
          <a:solidFill>
            <a:srgbClr val="4949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7535063" y="1014995"/>
            <a:ext cx="2822400" cy="2917800"/>
          </a:xfrm>
          <a:prstGeom prst="donut">
            <a:avLst>
              <a:gd fmla="val 21694" name="adj"/>
            </a:avLst>
          </a:prstGeom>
          <a:solidFill>
            <a:srgbClr val="FFC7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7535077" y="5289450"/>
            <a:ext cx="1469400" cy="1480800"/>
          </a:xfrm>
          <a:prstGeom prst="ellipse">
            <a:avLst/>
          </a:prstGeom>
          <a:solidFill>
            <a:srgbClr val="58C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9177200" y="5363850"/>
            <a:ext cx="1420800" cy="1406400"/>
          </a:xfrm>
          <a:prstGeom prst="ellipse">
            <a:avLst/>
          </a:prstGeom>
          <a:solidFill>
            <a:srgbClr val="FFC7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6125" y="1833751"/>
            <a:ext cx="1280300" cy="12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1025" y="514888"/>
            <a:ext cx="868075" cy="8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1950" y="4108361"/>
            <a:ext cx="1079950" cy="10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6">
            <a:alphaModFix/>
          </a:blip>
          <a:srcRect b="26006" l="18728" r="14855" t="23058"/>
          <a:stretch/>
        </p:blipFill>
        <p:spPr>
          <a:xfrm>
            <a:off x="9715525" y="514900"/>
            <a:ext cx="882475" cy="6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p8"/>
          <p:cNvGraphicFramePr/>
          <p:nvPr/>
        </p:nvGraphicFramePr>
        <p:xfrm>
          <a:off x="642400" y="124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{B727AC3C-B3FB-451E-A4F9-A96C5DAB31AB}</a:tableStyleId>
              </a:tblPr>
              <a:tblGrid>
                <a:gridCol w="561950"/>
                <a:gridCol w="3321225"/>
                <a:gridCol w="514975"/>
                <a:gridCol w="514975"/>
                <a:gridCol w="514975"/>
                <a:gridCol w="514975"/>
                <a:gridCol w="514975"/>
                <a:gridCol w="514975"/>
                <a:gridCol w="514975"/>
                <a:gridCol w="514975"/>
                <a:gridCol w="514975"/>
                <a:gridCol w="514975"/>
                <a:gridCol w="1874275"/>
              </a:tblGrid>
              <a:tr h="23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단계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1일차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2일차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3일차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4일차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5일차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산출물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분석기획(Planning)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비즈니스 이해 및 범위설정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요구사항정의서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정의 및 계획설정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프로젝트수행계획서,WBS</a:t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위험계획 수립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위험목록/위험관리계획서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데이터준비(Data Preparartion)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필요데이터 정의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데이터정의서, 획득계획서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데이터스토어설계(정형,비정형)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스토어설계서, 매핑정의서</a:t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데이터수집 및 정합성 검증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 정합성검증보고서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데이터분석(Data Analyzing)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분석용 데이터준비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분석용 데이터셑 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텍스트 분석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텍스트분석보고서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탐색적분석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데이터탐색/시각화보고서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모델링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모델링결과보고서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모델평가 및 검증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모델평가보고서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시스템 구현(System developing)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 및 구현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구현시스템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시스템테스트 및 운영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매뉴얼(사용자,운영자)</a:t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평가및 전개(Deploying)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모델발전계획 수립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발전계획서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평가 및 보고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완료보고서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5" name="Google Shape;325;p8"/>
          <p:cNvSpPr/>
          <p:nvPr/>
        </p:nvSpPr>
        <p:spPr>
          <a:xfrm>
            <a:off x="4532922" y="1754984"/>
            <a:ext cx="1009650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8"/>
          <p:cNvSpPr/>
          <p:nvPr/>
        </p:nvSpPr>
        <p:spPr>
          <a:xfrm>
            <a:off x="4532922" y="1989934"/>
            <a:ext cx="1009650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8"/>
          <p:cNvSpPr/>
          <p:nvPr/>
        </p:nvSpPr>
        <p:spPr>
          <a:xfrm>
            <a:off x="4532922" y="2218534"/>
            <a:ext cx="1009650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8"/>
          <p:cNvSpPr/>
          <p:nvPr/>
        </p:nvSpPr>
        <p:spPr>
          <a:xfrm>
            <a:off x="5037747" y="2698270"/>
            <a:ext cx="1009650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8"/>
          <p:cNvSpPr/>
          <p:nvPr/>
        </p:nvSpPr>
        <p:spPr>
          <a:xfrm>
            <a:off x="5555272" y="2912907"/>
            <a:ext cx="1009650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8"/>
          <p:cNvSpPr/>
          <p:nvPr/>
        </p:nvSpPr>
        <p:spPr>
          <a:xfrm>
            <a:off x="5555272" y="3168957"/>
            <a:ext cx="1009650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8"/>
          <p:cNvSpPr/>
          <p:nvPr/>
        </p:nvSpPr>
        <p:spPr>
          <a:xfrm>
            <a:off x="6072797" y="3879614"/>
            <a:ext cx="1009650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8"/>
          <p:cNvSpPr/>
          <p:nvPr/>
        </p:nvSpPr>
        <p:spPr>
          <a:xfrm>
            <a:off x="6066447" y="3625223"/>
            <a:ext cx="1009650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8"/>
          <p:cNvSpPr/>
          <p:nvPr/>
        </p:nvSpPr>
        <p:spPr>
          <a:xfrm>
            <a:off x="6587147" y="4103478"/>
            <a:ext cx="1009650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8"/>
          <p:cNvSpPr/>
          <p:nvPr/>
        </p:nvSpPr>
        <p:spPr>
          <a:xfrm>
            <a:off x="6599846" y="4343889"/>
            <a:ext cx="1527176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8"/>
          <p:cNvSpPr/>
          <p:nvPr/>
        </p:nvSpPr>
        <p:spPr>
          <a:xfrm>
            <a:off x="7091972" y="4584300"/>
            <a:ext cx="1527176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8"/>
          <p:cNvSpPr/>
          <p:nvPr/>
        </p:nvSpPr>
        <p:spPr>
          <a:xfrm>
            <a:off x="7622197" y="5057427"/>
            <a:ext cx="1527176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8"/>
          <p:cNvSpPr/>
          <p:nvPr/>
        </p:nvSpPr>
        <p:spPr>
          <a:xfrm>
            <a:off x="8133373" y="5297838"/>
            <a:ext cx="1009650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8"/>
          <p:cNvSpPr/>
          <p:nvPr/>
        </p:nvSpPr>
        <p:spPr>
          <a:xfrm>
            <a:off x="8657248" y="5745793"/>
            <a:ext cx="1009800" cy="19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8"/>
          <p:cNvSpPr/>
          <p:nvPr/>
        </p:nvSpPr>
        <p:spPr>
          <a:xfrm>
            <a:off x="8650898" y="5988173"/>
            <a:ext cx="1009650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" name="Google Shape;340;p8"/>
          <p:cNvGrpSpPr/>
          <p:nvPr/>
        </p:nvGrpSpPr>
        <p:grpSpPr>
          <a:xfrm>
            <a:off x="0" y="206862"/>
            <a:ext cx="12192000" cy="634878"/>
            <a:chOff x="0" y="206862"/>
            <a:chExt cx="12192000" cy="634878"/>
          </a:xfrm>
        </p:grpSpPr>
        <p:sp>
          <p:nvSpPr>
            <p:cNvPr id="341" name="Google Shape;341;p8"/>
            <p:cNvSpPr txBox="1"/>
            <p:nvPr/>
          </p:nvSpPr>
          <p:spPr>
            <a:xfrm>
              <a:off x="244403" y="206862"/>
              <a:ext cx="3485009" cy="461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ko-KR" sz="2400">
                  <a:solidFill>
                    <a:schemeClr val="dk1"/>
                  </a:solidFill>
                </a:rPr>
                <a:t>1-</a:t>
              </a:r>
              <a:r>
                <a:rPr b="1" lang="ko-KR" sz="2400">
                  <a:solidFill>
                    <a:schemeClr val="dk1"/>
                  </a:solidFill>
                </a:rPr>
                <a:t>7</a:t>
              </a: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프로젝트 일정</a:t>
              </a:r>
              <a:endParaRPr/>
            </a:p>
          </p:txBody>
        </p:sp>
        <p:cxnSp>
          <p:nvCxnSpPr>
            <p:cNvPr id="342" name="Google Shape;342;p8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" name="Google Shape;343;p8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44" name="Google Shape;344;p8"/>
          <p:cNvGrpSpPr/>
          <p:nvPr/>
        </p:nvGrpSpPr>
        <p:grpSpPr>
          <a:xfrm>
            <a:off x="0" y="841740"/>
            <a:ext cx="12192000" cy="0"/>
            <a:chOff x="0" y="841740"/>
            <a:chExt cx="12192000" cy="0"/>
          </a:xfrm>
        </p:grpSpPr>
        <p:cxnSp>
          <p:nvCxnSpPr>
            <p:cNvPr id="345" name="Google Shape;345;p8"/>
            <p:cNvCxnSpPr/>
            <p:nvPr/>
          </p:nvCxnSpPr>
          <p:spPr>
            <a:xfrm>
              <a:off x="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" name="Google Shape;346;p8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1" name="Google Shape;351;g162af542823_1_0"/>
          <p:cNvGraphicFramePr/>
          <p:nvPr/>
        </p:nvGraphicFramePr>
        <p:xfrm>
          <a:off x="738296" y="20400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{B727AC3C-B3FB-451E-A4F9-A96C5DAB31AB}</a:tableStyleId>
              </a:tblPr>
              <a:tblGrid>
                <a:gridCol w="638350"/>
                <a:gridCol w="4960650"/>
                <a:gridCol w="5097750"/>
              </a:tblGrid>
              <a:tr h="79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예상 이슈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대응 방안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70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언론사간 중복 뉴스 발생</a:t>
                      </a:r>
                      <a:endParaRPr b="1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11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수집 기간 늘려 </a:t>
                      </a:r>
                      <a:r>
                        <a:rPr b="1" lang="ko-KR"/>
                        <a:t>다양한 데이터 확보</a:t>
                      </a: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11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711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뉴스 기사의 특정 패턴, 노이즈 학습으로 과적합 발생</a:t>
                      </a:r>
                      <a:endParaRPr b="1"/>
                    </a:p>
                    <a:p>
                      <a:pPr indent="0" lvl="0" marL="711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11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데이터양 증가 및 모델 리모델링</a:t>
                      </a:r>
                      <a:endParaRPr b="1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/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2542" lvl="0" marL="93662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데이터 수집과 모델링 담당자간 소통 문제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실시간 협업 도구(Slack) 활용 </a:t>
                      </a:r>
                      <a:endParaRPr b="1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52" name="Google Shape;352;g162af542823_1_0"/>
          <p:cNvGrpSpPr/>
          <p:nvPr/>
        </p:nvGrpSpPr>
        <p:grpSpPr>
          <a:xfrm>
            <a:off x="0" y="206862"/>
            <a:ext cx="12192000" cy="634878"/>
            <a:chOff x="0" y="206862"/>
            <a:chExt cx="12192000" cy="634878"/>
          </a:xfrm>
        </p:grpSpPr>
        <p:sp>
          <p:nvSpPr>
            <p:cNvPr id="353" name="Google Shape;353;g162af542823_1_0"/>
            <p:cNvSpPr txBox="1"/>
            <p:nvPr/>
          </p:nvSpPr>
          <p:spPr>
            <a:xfrm>
              <a:off x="244403" y="206862"/>
              <a:ext cx="3485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ko-KR" sz="2400">
                  <a:solidFill>
                    <a:schemeClr val="dk1"/>
                  </a:solidFill>
                </a:rPr>
                <a:t>1-</a:t>
              </a:r>
              <a:r>
                <a:rPr b="1" lang="ko-KR" sz="2400">
                  <a:solidFill>
                    <a:schemeClr val="dk1"/>
                  </a:solidFill>
                </a:rPr>
                <a:t>8</a:t>
              </a: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예상 이슈</a:t>
              </a:r>
              <a:endParaRPr/>
            </a:p>
          </p:txBody>
        </p:sp>
        <p:cxnSp>
          <p:nvCxnSpPr>
            <p:cNvPr id="354" name="Google Shape;354;g162af542823_1_0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" name="Google Shape;355;g162af542823_1_0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56" name="Google Shape;356;g162af542823_1_0"/>
          <p:cNvGrpSpPr/>
          <p:nvPr/>
        </p:nvGrpSpPr>
        <p:grpSpPr>
          <a:xfrm>
            <a:off x="0" y="841740"/>
            <a:ext cx="12192000" cy="0"/>
            <a:chOff x="0" y="841740"/>
            <a:chExt cx="12192000" cy="0"/>
          </a:xfrm>
        </p:grpSpPr>
        <p:cxnSp>
          <p:nvCxnSpPr>
            <p:cNvPr id="357" name="Google Shape;357;g162af542823_1_0"/>
            <p:cNvCxnSpPr/>
            <p:nvPr/>
          </p:nvCxnSpPr>
          <p:spPr>
            <a:xfrm>
              <a:off x="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" name="Google Shape;358;g162af542823_1_0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g162eea6b654_2_53"/>
          <p:cNvGrpSpPr/>
          <p:nvPr/>
        </p:nvGrpSpPr>
        <p:grpSpPr>
          <a:xfrm>
            <a:off x="0" y="206862"/>
            <a:ext cx="12192000" cy="634878"/>
            <a:chOff x="0" y="206862"/>
            <a:chExt cx="12192000" cy="634878"/>
          </a:xfrm>
        </p:grpSpPr>
        <p:sp>
          <p:nvSpPr>
            <p:cNvPr id="364" name="Google Shape;364;g162eea6b654_2_53"/>
            <p:cNvSpPr txBox="1"/>
            <p:nvPr/>
          </p:nvSpPr>
          <p:spPr>
            <a:xfrm>
              <a:off x="244403" y="206862"/>
              <a:ext cx="3485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ko-KR" sz="2400">
                  <a:solidFill>
                    <a:schemeClr val="dk1"/>
                  </a:solidFill>
                </a:rPr>
                <a:t>2-1</a:t>
              </a: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b="1" lang="ko-KR" sz="2400">
                  <a:solidFill>
                    <a:schemeClr val="dk1"/>
                  </a:solidFill>
                </a:rPr>
                <a:t>요구사항 정의서</a:t>
              </a:r>
              <a:endParaRPr/>
            </a:p>
          </p:txBody>
        </p:sp>
        <p:cxnSp>
          <p:nvCxnSpPr>
            <p:cNvPr id="365" name="Google Shape;365;g162eea6b654_2_53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g162eea6b654_2_53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67" name="Google Shape;367;g162eea6b654_2_53"/>
          <p:cNvGrpSpPr/>
          <p:nvPr/>
        </p:nvGrpSpPr>
        <p:grpSpPr>
          <a:xfrm>
            <a:off x="0" y="841740"/>
            <a:ext cx="9720000" cy="0"/>
            <a:chOff x="2472000" y="841740"/>
            <a:chExt cx="9720000" cy="0"/>
          </a:xfrm>
        </p:grpSpPr>
        <p:cxnSp>
          <p:nvCxnSpPr>
            <p:cNvPr id="368" name="Google Shape;368;g162eea6b654_2_53"/>
            <p:cNvCxnSpPr/>
            <p:nvPr/>
          </p:nvCxnSpPr>
          <p:spPr>
            <a:xfrm>
              <a:off x="441960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g162eea6b654_2_53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370" name="Google Shape;370;g162eea6b654_2_53"/>
          <p:cNvCxnSpPr/>
          <p:nvPr/>
        </p:nvCxnSpPr>
        <p:spPr>
          <a:xfrm>
            <a:off x="4008725" y="841750"/>
            <a:ext cx="3426600" cy="0"/>
          </a:xfrm>
          <a:prstGeom prst="straightConnector1">
            <a:avLst/>
          </a:prstGeom>
          <a:noFill/>
          <a:ln cap="flat" cmpd="sng" w="38100">
            <a:solidFill>
              <a:srgbClr val="494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71" name="Google Shape;371;g162eea6b654_2_53"/>
          <p:cNvCxnSpPr/>
          <p:nvPr/>
        </p:nvCxnSpPr>
        <p:spPr>
          <a:xfrm>
            <a:off x="8765400" y="841750"/>
            <a:ext cx="3426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372" name="Google Shape;372;g162eea6b654_2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50" y="1209315"/>
            <a:ext cx="11887199" cy="4746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g162eea6b654_2_85"/>
          <p:cNvGrpSpPr/>
          <p:nvPr/>
        </p:nvGrpSpPr>
        <p:grpSpPr>
          <a:xfrm>
            <a:off x="0" y="206862"/>
            <a:ext cx="12192000" cy="634878"/>
            <a:chOff x="0" y="206862"/>
            <a:chExt cx="12192000" cy="634878"/>
          </a:xfrm>
        </p:grpSpPr>
        <p:sp>
          <p:nvSpPr>
            <p:cNvPr id="378" name="Google Shape;378;g162eea6b654_2_85"/>
            <p:cNvSpPr txBox="1"/>
            <p:nvPr/>
          </p:nvSpPr>
          <p:spPr>
            <a:xfrm>
              <a:off x="244403" y="206862"/>
              <a:ext cx="3485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ko-KR" sz="2400">
                  <a:solidFill>
                    <a:schemeClr val="dk1"/>
                  </a:solidFill>
                </a:rPr>
                <a:t>2-2</a:t>
              </a: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b="1" lang="ko-KR" sz="2400">
                  <a:solidFill>
                    <a:schemeClr val="dk1"/>
                  </a:solidFill>
                </a:rPr>
                <a:t>테이블 목록</a:t>
              </a:r>
              <a:endParaRPr b="1" sz="2400">
                <a:solidFill>
                  <a:schemeClr val="dk1"/>
                </a:solidFill>
              </a:endParaRPr>
            </a:p>
          </p:txBody>
        </p:sp>
        <p:cxnSp>
          <p:nvCxnSpPr>
            <p:cNvPr id="379" name="Google Shape;379;g162eea6b654_2_85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g162eea6b654_2_85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381" name="Google Shape;381;g162eea6b654_2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3" y="1675524"/>
            <a:ext cx="11153775" cy="380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2" name="Google Shape;382;g162eea6b654_2_85"/>
          <p:cNvGrpSpPr/>
          <p:nvPr/>
        </p:nvGrpSpPr>
        <p:grpSpPr>
          <a:xfrm>
            <a:off x="1447800" y="841740"/>
            <a:ext cx="9720000" cy="0"/>
            <a:chOff x="2472000" y="841740"/>
            <a:chExt cx="9720000" cy="0"/>
          </a:xfrm>
        </p:grpSpPr>
        <p:cxnSp>
          <p:nvCxnSpPr>
            <p:cNvPr id="383" name="Google Shape;383;g162eea6b654_2_85"/>
            <p:cNvCxnSpPr/>
            <p:nvPr/>
          </p:nvCxnSpPr>
          <p:spPr>
            <a:xfrm>
              <a:off x="441960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g162eea6b654_2_85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385" name="Google Shape;385;g162eea6b654_2_85"/>
          <p:cNvCxnSpPr/>
          <p:nvPr/>
        </p:nvCxnSpPr>
        <p:spPr>
          <a:xfrm>
            <a:off x="5456525" y="841750"/>
            <a:ext cx="3426600" cy="0"/>
          </a:xfrm>
          <a:prstGeom prst="straightConnector1">
            <a:avLst/>
          </a:prstGeom>
          <a:noFill/>
          <a:ln cap="flat" cmpd="sng" w="38100">
            <a:solidFill>
              <a:srgbClr val="4949E8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386" name="Google Shape;386;g162eea6b654_2_85"/>
          <p:cNvGrpSpPr/>
          <p:nvPr/>
        </p:nvGrpSpPr>
        <p:grpSpPr>
          <a:xfrm>
            <a:off x="0" y="841740"/>
            <a:ext cx="9720000" cy="0"/>
            <a:chOff x="2472000" y="841740"/>
            <a:chExt cx="9720000" cy="0"/>
          </a:xfrm>
        </p:grpSpPr>
        <p:cxnSp>
          <p:nvCxnSpPr>
            <p:cNvPr id="387" name="Google Shape;387;g162eea6b654_2_85"/>
            <p:cNvCxnSpPr/>
            <p:nvPr/>
          </p:nvCxnSpPr>
          <p:spPr>
            <a:xfrm>
              <a:off x="441960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8" name="Google Shape;388;g162eea6b654_2_85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389" name="Google Shape;389;g162eea6b654_2_85"/>
          <p:cNvCxnSpPr/>
          <p:nvPr/>
        </p:nvCxnSpPr>
        <p:spPr>
          <a:xfrm>
            <a:off x="4008725" y="841750"/>
            <a:ext cx="3426600" cy="0"/>
          </a:xfrm>
          <a:prstGeom prst="straightConnector1">
            <a:avLst/>
          </a:prstGeom>
          <a:noFill/>
          <a:ln cap="flat" cmpd="sng" w="38100">
            <a:solidFill>
              <a:srgbClr val="494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90" name="Google Shape;390;g162eea6b654_2_85"/>
          <p:cNvCxnSpPr/>
          <p:nvPr/>
        </p:nvCxnSpPr>
        <p:spPr>
          <a:xfrm>
            <a:off x="8765400" y="841750"/>
            <a:ext cx="3426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g162eea6b654_2_61"/>
          <p:cNvGrpSpPr/>
          <p:nvPr/>
        </p:nvGrpSpPr>
        <p:grpSpPr>
          <a:xfrm>
            <a:off x="0" y="206862"/>
            <a:ext cx="12192000" cy="634878"/>
            <a:chOff x="0" y="206862"/>
            <a:chExt cx="12192000" cy="634878"/>
          </a:xfrm>
        </p:grpSpPr>
        <p:sp>
          <p:nvSpPr>
            <p:cNvPr id="396" name="Google Shape;396;g162eea6b654_2_61"/>
            <p:cNvSpPr txBox="1"/>
            <p:nvPr/>
          </p:nvSpPr>
          <p:spPr>
            <a:xfrm>
              <a:off x="244403" y="206862"/>
              <a:ext cx="3485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ko-KR" sz="2400">
                  <a:solidFill>
                    <a:schemeClr val="dk1"/>
                  </a:solidFill>
                </a:rPr>
                <a:t>2-3</a:t>
              </a: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b="1" lang="ko-KR" sz="2400">
                  <a:solidFill>
                    <a:schemeClr val="dk1"/>
                  </a:solidFill>
                </a:rPr>
                <a:t>테이블 정의서</a:t>
              </a:r>
              <a:endParaRPr b="1" sz="2400">
                <a:solidFill>
                  <a:schemeClr val="dk1"/>
                </a:solidFill>
              </a:endParaRPr>
            </a:p>
          </p:txBody>
        </p:sp>
        <p:cxnSp>
          <p:nvCxnSpPr>
            <p:cNvPr id="397" name="Google Shape;397;g162eea6b654_2_61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8" name="Google Shape;398;g162eea6b654_2_61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399" name="Google Shape;399;g162eea6b654_2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50" y="1556549"/>
            <a:ext cx="10734675" cy="3743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Google Shape;400;g162eea6b654_2_61"/>
          <p:cNvGrpSpPr/>
          <p:nvPr/>
        </p:nvGrpSpPr>
        <p:grpSpPr>
          <a:xfrm>
            <a:off x="0" y="841740"/>
            <a:ext cx="9720000" cy="0"/>
            <a:chOff x="2472000" y="841740"/>
            <a:chExt cx="9720000" cy="0"/>
          </a:xfrm>
        </p:grpSpPr>
        <p:cxnSp>
          <p:nvCxnSpPr>
            <p:cNvPr id="401" name="Google Shape;401;g162eea6b654_2_61"/>
            <p:cNvCxnSpPr/>
            <p:nvPr/>
          </p:nvCxnSpPr>
          <p:spPr>
            <a:xfrm>
              <a:off x="441960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" name="Google Shape;402;g162eea6b654_2_61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03" name="Google Shape;403;g162eea6b654_2_61"/>
          <p:cNvCxnSpPr/>
          <p:nvPr/>
        </p:nvCxnSpPr>
        <p:spPr>
          <a:xfrm>
            <a:off x="4008725" y="841750"/>
            <a:ext cx="3426600" cy="0"/>
          </a:xfrm>
          <a:prstGeom prst="straightConnector1">
            <a:avLst/>
          </a:prstGeom>
          <a:noFill/>
          <a:ln cap="flat" cmpd="sng" w="38100">
            <a:solidFill>
              <a:srgbClr val="494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4" name="Google Shape;404;g162eea6b654_2_61"/>
          <p:cNvCxnSpPr/>
          <p:nvPr/>
        </p:nvCxnSpPr>
        <p:spPr>
          <a:xfrm>
            <a:off x="8765400" y="841750"/>
            <a:ext cx="3426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g162eea6b654_2_69"/>
          <p:cNvGrpSpPr/>
          <p:nvPr/>
        </p:nvGrpSpPr>
        <p:grpSpPr>
          <a:xfrm>
            <a:off x="0" y="206862"/>
            <a:ext cx="12192000" cy="634878"/>
            <a:chOff x="0" y="206862"/>
            <a:chExt cx="12192000" cy="634878"/>
          </a:xfrm>
        </p:grpSpPr>
        <p:sp>
          <p:nvSpPr>
            <p:cNvPr id="410" name="Google Shape;410;g162eea6b654_2_69"/>
            <p:cNvSpPr txBox="1"/>
            <p:nvPr/>
          </p:nvSpPr>
          <p:spPr>
            <a:xfrm>
              <a:off x="244403" y="206862"/>
              <a:ext cx="3485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ko-KR" sz="2400">
                  <a:solidFill>
                    <a:schemeClr val="dk1"/>
                  </a:solidFill>
                </a:rPr>
                <a:t>2-3</a:t>
              </a: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b="1" lang="ko-KR" sz="2400">
                  <a:solidFill>
                    <a:schemeClr val="dk1"/>
                  </a:solidFill>
                </a:rPr>
                <a:t>테이블 정의서</a:t>
              </a:r>
              <a:endParaRPr b="1" sz="2400">
                <a:solidFill>
                  <a:schemeClr val="dk1"/>
                </a:solidFill>
              </a:endParaRPr>
            </a:p>
          </p:txBody>
        </p:sp>
        <p:cxnSp>
          <p:nvCxnSpPr>
            <p:cNvPr id="411" name="Google Shape;411;g162eea6b654_2_69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g162eea6b654_2_69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413" name="Google Shape;413;g162eea6b654_2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75" y="1096225"/>
            <a:ext cx="5086709" cy="1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162eea6b654_2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75" y="2973375"/>
            <a:ext cx="5086700" cy="1674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162eea6b654_2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575" y="4750775"/>
            <a:ext cx="5086700" cy="1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162eea6b654_2_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1375" y="3010825"/>
            <a:ext cx="6019100" cy="16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162eea6b654_2_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9675" y="4761075"/>
            <a:ext cx="5990799" cy="1674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g162eea6b654_2_69"/>
          <p:cNvGrpSpPr/>
          <p:nvPr/>
        </p:nvGrpSpPr>
        <p:grpSpPr>
          <a:xfrm>
            <a:off x="0" y="841740"/>
            <a:ext cx="9720000" cy="0"/>
            <a:chOff x="2472000" y="841740"/>
            <a:chExt cx="9720000" cy="0"/>
          </a:xfrm>
        </p:grpSpPr>
        <p:cxnSp>
          <p:nvCxnSpPr>
            <p:cNvPr id="419" name="Google Shape;419;g162eea6b654_2_69"/>
            <p:cNvCxnSpPr/>
            <p:nvPr/>
          </p:nvCxnSpPr>
          <p:spPr>
            <a:xfrm>
              <a:off x="441960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" name="Google Shape;420;g162eea6b654_2_69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21" name="Google Shape;421;g162eea6b654_2_69"/>
          <p:cNvCxnSpPr/>
          <p:nvPr/>
        </p:nvCxnSpPr>
        <p:spPr>
          <a:xfrm>
            <a:off x="4008725" y="841750"/>
            <a:ext cx="3426600" cy="0"/>
          </a:xfrm>
          <a:prstGeom prst="straightConnector1">
            <a:avLst/>
          </a:prstGeom>
          <a:noFill/>
          <a:ln cap="flat" cmpd="sng" w="38100">
            <a:solidFill>
              <a:srgbClr val="494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22" name="Google Shape;422;g162eea6b654_2_69"/>
          <p:cNvCxnSpPr/>
          <p:nvPr/>
        </p:nvCxnSpPr>
        <p:spPr>
          <a:xfrm>
            <a:off x="8765400" y="841750"/>
            <a:ext cx="3426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423" name="Google Shape;423;g162eea6b654_2_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41375" y="1050975"/>
            <a:ext cx="5990799" cy="18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g162eea6b654_2_77"/>
          <p:cNvGrpSpPr/>
          <p:nvPr/>
        </p:nvGrpSpPr>
        <p:grpSpPr>
          <a:xfrm>
            <a:off x="0" y="206862"/>
            <a:ext cx="12192000" cy="634878"/>
            <a:chOff x="0" y="206862"/>
            <a:chExt cx="12192000" cy="634878"/>
          </a:xfrm>
        </p:grpSpPr>
        <p:sp>
          <p:nvSpPr>
            <p:cNvPr id="429" name="Google Shape;429;g162eea6b654_2_77"/>
            <p:cNvSpPr txBox="1"/>
            <p:nvPr/>
          </p:nvSpPr>
          <p:spPr>
            <a:xfrm>
              <a:off x="244403" y="206862"/>
              <a:ext cx="3485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ko-KR" sz="2400">
                  <a:solidFill>
                    <a:schemeClr val="dk1"/>
                  </a:solidFill>
                </a:rPr>
                <a:t>2-4</a:t>
              </a: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b="1" lang="ko-KR" sz="2400">
                  <a:solidFill>
                    <a:schemeClr val="dk1"/>
                  </a:solidFill>
                </a:rPr>
                <a:t>회의록</a:t>
              </a:r>
              <a:endParaRPr/>
            </a:p>
          </p:txBody>
        </p:sp>
        <p:cxnSp>
          <p:nvCxnSpPr>
            <p:cNvPr id="430" name="Google Shape;430;g162eea6b654_2_77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1" name="Google Shape;431;g162eea6b654_2_77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432" name="Google Shape;432;g162eea6b654_2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50" y="1049925"/>
            <a:ext cx="4607174" cy="54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g162eea6b654_2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350" y="1049925"/>
            <a:ext cx="4868675" cy="5472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4" name="Google Shape;434;g162eea6b654_2_77"/>
          <p:cNvGrpSpPr/>
          <p:nvPr/>
        </p:nvGrpSpPr>
        <p:grpSpPr>
          <a:xfrm>
            <a:off x="0" y="841740"/>
            <a:ext cx="9720000" cy="0"/>
            <a:chOff x="2472000" y="841740"/>
            <a:chExt cx="9720000" cy="0"/>
          </a:xfrm>
        </p:grpSpPr>
        <p:cxnSp>
          <p:nvCxnSpPr>
            <p:cNvPr id="435" name="Google Shape;435;g162eea6b654_2_77"/>
            <p:cNvCxnSpPr/>
            <p:nvPr/>
          </p:nvCxnSpPr>
          <p:spPr>
            <a:xfrm>
              <a:off x="441960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6" name="Google Shape;436;g162eea6b654_2_77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37" name="Google Shape;437;g162eea6b654_2_77"/>
          <p:cNvCxnSpPr/>
          <p:nvPr/>
        </p:nvCxnSpPr>
        <p:spPr>
          <a:xfrm>
            <a:off x="4008725" y="841750"/>
            <a:ext cx="3426600" cy="0"/>
          </a:xfrm>
          <a:prstGeom prst="straightConnector1">
            <a:avLst/>
          </a:prstGeom>
          <a:noFill/>
          <a:ln cap="flat" cmpd="sng" w="38100">
            <a:solidFill>
              <a:srgbClr val="494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38" name="Google Shape;438;g162eea6b654_2_77"/>
          <p:cNvCxnSpPr/>
          <p:nvPr/>
        </p:nvCxnSpPr>
        <p:spPr>
          <a:xfrm>
            <a:off x="8765400" y="841750"/>
            <a:ext cx="3426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g162eea6b654_2_103"/>
          <p:cNvGrpSpPr/>
          <p:nvPr/>
        </p:nvGrpSpPr>
        <p:grpSpPr>
          <a:xfrm>
            <a:off x="0" y="206862"/>
            <a:ext cx="12192000" cy="634878"/>
            <a:chOff x="0" y="206862"/>
            <a:chExt cx="12192000" cy="634878"/>
          </a:xfrm>
        </p:grpSpPr>
        <p:sp>
          <p:nvSpPr>
            <p:cNvPr id="444" name="Google Shape;444;g162eea6b654_2_103"/>
            <p:cNvSpPr txBox="1"/>
            <p:nvPr/>
          </p:nvSpPr>
          <p:spPr>
            <a:xfrm>
              <a:off x="244403" y="206862"/>
              <a:ext cx="3485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ko-KR" sz="2400">
                  <a:solidFill>
                    <a:schemeClr val="dk1"/>
                  </a:solidFill>
                </a:rPr>
                <a:t>2-</a:t>
              </a:r>
              <a:r>
                <a:rPr b="1" lang="ko-KR" sz="2400">
                  <a:solidFill>
                    <a:schemeClr val="dk1"/>
                  </a:solidFill>
                </a:rPr>
                <a:t>4</a:t>
              </a: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b="1" lang="ko-KR" sz="2400">
                  <a:solidFill>
                    <a:schemeClr val="dk1"/>
                  </a:solidFill>
                </a:rPr>
                <a:t>회의록</a:t>
              </a:r>
              <a:endParaRPr/>
            </a:p>
          </p:txBody>
        </p:sp>
        <p:cxnSp>
          <p:nvCxnSpPr>
            <p:cNvPr id="445" name="Google Shape;445;g162eea6b654_2_103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6" name="Google Shape;446;g162eea6b654_2_103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447" name="Google Shape;447;g162eea6b654_2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075" y="1095525"/>
            <a:ext cx="4579074" cy="5473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" name="Google Shape;448;g162eea6b654_2_103"/>
          <p:cNvGrpSpPr/>
          <p:nvPr/>
        </p:nvGrpSpPr>
        <p:grpSpPr>
          <a:xfrm>
            <a:off x="0" y="841740"/>
            <a:ext cx="9720000" cy="0"/>
            <a:chOff x="2472000" y="841740"/>
            <a:chExt cx="9720000" cy="0"/>
          </a:xfrm>
        </p:grpSpPr>
        <p:cxnSp>
          <p:nvCxnSpPr>
            <p:cNvPr id="449" name="Google Shape;449;g162eea6b654_2_103"/>
            <p:cNvCxnSpPr/>
            <p:nvPr/>
          </p:nvCxnSpPr>
          <p:spPr>
            <a:xfrm>
              <a:off x="441960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0" name="Google Shape;450;g162eea6b654_2_103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51" name="Google Shape;451;g162eea6b654_2_103"/>
          <p:cNvCxnSpPr/>
          <p:nvPr/>
        </p:nvCxnSpPr>
        <p:spPr>
          <a:xfrm>
            <a:off x="4008725" y="841750"/>
            <a:ext cx="3426600" cy="0"/>
          </a:xfrm>
          <a:prstGeom prst="straightConnector1">
            <a:avLst/>
          </a:prstGeom>
          <a:noFill/>
          <a:ln cap="flat" cmpd="sng" w="38100">
            <a:solidFill>
              <a:srgbClr val="494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52" name="Google Shape;452;g162eea6b654_2_103"/>
          <p:cNvCxnSpPr/>
          <p:nvPr/>
        </p:nvCxnSpPr>
        <p:spPr>
          <a:xfrm>
            <a:off x="8765400" y="841750"/>
            <a:ext cx="3426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453" name="Google Shape;453;g162eea6b654_2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0750" y="1095525"/>
            <a:ext cx="4611525" cy="54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62a0e538ae_11_0"/>
          <p:cNvSpPr/>
          <p:nvPr/>
        </p:nvSpPr>
        <p:spPr>
          <a:xfrm>
            <a:off x="423825" y="1021525"/>
            <a:ext cx="1607400" cy="498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크롤링 모</a:t>
            </a:r>
            <a:r>
              <a:rPr b="1" lang="ko-KR" sz="1500"/>
              <a:t>듈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162a0e538ae_11_0"/>
          <p:cNvSpPr/>
          <p:nvPr/>
        </p:nvSpPr>
        <p:spPr>
          <a:xfrm flipH="1">
            <a:off x="6944650" y="2427875"/>
            <a:ext cx="1023000" cy="852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8C37">
              <a:alpha val="96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" name="Google Shape;460;g162a0e538ae_1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71925"/>
            <a:ext cx="6563651" cy="4582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g162a0e538ae_1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9650" y="3472225"/>
            <a:ext cx="5127650" cy="80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2" name="Google Shape;462;g162a0e538ae_11_0"/>
          <p:cNvGrpSpPr/>
          <p:nvPr/>
        </p:nvGrpSpPr>
        <p:grpSpPr>
          <a:xfrm>
            <a:off x="0" y="206862"/>
            <a:ext cx="12192000" cy="634878"/>
            <a:chOff x="0" y="206862"/>
            <a:chExt cx="12192000" cy="634878"/>
          </a:xfrm>
        </p:grpSpPr>
        <p:sp>
          <p:nvSpPr>
            <p:cNvPr id="463" name="Google Shape;463;g162a0e538ae_11_0"/>
            <p:cNvSpPr txBox="1"/>
            <p:nvPr/>
          </p:nvSpPr>
          <p:spPr>
            <a:xfrm>
              <a:off x="244403" y="206862"/>
              <a:ext cx="3485009" cy="461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ko-KR" sz="2400">
                  <a:solidFill>
                    <a:schemeClr val="dk1"/>
                  </a:solidFill>
                </a:rPr>
                <a:t>2-5</a:t>
              </a: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데이터 크롤링</a:t>
              </a:r>
              <a:endPara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4" name="Google Shape;464;g162a0e538ae_11_0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" name="Google Shape;465;g162a0e538ae_11_0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66" name="Google Shape;466;g162a0e538ae_11_0"/>
          <p:cNvGrpSpPr/>
          <p:nvPr/>
        </p:nvGrpSpPr>
        <p:grpSpPr>
          <a:xfrm>
            <a:off x="0" y="841740"/>
            <a:ext cx="9720000" cy="0"/>
            <a:chOff x="2472000" y="841740"/>
            <a:chExt cx="9720000" cy="0"/>
          </a:xfrm>
        </p:grpSpPr>
        <p:cxnSp>
          <p:nvCxnSpPr>
            <p:cNvPr id="467" name="Google Shape;467;g162a0e538ae_11_0"/>
            <p:cNvCxnSpPr/>
            <p:nvPr/>
          </p:nvCxnSpPr>
          <p:spPr>
            <a:xfrm>
              <a:off x="441960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" name="Google Shape;468;g162a0e538ae_11_0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69" name="Google Shape;469;g162a0e538ae_11_0"/>
          <p:cNvCxnSpPr/>
          <p:nvPr/>
        </p:nvCxnSpPr>
        <p:spPr>
          <a:xfrm>
            <a:off x="8765400" y="841750"/>
            <a:ext cx="3426600" cy="0"/>
          </a:xfrm>
          <a:prstGeom prst="straightConnector1">
            <a:avLst/>
          </a:prstGeom>
          <a:noFill/>
          <a:ln cap="flat" cmpd="sng" w="38100">
            <a:solidFill>
              <a:srgbClr val="4949E8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99" y="1488250"/>
            <a:ext cx="5895551" cy="52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4050" y="1488250"/>
            <a:ext cx="5764825" cy="5270049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3"/>
          <p:cNvSpPr/>
          <p:nvPr/>
        </p:nvSpPr>
        <p:spPr>
          <a:xfrm>
            <a:off x="152400" y="885825"/>
            <a:ext cx="1607400" cy="498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전처리 모듈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3"/>
          <p:cNvSpPr/>
          <p:nvPr/>
        </p:nvSpPr>
        <p:spPr>
          <a:xfrm>
            <a:off x="6144050" y="885825"/>
            <a:ext cx="1607400" cy="498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 모듈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" name="Google Shape;478;p23"/>
          <p:cNvGrpSpPr/>
          <p:nvPr/>
        </p:nvGrpSpPr>
        <p:grpSpPr>
          <a:xfrm>
            <a:off x="0" y="206862"/>
            <a:ext cx="12192000" cy="634878"/>
            <a:chOff x="0" y="206862"/>
            <a:chExt cx="12192000" cy="634878"/>
          </a:xfrm>
        </p:grpSpPr>
        <p:sp>
          <p:nvSpPr>
            <p:cNvPr id="479" name="Google Shape;479;p23"/>
            <p:cNvSpPr txBox="1"/>
            <p:nvPr/>
          </p:nvSpPr>
          <p:spPr>
            <a:xfrm>
              <a:off x="244403" y="206862"/>
              <a:ext cx="3485009" cy="461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ko-KR" sz="2400">
                  <a:solidFill>
                    <a:schemeClr val="dk1"/>
                  </a:solidFill>
                </a:rPr>
                <a:t>2-5.</a:t>
              </a: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분류 모델 - LSTM</a:t>
              </a:r>
              <a:endParaRPr/>
            </a:p>
          </p:txBody>
        </p:sp>
        <p:cxnSp>
          <p:nvCxnSpPr>
            <p:cNvPr id="480" name="Google Shape;480;p23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1" name="Google Shape;481;p23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82" name="Google Shape;482;p23"/>
          <p:cNvGrpSpPr/>
          <p:nvPr/>
        </p:nvGrpSpPr>
        <p:grpSpPr>
          <a:xfrm>
            <a:off x="0" y="841740"/>
            <a:ext cx="9720000" cy="0"/>
            <a:chOff x="2472000" y="841740"/>
            <a:chExt cx="9720000" cy="0"/>
          </a:xfrm>
        </p:grpSpPr>
        <p:cxnSp>
          <p:nvCxnSpPr>
            <p:cNvPr id="483" name="Google Shape;483;p23"/>
            <p:cNvCxnSpPr/>
            <p:nvPr/>
          </p:nvCxnSpPr>
          <p:spPr>
            <a:xfrm>
              <a:off x="441960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4" name="Google Shape;484;p23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85" name="Google Shape;485;p23"/>
          <p:cNvCxnSpPr/>
          <p:nvPr/>
        </p:nvCxnSpPr>
        <p:spPr>
          <a:xfrm>
            <a:off x="8765400" y="841750"/>
            <a:ext cx="3426600" cy="0"/>
          </a:xfrm>
          <a:prstGeom prst="straightConnector1">
            <a:avLst/>
          </a:prstGeom>
          <a:noFill/>
          <a:ln cap="flat" cmpd="sng" w="38100">
            <a:solidFill>
              <a:srgbClr val="4949E8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2eea6b654_2_0"/>
          <p:cNvSpPr txBox="1"/>
          <p:nvPr/>
        </p:nvSpPr>
        <p:spPr>
          <a:xfrm>
            <a:off x="1101620" y="909878"/>
            <a:ext cx="164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사람, 실내, 컴퓨터이(가) 표시된 사진&#10;&#10;자동 생성된 설명" id="94" name="Google Shape;94;g162eea6b654_2_0"/>
          <p:cNvPicPr preferRelativeResize="0"/>
          <p:nvPr/>
        </p:nvPicPr>
        <p:blipFill rotWithShape="1">
          <a:blip r:embed="rId3">
            <a:alphaModFix/>
          </a:blip>
          <a:srcRect b="0" l="37545" r="13001" t="0"/>
          <a:stretch/>
        </p:blipFill>
        <p:spPr>
          <a:xfrm>
            <a:off x="7432431" y="0"/>
            <a:ext cx="4759570" cy="687236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62eea6b654_2_0"/>
          <p:cNvSpPr/>
          <p:nvPr/>
        </p:nvSpPr>
        <p:spPr>
          <a:xfrm>
            <a:off x="6641123" y="0"/>
            <a:ext cx="791400" cy="6858000"/>
          </a:xfrm>
          <a:prstGeom prst="rect">
            <a:avLst/>
          </a:prstGeom>
          <a:solidFill>
            <a:srgbClr val="2C30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62eea6b654_2_0"/>
          <p:cNvSpPr txBox="1"/>
          <p:nvPr/>
        </p:nvSpPr>
        <p:spPr>
          <a:xfrm>
            <a:off x="706141" y="1805354"/>
            <a:ext cx="31008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1-1.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개요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1-2.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구축 범위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1-3.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조직 및 역할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1-4.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구성도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1-5. </a:t>
            </a:r>
            <a:r>
              <a:rPr lang="ko-KR" sz="1600"/>
              <a:t>시퀀스 다이어그램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1-6. </a:t>
            </a:r>
            <a:r>
              <a:rPr lang="ko-KR" sz="1600"/>
              <a:t>WBS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1-7.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1-8.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예상 이슈</a:t>
            </a:r>
            <a:endParaRPr/>
          </a:p>
          <a:p>
            <a:pPr indent="-241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g162eea6b654_2_0"/>
          <p:cNvGrpSpPr/>
          <p:nvPr/>
        </p:nvGrpSpPr>
        <p:grpSpPr>
          <a:xfrm>
            <a:off x="834949" y="683725"/>
            <a:ext cx="2971804" cy="50708"/>
            <a:chOff x="7101070" y="5702292"/>
            <a:chExt cx="2971804" cy="50708"/>
          </a:xfrm>
        </p:grpSpPr>
        <p:sp>
          <p:nvSpPr>
            <p:cNvPr id="98" name="Google Shape;98;g162eea6b654_2_0"/>
            <p:cNvSpPr/>
            <p:nvPr/>
          </p:nvSpPr>
          <p:spPr>
            <a:xfrm>
              <a:off x="7101074" y="5702300"/>
              <a:ext cx="2971800" cy="50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62eea6b654_2_0"/>
            <p:cNvSpPr/>
            <p:nvPr/>
          </p:nvSpPr>
          <p:spPr>
            <a:xfrm>
              <a:off x="7101070" y="5702292"/>
              <a:ext cx="1488000" cy="50700"/>
            </a:xfrm>
            <a:prstGeom prst="rect">
              <a:avLst/>
            </a:prstGeom>
            <a:solidFill>
              <a:srgbClr val="4949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g162eea6b654_2_0"/>
          <p:cNvSpPr/>
          <p:nvPr/>
        </p:nvSpPr>
        <p:spPr>
          <a:xfrm>
            <a:off x="-1084385" y="5124286"/>
            <a:ext cx="2822400" cy="2917800"/>
          </a:xfrm>
          <a:prstGeom prst="donut">
            <a:avLst>
              <a:gd fmla="val 21694" name="adj"/>
            </a:avLst>
          </a:prstGeom>
          <a:solidFill>
            <a:srgbClr val="58C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62eea6b654_2_0"/>
          <p:cNvSpPr/>
          <p:nvPr/>
        </p:nvSpPr>
        <p:spPr>
          <a:xfrm>
            <a:off x="796820" y="5782069"/>
            <a:ext cx="1785300" cy="1845600"/>
          </a:xfrm>
          <a:prstGeom prst="donut">
            <a:avLst>
              <a:gd fmla="val 19157" name="adj"/>
            </a:avLst>
          </a:prstGeom>
          <a:solidFill>
            <a:srgbClr val="FFC7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62eea6b654_2_0"/>
          <p:cNvSpPr txBox="1"/>
          <p:nvPr/>
        </p:nvSpPr>
        <p:spPr>
          <a:xfrm>
            <a:off x="3672616" y="1805354"/>
            <a:ext cx="31008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2-1. </a:t>
            </a:r>
            <a:r>
              <a:rPr lang="ko-KR" sz="1600"/>
              <a:t>요구사항 정의서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2-2. </a:t>
            </a:r>
            <a:r>
              <a:rPr lang="ko-KR" sz="1600"/>
              <a:t>테이블 목록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2-3. </a:t>
            </a:r>
            <a:r>
              <a:rPr lang="ko-KR" sz="1600"/>
              <a:t>테이블 정의서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2-4. </a:t>
            </a:r>
            <a:r>
              <a:rPr lang="ko-KR" sz="1600"/>
              <a:t>회의록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2-5. 시스템 코드</a:t>
            </a:r>
            <a:endParaRPr sz="1600"/>
          </a:p>
          <a:p>
            <a:pPr indent="-241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문서 단색으로 채워진" id="103" name="Google Shape;103;g162eea6b654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127" y="944178"/>
            <a:ext cx="401625" cy="4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62a0e538ae_9_2"/>
          <p:cNvSpPr/>
          <p:nvPr/>
        </p:nvSpPr>
        <p:spPr>
          <a:xfrm>
            <a:off x="152400" y="885825"/>
            <a:ext cx="1607400" cy="498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전처리 모듈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162a0e538ae_9_2"/>
          <p:cNvSpPr/>
          <p:nvPr/>
        </p:nvSpPr>
        <p:spPr>
          <a:xfrm>
            <a:off x="6144050" y="885825"/>
            <a:ext cx="1607400" cy="498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 모듈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g162a0e538ae_9_2"/>
          <p:cNvGrpSpPr/>
          <p:nvPr/>
        </p:nvGrpSpPr>
        <p:grpSpPr>
          <a:xfrm>
            <a:off x="0" y="206862"/>
            <a:ext cx="12192000" cy="634878"/>
            <a:chOff x="0" y="206862"/>
            <a:chExt cx="12192000" cy="634878"/>
          </a:xfrm>
        </p:grpSpPr>
        <p:sp>
          <p:nvSpPr>
            <p:cNvPr id="493" name="Google Shape;493;g162a0e538ae_9_2"/>
            <p:cNvSpPr txBox="1"/>
            <p:nvPr/>
          </p:nvSpPr>
          <p:spPr>
            <a:xfrm>
              <a:off x="244403" y="206862"/>
              <a:ext cx="3485009" cy="461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ko-KR" sz="2400">
                  <a:solidFill>
                    <a:schemeClr val="dk1"/>
                  </a:solidFill>
                </a:rPr>
                <a:t>2-5.</a:t>
              </a: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분류 모델 - Bert</a:t>
              </a:r>
              <a:endParaRPr/>
            </a:p>
          </p:txBody>
        </p:sp>
        <p:cxnSp>
          <p:nvCxnSpPr>
            <p:cNvPr id="494" name="Google Shape;494;g162a0e538ae_9_2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5" name="Google Shape;495;g162a0e538ae_9_2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496" name="Google Shape;496;g162a0e538ae_9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460025"/>
            <a:ext cx="5186749" cy="51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g162a0e538ae_9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0775" y="1460025"/>
            <a:ext cx="5859099" cy="51693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8" name="Google Shape;498;g162a0e538ae_9_2"/>
          <p:cNvGrpSpPr/>
          <p:nvPr/>
        </p:nvGrpSpPr>
        <p:grpSpPr>
          <a:xfrm>
            <a:off x="0" y="841740"/>
            <a:ext cx="9720000" cy="0"/>
            <a:chOff x="2472000" y="841740"/>
            <a:chExt cx="9720000" cy="0"/>
          </a:xfrm>
        </p:grpSpPr>
        <p:cxnSp>
          <p:nvCxnSpPr>
            <p:cNvPr id="499" name="Google Shape;499;g162a0e538ae_9_2"/>
            <p:cNvCxnSpPr/>
            <p:nvPr/>
          </p:nvCxnSpPr>
          <p:spPr>
            <a:xfrm>
              <a:off x="441960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0" name="Google Shape;500;g162a0e538ae_9_2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501" name="Google Shape;501;g162a0e538ae_9_2"/>
          <p:cNvCxnSpPr/>
          <p:nvPr/>
        </p:nvCxnSpPr>
        <p:spPr>
          <a:xfrm>
            <a:off x="8765400" y="841750"/>
            <a:ext cx="3426600" cy="0"/>
          </a:xfrm>
          <a:prstGeom prst="straightConnector1">
            <a:avLst/>
          </a:prstGeom>
          <a:noFill/>
          <a:ln cap="flat" cmpd="sng" w="38100">
            <a:solidFill>
              <a:srgbClr val="4949E8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62a0e538ae_17_0"/>
          <p:cNvSpPr txBox="1"/>
          <p:nvPr/>
        </p:nvSpPr>
        <p:spPr>
          <a:xfrm>
            <a:off x="10442773" y="6237038"/>
            <a:ext cx="614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162a0e538ae_17_0"/>
          <p:cNvSpPr/>
          <p:nvPr/>
        </p:nvSpPr>
        <p:spPr>
          <a:xfrm>
            <a:off x="152400" y="885825"/>
            <a:ext cx="1607400" cy="498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 모듈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162a0e538ae_17_0"/>
          <p:cNvSpPr/>
          <p:nvPr/>
        </p:nvSpPr>
        <p:spPr>
          <a:xfrm>
            <a:off x="6144050" y="885825"/>
            <a:ext cx="1607400" cy="498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 결과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g162a0e538ae_17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2250"/>
            <a:ext cx="6114807" cy="51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g162a0e538ae_17_0"/>
          <p:cNvPicPr preferRelativeResize="0"/>
          <p:nvPr/>
        </p:nvPicPr>
        <p:blipFill rotWithShape="1">
          <a:blip r:embed="rId4">
            <a:alphaModFix/>
          </a:blip>
          <a:srcRect b="34459" l="0" r="0" t="0"/>
          <a:stretch/>
        </p:blipFill>
        <p:spPr>
          <a:xfrm>
            <a:off x="6267200" y="2889900"/>
            <a:ext cx="5924799" cy="10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g162a0e538ae_17_0"/>
          <p:cNvSpPr txBox="1"/>
          <p:nvPr/>
        </p:nvSpPr>
        <p:spPr>
          <a:xfrm>
            <a:off x="6325050" y="1659200"/>
            <a:ext cx="524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결론 : 상위 10개 키워드중 유사성이 낮은 n개를 선택해  다양한           키워드 도출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2" name="Google Shape;512;g162a0e538ae_17_0"/>
          <p:cNvGrpSpPr/>
          <p:nvPr/>
        </p:nvGrpSpPr>
        <p:grpSpPr>
          <a:xfrm>
            <a:off x="0" y="206862"/>
            <a:ext cx="12192000" cy="634878"/>
            <a:chOff x="0" y="206862"/>
            <a:chExt cx="12192000" cy="634878"/>
          </a:xfrm>
        </p:grpSpPr>
        <p:sp>
          <p:nvSpPr>
            <p:cNvPr id="513" name="Google Shape;513;g162a0e538ae_17_0"/>
            <p:cNvSpPr txBox="1"/>
            <p:nvPr/>
          </p:nvSpPr>
          <p:spPr>
            <a:xfrm>
              <a:off x="244403" y="206862"/>
              <a:ext cx="3485009" cy="461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ko-KR" sz="2400">
                  <a:solidFill>
                    <a:schemeClr val="dk1"/>
                  </a:solidFill>
                </a:rPr>
                <a:t>2-5.</a:t>
              </a: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요약 모델 - </a:t>
              </a:r>
              <a:r>
                <a:rPr b="1" lang="ko-KR" sz="2400">
                  <a:solidFill>
                    <a:schemeClr val="dk1"/>
                  </a:solidFill>
                </a:rPr>
                <a:t>SBERT</a:t>
              </a:r>
              <a:endParaRPr/>
            </a:p>
          </p:txBody>
        </p:sp>
        <p:cxnSp>
          <p:nvCxnSpPr>
            <p:cNvPr id="514" name="Google Shape;514;g162a0e538ae_17_0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5" name="Google Shape;515;g162a0e538ae_17_0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16" name="Google Shape;516;g162a0e538ae_17_0"/>
          <p:cNvGrpSpPr/>
          <p:nvPr/>
        </p:nvGrpSpPr>
        <p:grpSpPr>
          <a:xfrm>
            <a:off x="0" y="841740"/>
            <a:ext cx="9720000" cy="0"/>
            <a:chOff x="2472000" y="841740"/>
            <a:chExt cx="9720000" cy="0"/>
          </a:xfrm>
        </p:grpSpPr>
        <p:cxnSp>
          <p:nvCxnSpPr>
            <p:cNvPr id="517" name="Google Shape;517;g162a0e538ae_17_0"/>
            <p:cNvCxnSpPr/>
            <p:nvPr/>
          </p:nvCxnSpPr>
          <p:spPr>
            <a:xfrm>
              <a:off x="441960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8" name="Google Shape;518;g162a0e538ae_17_0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519" name="Google Shape;519;g162a0e538ae_17_0"/>
          <p:cNvCxnSpPr/>
          <p:nvPr/>
        </p:nvCxnSpPr>
        <p:spPr>
          <a:xfrm>
            <a:off x="8765400" y="841750"/>
            <a:ext cx="3426600" cy="0"/>
          </a:xfrm>
          <a:prstGeom prst="straightConnector1">
            <a:avLst/>
          </a:prstGeom>
          <a:noFill/>
          <a:ln cap="flat" cmpd="sng" w="38100">
            <a:solidFill>
              <a:srgbClr val="4949E8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20" name="Google Shape;520;g162a0e538ae_17_0">
            <a:hlinkClick r:id="rId5"/>
          </p:cNvPr>
          <p:cNvSpPr/>
          <p:nvPr/>
        </p:nvSpPr>
        <p:spPr>
          <a:xfrm>
            <a:off x="8703500" y="4895400"/>
            <a:ext cx="3426600" cy="18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2af542823_19_0"/>
          <p:cNvSpPr txBox="1"/>
          <p:nvPr/>
        </p:nvSpPr>
        <p:spPr>
          <a:xfrm>
            <a:off x="3309750" y="2724450"/>
            <a:ext cx="510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0"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endParaRPr b="1" sz="7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62af542823_12_0"/>
          <p:cNvSpPr txBox="1"/>
          <p:nvPr/>
        </p:nvSpPr>
        <p:spPr>
          <a:xfrm>
            <a:off x="3275300" y="2661200"/>
            <a:ext cx="6799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0">
                <a:latin typeface="Malgun Gothic"/>
                <a:ea typeface="Malgun Gothic"/>
                <a:cs typeface="Malgun Gothic"/>
                <a:sym typeface="Malgun Gothic"/>
              </a:rPr>
              <a:t>Thank you</a:t>
            </a:r>
            <a:endParaRPr b="1" sz="8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450" y="3601900"/>
            <a:ext cx="3513124" cy="3021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7"/>
          <p:cNvGrpSpPr/>
          <p:nvPr/>
        </p:nvGrpSpPr>
        <p:grpSpPr>
          <a:xfrm>
            <a:off x="0" y="206850"/>
            <a:ext cx="12192000" cy="831000"/>
            <a:chOff x="0" y="206850"/>
            <a:chExt cx="12192000" cy="831000"/>
          </a:xfrm>
        </p:grpSpPr>
        <p:sp>
          <p:nvSpPr>
            <p:cNvPr id="110" name="Google Shape;110;p7"/>
            <p:cNvSpPr txBox="1"/>
            <p:nvPr/>
          </p:nvSpPr>
          <p:spPr>
            <a:xfrm>
              <a:off x="244400" y="206850"/>
              <a:ext cx="3946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ko-KR" sz="2400">
                  <a:solidFill>
                    <a:schemeClr val="dk1"/>
                  </a:solidFill>
                </a:rPr>
                <a:t>1-1. 프로젝트 추진 개요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sz="2400">
                <a:solidFill>
                  <a:srgbClr val="C00000"/>
                </a:solidFill>
              </a:endParaRPr>
            </a:p>
          </p:txBody>
        </p:sp>
        <p:cxnSp>
          <p:nvCxnSpPr>
            <p:cNvPr id="111" name="Google Shape;111;p7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3" name="Google Shape;113;p7"/>
          <p:cNvSpPr/>
          <p:nvPr/>
        </p:nvSpPr>
        <p:spPr>
          <a:xfrm>
            <a:off x="6721600" y="2417875"/>
            <a:ext cx="5576400" cy="1832700"/>
          </a:xfrm>
          <a:prstGeom prst="rect">
            <a:avLst/>
          </a:prstGeom>
          <a:solidFill>
            <a:srgbClr val="FFC785"/>
          </a:solidFill>
          <a:ln>
            <a:noFill/>
          </a:ln>
          <a:effectLst>
            <a:outerShdw rotWithShape="0" algn="bl">
              <a:srgbClr val="000000">
                <a:alpha val="2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7"/>
          <p:cNvPicPr preferRelativeResize="0"/>
          <p:nvPr/>
        </p:nvPicPr>
        <p:blipFill rotWithShape="1">
          <a:blip r:embed="rId4">
            <a:alphaModFix/>
          </a:blip>
          <a:srcRect b="0" l="0" r="32800" t="0"/>
          <a:stretch/>
        </p:blipFill>
        <p:spPr>
          <a:xfrm>
            <a:off x="6827588" y="2491325"/>
            <a:ext cx="5364401" cy="1663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7"/>
          <p:cNvGrpSpPr/>
          <p:nvPr/>
        </p:nvGrpSpPr>
        <p:grpSpPr>
          <a:xfrm>
            <a:off x="0" y="841740"/>
            <a:ext cx="12192000" cy="0"/>
            <a:chOff x="0" y="841740"/>
            <a:chExt cx="12192000" cy="0"/>
          </a:xfrm>
        </p:grpSpPr>
        <p:cxnSp>
          <p:nvCxnSpPr>
            <p:cNvPr id="116" name="Google Shape;116;p7"/>
            <p:cNvCxnSpPr/>
            <p:nvPr/>
          </p:nvCxnSpPr>
          <p:spPr>
            <a:xfrm>
              <a:off x="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7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18" name="Google Shape;118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4300" y="1692627"/>
            <a:ext cx="3330175" cy="36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550" y="1119698"/>
            <a:ext cx="2855226" cy="356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7"/>
          <p:cNvSpPr/>
          <p:nvPr/>
        </p:nvSpPr>
        <p:spPr>
          <a:xfrm rot="2700000">
            <a:off x="5732034" y="1199560"/>
            <a:ext cx="1351281" cy="1165029"/>
          </a:xfrm>
          <a:prstGeom prst="bentArrow">
            <a:avLst>
              <a:gd fmla="val 25000" name="adj1"/>
              <a:gd fmla="val 24750" name="adj2"/>
              <a:gd fmla="val 25000" name="adj3"/>
              <a:gd fmla="val 43750" name="adj4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4"/>
          <p:cNvGrpSpPr/>
          <p:nvPr/>
        </p:nvGrpSpPr>
        <p:grpSpPr>
          <a:xfrm>
            <a:off x="1042482" y="1114883"/>
            <a:ext cx="9854121" cy="5197485"/>
            <a:chOff x="1042482" y="1419683"/>
            <a:chExt cx="9854121" cy="5197485"/>
          </a:xfrm>
        </p:grpSpPr>
        <p:grpSp>
          <p:nvGrpSpPr>
            <p:cNvPr id="126" name="Google Shape;126;p24"/>
            <p:cNvGrpSpPr/>
            <p:nvPr/>
          </p:nvGrpSpPr>
          <p:grpSpPr>
            <a:xfrm>
              <a:off x="1042482" y="1419683"/>
              <a:ext cx="9854121" cy="5197485"/>
              <a:chOff x="1042482" y="1419683"/>
              <a:chExt cx="9854121" cy="5197485"/>
            </a:xfrm>
          </p:grpSpPr>
          <p:grpSp>
            <p:nvGrpSpPr>
              <p:cNvPr id="127" name="Google Shape;127;p24"/>
              <p:cNvGrpSpPr/>
              <p:nvPr/>
            </p:nvGrpSpPr>
            <p:grpSpPr>
              <a:xfrm>
                <a:off x="1042482" y="1420064"/>
                <a:ext cx="4197734" cy="5196723"/>
                <a:chOff x="1042482" y="1420445"/>
                <a:chExt cx="4197734" cy="5196723"/>
              </a:xfrm>
            </p:grpSpPr>
            <p:sp>
              <p:nvSpPr>
                <p:cNvPr id="128" name="Google Shape;128;p24"/>
                <p:cNvSpPr/>
                <p:nvPr/>
              </p:nvSpPr>
              <p:spPr>
                <a:xfrm>
                  <a:off x="1042482" y="1670539"/>
                  <a:ext cx="4197734" cy="494662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29;p24"/>
                <p:cNvSpPr/>
                <p:nvPr/>
              </p:nvSpPr>
              <p:spPr>
                <a:xfrm>
                  <a:off x="1042482" y="1420445"/>
                  <a:ext cx="4197734" cy="558443"/>
                </a:xfrm>
                <a:prstGeom prst="rect">
                  <a:avLst/>
                </a:prstGeom>
                <a:solidFill>
                  <a:srgbClr val="2C308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배경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0" name="Google Shape;130;p24"/>
              <p:cNvGrpSpPr/>
              <p:nvPr/>
            </p:nvGrpSpPr>
            <p:grpSpPr>
              <a:xfrm>
                <a:off x="6698869" y="1419683"/>
                <a:ext cx="4197734" cy="5197485"/>
                <a:chOff x="6698869" y="1419683"/>
                <a:chExt cx="4197734" cy="5197485"/>
              </a:xfrm>
            </p:grpSpPr>
            <p:sp>
              <p:nvSpPr>
                <p:cNvPr id="131" name="Google Shape;131;p24"/>
                <p:cNvSpPr/>
                <p:nvPr/>
              </p:nvSpPr>
              <p:spPr>
                <a:xfrm>
                  <a:off x="6698869" y="1670539"/>
                  <a:ext cx="4197734" cy="494662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24"/>
                <p:cNvSpPr/>
                <p:nvPr/>
              </p:nvSpPr>
              <p:spPr>
                <a:xfrm>
                  <a:off x="6698869" y="1419683"/>
                  <a:ext cx="4197734" cy="558443"/>
                </a:xfrm>
                <a:prstGeom prst="rect">
                  <a:avLst/>
                </a:prstGeom>
                <a:solidFill>
                  <a:srgbClr val="4949E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목적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33" name="Google Shape;133;p24"/>
            <p:cNvSpPr/>
            <p:nvPr/>
          </p:nvSpPr>
          <p:spPr>
            <a:xfrm rot="-5400000">
              <a:off x="5336402" y="3254186"/>
              <a:ext cx="1266281" cy="1260318"/>
            </a:xfrm>
            <a:prstGeom prst="downArrow">
              <a:avLst>
                <a:gd fmla="val 64783" name="adj1"/>
                <a:gd fmla="val 42092" name="adj2"/>
              </a:avLst>
            </a:prstGeom>
            <a:gradFill>
              <a:gsLst>
                <a:gs pos="0">
                  <a:srgbClr val="EEEEEE"/>
                </a:gs>
                <a:gs pos="8000">
                  <a:srgbClr val="EEEEEE"/>
                </a:gs>
                <a:gs pos="38000">
                  <a:srgbClr val="F6E6D2"/>
                </a:gs>
                <a:gs pos="61000">
                  <a:srgbClr val="FBD1A0"/>
                </a:gs>
                <a:gs pos="79000">
                  <a:srgbClr val="FCB87A"/>
                </a:gs>
                <a:gs pos="100000">
                  <a:srgbClr val="FCB87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4"/>
          <p:cNvSpPr txBox="1"/>
          <p:nvPr/>
        </p:nvSpPr>
        <p:spPr>
          <a:xfrm>
            <a:off x="1295397" y="2115045"/>
            <a:ext cx="35346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콘텐츠 소비 문화가 점점 짧고 빠른 소비 형태로 변화하고 있다.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뉴스 기사는 이러한 트렌드 변화를 따라가지 못하고 지속적으로 이용자를 잃고 있다.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트렌드에 맞춘 간결한 형태의 뉴스 기사에 대한 수요가 생겼다.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재한 외국인의 꾸준한 증가로 200만명 이상의 외국인이 국내에 체류하고 있다.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외국인들은 뉴스를 정확하고 빠르게 전달 받을 수 있는 방법이 없다.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7022178" y="2169004"/>
            <a:ext cx="3551100" cy="3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분류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여러 언론사의 기사를 통일된 기준으로 분류하여 사용자의 뉴스 분류 파악 및 선택에 편리함 제공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요약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뉴스 본문의 핵심 키워드</a:t>
            </a:r>
            <a:r>
              <a:rPr lang="ko-KR">
                <a:solidFill>
                  <a:schemeClr val="dk1"/>
                </a:solidFill>
              </a:rPr>
              <a:t>로 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간결하고 핵심적인 뉴스 정보 제공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</a:t>
            </a:r>
            <a:r>
              <a:rPr lang="ko-KR">
                <a:solidFill>
                  <a:schemeClr val="dk1"/>
                </a:solidFill>
              </a:rPr>
              <a:t>국적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언어로 뉴스를 번역하여 외국인 이용자에게 핵심 뉴스 제공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244403" y="206862"/>
            <a:ext cx="348500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1-1. 프로젝트 추진 개요</a:t>
            </a:r>
            <a:endParaRPr/>
          </a:p>
        </p:txBody>
      </p:sp>
      <p:grpSp>
        <p:nvGrpSpPr>
          <p:cNvPr id="137" name="Google Shape;137;p24"/>
          <p:cNvGrpSpPr/>
          <p:nvPr/>
        </p:nvGrpSpPr>
        <p:grpSpPr>
          <a:xfrm>
            <a:off x="0" y="841740"/>
            <a:ext cx="12192000" cy="0"/>
            <a:chOff x="0" y="841740"/>
            <a:chExt cx="12192000" cy="0"/>
          </a:xfrm>
        </p:grpSpPr>
        <p:cxnSp>
          <p:nvCxnSpPr>
            <p:cNvPr id="138" name="Google Shape;138;p24"/>
            <p:cNvCxnSpPr/>
            <p:nvPr/>
          </p:nvCxnSpPr>
          <p:spPr>
            <a:xfrm>
              <a:off x="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24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>
            <a:off x="703227" y="1286301"/>
            <a:ext cx="10994951" cy="4884572"/>
            <a:chOff x="703227" y="1787951"/>
            <a:chExt cx="10994951" cy="4884572"/>
          </a:xfrm>
        </p:grpSpPr>
        <p:grpSp>
          <p:nvGrpSpPr>
            <p:cNvPr id="145" name="Google Shape;145;p6"/>
            <p:cNvGrpSpPr/>
            <p:nvPr/>
          </p:nvGrpSpPr>
          <p:grpSpPr>
            <a:xfrm>
              <a:off x="703227" y="1787951"/>
              <a:ext cx="10785547" cy="4884572"/>
              <a:chOff x="834953" y="1759623"/>
              <a:chExt cx="10785547" cy="4884572"/>
            </a:xfrm>
          </p:grpSpPr>
          <p:grpSp>
            <p:nvGrpSpPr>
              <p:cNvPr id="146" name="Google Shape;146;p6"/>
              <p:cNvGrpSpPr/>
              <p:nvPr/>
            </p:nvGrpSpPr>
            <p:grpSpPr>
              <a:xfrm>
                <a:off x="834953" y="1759623"/>
                <a:ext cx="3608340" cy="4884572"/>
                <a:chOff x="1037476" y="1807248"/>
                <a:chExt cx="3608340" cy="4884572"/>
              </a:xfrm>
            </p:grpSpPr>
            <p:sp>
              <p:nvSpPr>
                <p:cNvPr id="147" name="Google Shape;147;p6"/>
                <p:cNvSpPr/>
                <p:nvPr/>
              </p:nvSpPr>
              <p:spPr>
                <a:xfrm>
                  <a:off x="3904621" y="3883915"/>
                  <a:ext cx="741195" cy="731239"/>
                </a:xfrm>
                <a:prstGeom prst="diamond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8" name="Google Shape;148;p6"/>
                <p:cNvGrpSpPr/>
                <p:nvPr/>
              </p:nvGrpSpPr>
              <p:grpSpPr>
                <a:xfrm>
                  <a:off x="1037476" y="1807248"/>
                  <a:ext cx="3319044" cy="4884572"/>
                  <a:chOff x="1037476" y="1807248"/>
                  <a:chExt cx="3319044" cy="4884572"/>
                </a:xfrm>
              </p:grpSpPr>
              <p:sp>
                <p:nvSpPr>
                  <p:cNvPr id="149" name="Google Shape;149;p6"/>
                  <p:cNvSpPr/>
                  <p:nvPr/>
                </p:nvSpPr>
                <p:spPr>
                  <a:xfrm>
                    <a:off x="1037476" y="1807248"/>
                    <a:ext cx="3319038" cy="515802"/>
                  </a:xfrm>
                  <a:prstGeom prst="rect">
                    <a:avLst/>
                  </a:prstGeom>
                  <a:solidFill>
                    <a:srgbClr val="2C308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1" i="0" lang="ko-KR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소스 데이터</a:t>
                    </a:r>
                    <a:endParaRPr b="1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" name="Google Shape;150;p6"/>
                  <p:cNvSpPr/>
                  <p:nvPr/>
                </p:nvSpPr>
                <p:spPr>
                  <a:xfrm>
                    <a:off x="1037482" y="2325570"/>
                    <a:ext cx="3319038" cy="436625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0000" spcFirstLastPara="1" rIns="90000" wrap="square" tIns="45700">
                    <a:noAutofit/>
                  </a:bodyPr>
                  <a:lstStyle/>
                  <a:p>
                    <a:pPr indent="-285750" lvl="0" marL="42545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Char char="▪"/>
                    </a:pPr>
                    <a:r>
                      <a:rPr b="1" i="0" lang="ko-KR" sz="1800" u="none" cap="none" strike="noStrike">
                        <a:solidFill>
                          <a:srgbClr val="000000"/>
                        </a:solidFill>
                      </a:rPr>
                      <a:t>YNAT 데이터셋</a:t>
                    </a:r>
                    <a:endParaRPr b="1" i="0" sz="1800" u="none" cap="none" strike="noStrike">
                      <a:solidFill>
                        <a:srgbClr val="000000"/>
                      </a:solidFill>
                    </a:endParaRPr>
                  </a:p>
                  <a:p>
                    <a:pPr indent="-196850" lvl="0" marL="42545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-196850" lvl="0" marL="42545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-228600" lvl="0" marL="45720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-184150" lvl="0" marL="28575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Noto Sans Symbol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-285750" lvl="0" marL="41275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Noto Sans Symbols"/>
                      <a:buChar char="▪"/>
                    </a:pPr>
                    <a:r>
                      <a:rPr b="1" i="0" lang="ko-KR" sz="1800" u="none" cap="none" strike="noStrike">
                        <a:solidFill>
                          <a:schemeClr val="dk1"/>
                        </a:solidFill>
                      </a:rPr>
                      <a:t>네이버 뉴스 크롤링</a:t>
                    </a:r>
                    <a:endParaRPr b="1" i="0" sz="1800" u="none" cap="none" strike="noStrike"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  <p:grpSp>
            <p:nvGrpSpPr>
              <p:cNvPr id="151" name="Google Shape;151;p6"/>
              <p:cNvGrpSpPr/>
              <p:nvPr/>
            </p:nvGrpSpPr>
            <p:grpSpPr>
              <a:xfrm>
                <a:off x="4568205" y="1759623"/>
                <a:ext cx="3608340" cy="4884572"/>
                <a:chOff x="4612316" y="1807248"/>
                <a:chExt cx="3608340" cy="4884572"/>
              </a:xfrm>
            </p:grpSpPr>
            <p:sp>
              <p:nvSpPr>
                <p:cNvPr id="152" name="Google Shape;152;p6"/>
                <p:cNvSpPr/>
                <p:nvPr/>
              </p:nvSpPr>
              <p:spPr>
                <a:xfrm>
                  <a:off x="7479461" y="3883915"/>
                  <a:ext cx="741195" cy="731239"/>
                </a:xfrm>
                <a:prstGeom prst="diamond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53" name="Google Shape;153;p6"/>
                <p:cNvGrpSpPr/>
                <p:nvPr/>
              </p:nvGrpSpPr>
              <p:grpSpPr>
                <a:xfrm>
                  <a:off x="4612316" y="1807248"/>
                  <a:ext cx="3319044" cy="4884572"/>
                  <a:chOff x="4612316" y="1807248"/>
                  <a:chExt cx="3319044" cy="4884572"/>
                </a:xfrm>
              </p:grpSpPr>
              <p:sp>
                <p:nvSpPr>
                  <p:cNvPr id="154" name="Google Shape;154;p6"/>
                  <p:cNvSpPr/>
                  <p:nvPr/>
                </p:nvSpPr>
                <p:spPr>
                  <a:xfrm>
                    <a:off x="4612316" y="1807248"/>
                    <a:ext cx="3319038" cy="515802"/>
                  </a:xfrm>
                  <a:prstGeom prst="rect">
                    <a:avLst/>
                  </a:prstGeom>
                  <a:solidFill>
                    <a:srgbClr val="4949E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1" i="0" lang="ko-KR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구축 범위</a:t>
                    </a:r>
                    <a:endParaRPr b="1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5" name="Google Shape;155;p6"/>
                  <p:cNvSpPr/>
                  <p:nvPr/>
                </p:nvSpPr>
                <p:spPr>
                  <a:xfrm>
                    <a:off x="4612322" y="2325570"/>
                    <a:ext cx="3319038" cy="436625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0000" spcFirstLastPara="1" rIns="90000" wrap="square" tIns="45700">
                    <a:noAutofit/>
                  </a:bodyPr>
                  <a:lstStyle/>
                  <a:p>
                    <a:pPr indent="-317500" lvl="0" marL="45720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Char char="▪"/>
                    </a:pPr>
                    <a:r>
                      <a:rPr b="1" i="0" lang="ko-KR" sz="1800" u="none" cap="none" strike="noStrike">
                        <a:solidFill>
                          <a:schemeClr val="dk1"/>
                        </a:solidFill>
                      </a:rPr>
                      <a:t>뉴스 기사 재분류 및 요약</a:t>
                    </a:r>
                    <a:endParaRPr b="1" i="0" sz="1800" u="none" cap="none" strike="noStrike">
                      <a:solidFill>
                        <a:schemeClr val="dk1"/>
                      </a:solidFill>
                    </a:endParaRPr>
                  </a:p>
                  <a:p>
                    <a:pPr indent="-196850" lvl="0" marL="120015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Noto Sans Symbol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-196850" lvl="0" marL="120015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Noto Sans Symbol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-196850" lvl="0" marL="120015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Noto Sans Symbol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-196850" lvl="0" marL="120015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Noto Sans Symbol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-317500" lvl="0" marL="45720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Char char="▪"/>
                    </a:pPr>
                    <a:r>
                      <a:rPr b="1" i="0" lang="ko-KR" sz="1800" u="none" cap="none" strike="noStrike">
                        <a:solidFill>
                          <a:schemeClr val="dk1"/>
                        </a:solidFill>
                      </a:rPr>
                      <a:t>뉴스 기사 번역</a:t>
                    </a:r>
                    <a:r>
                      <a:rPr b="0" i="0" lang="ko-KR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56" name="Google Shape;156;p6"/>
              <p:cNvGrpSpPr/>
              <p:nvPr/>
            </p:nvGrpSpPr>
            <p:grpSpPr>
              <a:xfrm>
                <a:off x="8301456" y="1759623"/>
                <a:ext cx="3319044" cy="4884572"/>
                <a:chOff x="8321802" y="1807248"/>
                <a:chExt cx="2967369" cy="4367019"/>
              </a:xfrm>
            </p:grpSpPr>
            <p:sp>
              <p:nvSpPr>
                <p:cNvPr id="157" name="Google Shape;157;p6"/>
                <p:cNvSpPr/>
                <p:nvPr/>
              </p:nvSpPr>
              <p:spPr>
                <a:xfrm>
                  <a:off x="8321802" y="1807248"/>
                  <a:ext cx="2967364" cy="461149"/>
                </a:xfrm>
                <a:prstGeom prst="rect">
                  <a:avLst/>
                </a:prstGeom>
                <a:solidFill>
                  <a:srgbClr val="58C2D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기대 효과</a:t>
                  </a:r>
                  <a:endParaRPr b="1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6"/>
                <p:cNvSpPr/>
                <p:nvPr/>
              </p:nvSpPr>
              <p:spPr>
                <a:xfrm>
                  <a:off x="8321807" y="2270650"/>
                  <a:ext cx="2967364" cy="390361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0000" spcFirstLastPara="1" rIns="90000" wrap="square" tIns="45700">
                  <a:noAutofit/>
                </a:bodyPr>
                <a:lstStyle/>
                <a:p>
                  <a:pPr indent="-311150" lvl="0" marL="4572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300"/>
                    <a:buFont typeface="Noto Sans Symbols"/>
                    <a:buChar char="▪"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</a:rPr>
                    <a:t>커스터마이즈 된 뉴스기사 </a:t>
                  </a:r>
                  <a:endParaRPr b="1" i="0" sz="1800" u="none" cap="none" strike="noStrike">
                    <a:solidFill>
                      <a:srgbClr val="000000"/>
                    </a:solidFill>
                  </a:endParaRPr>
                </a:p>
                <a:p>
                  <a:pPr indent="-196850" lvl="0" marL="51435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-196850" lvl="0" marL="51435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2286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-196850" lvl="0" marL="51435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-317500" lvl="0" marL="4572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Char char="▪"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</a:rPr>
                    <a:t>뉴스 기사 번역 서비스</a:t>
                  </a:r>
                  <a:r>
                    <a:rPr b="0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59" name="Google Shape;159;p6"/>
            <p:cNvSpPr txBox="1"/>
            <p:nvPr/>
          </p:nvSpPr>
          <p:spPr>
            <a:xfrm>
              <a:off x="4646027" y="5445403"/>
              <a:ext cx="3318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5" marL="3111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Char char="-"/>
              </a:pPr>
              <a:r>
                <a:rPr i="0" lang="ko-KR" sz="1200" u="none" cap="none" strike="noStrike">
                  <a:solidFill>
                    <a:srgbClr val="000000"/>
                  </a:solidFill>
                </a:rPr>
                <a:t>영어, 중국어 등 5개 국어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4646027" y="4033832"/>
              <a:ext cx="3318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5" marL="3111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Char char="-"/>
              </a:pPr>
              <a:r>
                <a:rPr i="0" lang="ko-KR" sz="1200" u="none" cap="none" strike="noStrike">
                  <a:solidFill>
                    <a:srgbClr val="000000"/>
                  </a:solidFill>
                </a:rPr>
                <a:t>국내 신뢰도 1~20위의  언론사 뉴스 활용</a:t>
              </a:r>
              <a:endParaRPr i="0" sz="12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6"/>
            <p:cNvSpPr txBox="1"/>
            <p:nvPr/>
          </p:nvSpPr>
          <p:spPr>
            <a:xfrm>
              <a:off x="8379278" y="4033832"/>
              <a:ext cx="3318900" cy="9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5" marL="3111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-"/>
              </a:pPr>
              <a:r>
                <a:rPr i="0" lang="ko-KR" sz="1200" u="none" cap="none" strike="noStrike">
                  <a:solidFill>
                    <a:srgbClr val="000000"/>
                  </a:solidFill>
                </a:rPr>
                <a:t>중요 뉴스 내용 및 최신 정보 습득 시간 감소 </a:t>
              </a:r>
              <a:endParaRPr i="0" sz="1200" u="none" cap="none" strike="noStrike">
                <a:solidFill>
                  <a:srgbClr val="000000"/>
                </a:solidFill>
              </a:endParaRPr>
            </a:p>
            <a:p>
              <a:pPr indent="-171450" lvl="5" marL="3111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Char char="-"/>
              </a:pPr>
              <a:r>
                <a:rPr i="0" lang="ko-KR" sz="1200" u="none" cap="none" strike="noStrike">
                  <a:solidFill>
                    <a:srgbClr val="000000"/>
                  </a:solidFill>
                </a:rPr>
                <a:t>뉴스 기사 열독자 증가 </a:t>
              </a:r>
              <a:endParaRPr i="0" sz="12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6"/>
            <p:cNvSpPr txBox="1"/>
            <p:nvPr/>
          </p:nvSpPr>
          <p:spPr>
            <a:xfrm>
              <a:off x="8379272" y="5445403"/>
              <a:ext cx="3318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5" marL="3111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Char char="-"/>
              </a:pPr>
              <a:r>
                <a:rPr i="0" lang="ko-KR" sz="1200" u="none" cap="none" strike="noStrike">
                  <a:solidFill>
                    <a:srgbClr val="000000"/>
                  </a:solidFill>
                </a:rPr>
                <a:t>재한 외국인의 정보 불균형 해소</a:t>
              </a:r>
              <a:endParaRPr i="0" sz="1200" u="none" cap="none" strike="noStrike">
                <a:solidFill>
                  <a:srgbClr val="000000"/>
                </a:solidFill>
              </a:endParaRPr>
            </a:p>
          </p:txBody>
        </p:sp>
      </p:grpSp>
      <p:grpSp>
        <p:nvGrpSpPr>
          <p:cNvPr id="163" name="Google Shape;163;p6"/>
          <p:cNvGrpSpPr/>
          <p:nvPr/>
        </p:nvGrpSpPr>
        <p:grpSpPr>
          <a:xfrm>
            <a:off x="0" y="206862"/>
            <a:ext cx="12192000" cy="634878"/>
            <a:chOff x="0" y="206862"/>
            <a:chExt cx="12192000" cy="634878"/>
          </a:xfrm>
        </p:grpSpPr>
        <p:sp>
          <p:nvSpPr>
            <p:cNvPr id="164" name="Google Shape;164;p6"/>
            <p:cNvSpPr txBox="1"/>
            <p:nvPr/>
          </p:nvSpPr>
          <p:spPr>
            <a:xfrm>
              <a:off x="244403" y="206862"/>
              <a:ext cx="3485009" cy="461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ko-KR" sz="2400">
                  <a:solidFill>
                    <a:schemeClr val="dk1"/>
                  </a:solidFill>
                </a:rPr>
                <a:t>1-</a:t>
              </a: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 프로젝트 구축 범위 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" name="Google Shape;165;p6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6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7" name="Google Shape;167;p6"/>
          <p:cNvGrpSpPr/>
          <p:nvPr/>
        </p:nvGrpSpPr>
        <p:grpSpPr>
          <a:xfrm>
            <a:off x="0" y="841740"/>
            <a:ext cx="12192000" cy="0"/>
            <a:chOff x="0" y="841740"/>
            <a:chExt cx="12192000" cy="0"/>
          </a:xfrm>
        </p:grpSpPr>
        <p:cxnSp>
          <p:nvCxnSpPr>
            <p:cNvPr id="168" name="Google Shape;168;p6"/>
            <p:cNvCxnSpPr/>
            <p:nvPr/>
          </p:nvCxnSpPr>
          <p:spPr>
            <a:xfrm>
              <a:off x="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6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/>
          <p:nvPr/>
        </p:nvSpPr>
        <p:spPr>
          <a:xfrm>
            <a:off x="1784802" y="1273125"/>
            <a:ext cx="26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b="1" lang="ko-KR" sz="2000">
                <a:solidFill>
                  <a:schemeClr val="dk1"/>
                </a:solidFill>
              </a:rPr>
              <a:t> 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조직도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6"/>
          <p:cNvGrpSpPr/>
          <p:nvPr/>
        </p:nvGrpSpPr>
        <p:grpSpPr>
          <a:xfrm>
            <a:off x="244403" y="1884389"/>
            <a:ext cx="5118939" cy="3641550"/>
            <a:chOff x="834953" y="2524703"/>
            <a:chExt cx="5118939" cy="3641550"/>
          </a:xfrm>
        </p:grpSpPr>
        <p:sp>
          <p:nvSpPr>
            <p:cNvPr id="176" name="Google Shape;176;p26"/>
            <p:cNvSpPr/>
            <p:nvPr/>
          </p:nvSpPr>
          <p:spPr>
            <a:xfrm>
              <a:off x="2769143" y="2971262"/>
              <a:ext cx="1303629" cy="7850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김도영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강-4단" id="177" name="Google Shape;177;p26"/>
            <p:cNvSpPr/>
            <p:nvPr/>
          </p:nvSpPr>
          <p:spPr>
            <a:xfrm>
              <a:off x="2769143" y="2524703"/>
              <a:ext cx="1307229" cy="497385"/>
            </a:xfrm>
            <a:prstGeom prst="rect">
              <a:avLst/>
            </a:prstGeom>
            <a:solidFill>
              <a:srgbClr val="58C2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PM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34953" y="5381195"/>
              <a:ext cx="1229926" cy="7850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이재훈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강-4단" id="179" name="Google Shape;179;p26"/>
            <p:cNvSpPr/>
            <p:nvPr/>
          </p:nvSpPr>
          <p:spPr>
            <a:xfrm>
              <a:off x="834953" y="4879068"/>
              <a:ext cx="1230770" cy="497385"/>
            </a:xfrm>
            <a:prstGeom prst="rect">
              <a:avLst/>
            </a:prstGeom>
            <a:solidFill>
              <a:srgbClr val="4949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팀원  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2106176" y="5381195"/>
              <a:ext cx="1229926" cy="7850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신상언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강-4단" id="181" name="Google Shape;181;p26"/>
            <p:cNvSpPr/>
            <p:nvPr/>
          </p:nvSpPr>
          <p:spPr>
            <a:xfrm>
              <a:off x="2106176" y="4879068"/>
              <a:ext cx="1230770" cy="497385"/>
            </a:xfrm>
            <a:prstGeom prst="rect">
              <a:avLst/>
            </a:prstGeom>
            <a:solidFill>
              <a:srgbClr val="4949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팀원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430495" y="5381195"/>
              <a:ext cx="1229926" cy="7850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심정윤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강-4단" id="183" name="Google Shape;183;p26"/>
            <p:cNvSpPr/>
            <p:nvPr/>
          </p:nvSpPr>
          <p:spPr>
            <a:xfrm>
              <a:off x="3430495" y="4879068"/>
              <a:ext cx="1230770" cy="497385"/>
            </a:xfrm>
            <a:prstGeom prst="rect">
              <a:avLst/>
            </a:prstGeom>
            <a:solidFill>
              <a:srgbClr val="4949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팀원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723122" y="5381195"/>
              <a:ext cx="1229926" cy="7850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김재열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강-4단" id="185" name="Google Shape;185;p26"/>
            <p:cNvSpPr/>
            <p:nvPr/>
          </p:nvSpPr>
          <p:spPr>
            <a:xfrm>
              <a:off x="4723122" y="4879068"/>
              <a:ext cx="1230770" cy="497385"/>
            </a:xfrm>
            <a:prstGeom prst="rect">
              <a:avLst/>
            </a:prstGeom>
            <a:solidFill>
              <a:srgbClr val="4949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팀원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6" name="Google Shape;186;p26"/>
            <p:cNvCxnSpPr>
              <a:stCxn id="176" idx="2"/>
            </p:cNvCxnSpPr>
            <p:nvPr/>
          </p:nvCxnSpPr>
          <p:spPr>
            <a:xfrm>
              <a:off x="3420957" y="3756320"/>
              <a:ext cx="0" cy="395400"/>
            </a:xfrm>
            <a:prstGeom prst="straightConnector1">
              <a:avLst/>
            </a:prstGeom>
            <a:noFill/>
            <a:ln cap="flat" cmpd="sng" w="1905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26"/>
            <p:cNvCxnSpPr/>
            <p:nvPr/>
          </p:nvCxnSpPr>
          <p:spPr>
            <a:xfrm>
              <a:off x="1453877" y="4151806"/>
              <a:ext cx="3911600" cy="0"/>
            </a:xfrm>
            <a:prstGeom prst="straightConnector1">
              <a:avLst/>
            </a:prstGeom>
            <a:noFill/>
            <a:ln cap="flat" cmpd="sng" w="1905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26"/>
            <p:cNvCxnSpPr>
              <a:endCxn id="179" idx="0"/>
            </p:cNvCxnSpPr>
            <p:nvPr/>
          </p:nvCxnSpPr>
          <p:spPr>
            <a:xfrm flipH="1">
              <a:off x="1450338" y="4151868"/>
              <a:ext cx="3600" cy="727200"/>
            </a:xfrm>
            <a:prstGeom prst="straightConnector1">
              <a:avLst/>
            </a:prstGeom>
            <a:noFill/>
            <a:ln cap="flat" cmpd="sng" w="1905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26"/>
            <p:cNvCxnSpPr/>
            <p:nvPr/>
          </p:nvCxnSpPr>
          <p:spPr>
            <a:xfrm flipH="1">
              <a:off x="2763355" y="4145350"/>
              <a:ext cx="3600" cy="727262"/>
            </a:xfrm>
            <a:prstGeom prst="straightConnector1">
              <a:avLst/>
            </a:prstGeom>
            <a:noFill/>
            <a:ln cap="flat" cmpd="sng" w="1905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>
              <a:off x="4076372" y="4145350"/>
              <a:ext cx="3600" cy="727262"/>
            </a:xfrm>
            <a:prstGeom prst="straightConnector1">
              <a:avLst/>
            </a:prstGeom>
            <a:noFill/>
            <a:ln cap="flat" cmpd="sng" w="1905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26"/>
            <p:cNvCxnSpPr/>
            <p:nvPr/>
          </p:nvCxnSpPr>
          <p:spPr>
            <a:xfrm flipH="1">
              <a:off x="5365422" y="4151806"/>
              <a:ext cx="3600" cy="727262"/>
            </a:xfrm>
            <a:prstGeom prst="straightConnector1">
              <a:avLst/>
            </a:prstGeom>
            <a:noFill/>
            <a:ln cap="flat" cmpd="sng" w="1905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2" name="Google Shape;192;p26"/>
          <p:cNvSpPr/>
          <p:nvPr/>
        </p:nvSpPr>
        <p:spPr>
          <a:xfrm>
            <a:off x="8078743" y="1277387"/>
            <a:ext cx="153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역할 분담표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26"/>
          <p:cNvGraphicFramePr/>
          <p:nvPr/>
        </p:nvGraphicFramePr>
        <p:xfrm>
          <a:off x="5730191" y="190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{B727AC3C-B3FB-451E-A4F9-A96C5DAB31AB}</a:tableStyleId>
              </a:tblPr>
              <a:tblGrid>
                <a:gridCol w="1686775"/>
                <a:gridCol w="1506650"/>
                <a:gridCol w="3036675"/>
              </a:tblGrid>
              <a:tr h="2901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8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Role &amp; Responsibilities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85"/>
                    </a:solidFill>
                  </a:tcPr>
                </a:tc>
                <a:tc hMerge="1"/>
              </a:tr>
              <a:tr h="2901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담당자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8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역할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85"/>
                    </a:solidFill>
                  </a:tcPr>
                </a:tc>
              </a:tr>
              <a:tr h="51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C1"/>
                    </a:solidFill>
                  </a:tcPr>
                </a:tc>
                <a:tc>
                  <a:txBody>
                    <a:bodyPr/>
                    <a:lstStyle/>
                    <a:p>
                      <a:pPr indent="-37779" lvl="0" marL="93662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김도영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총괄</a:t>
                      </a:r>
                      <a:endParaRPr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수집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C1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이재훈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i="0" lang="ko-KR" sz="10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신규 데이터 크롤링</a:t>
                      </a:r>
                      <a:endParaRPr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 모델 개발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LSTM</a:t>
                      </a: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C1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신상언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i="0" lang="ko-KR" sz="10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뉴스 제목을 통한 뉴스 분류 LSTM 모델 개발</a:t>
                      </a:r>
                      <a:endParaRPr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 모델 개발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Bert</a:t>
                      </a: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C1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심정윤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7779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i="0" lang="ko-KR" sz="10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뉴스 제목을 통한 뉴스 분류 </a:t>
                      </a:r>
                      <a:r>
                        <a:rPr lang="ko-KR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Bert 모델 개발</a:t>
                      </a:r>
                      <a:endParaRPr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요약 모델 개발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/>
                        <a:t>(SBERT)</a:t>
                      </a:r>
                      <a:endParaRPr sz="1200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C1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김재열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0" i="0" lang="ko-KR" sz="10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뉴스 본문 내용 요약 모델 개발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C1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전원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i="0" lang="ko-KR" sz="10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요구사항 충족 여부 확인</a:t>
                      </a:r>
                      <a:endParaRPr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94" name="Google Shape;194;p26"/>
          <p:cNvGrpSpPr/>
          <p:nvPr/>
        </p:nvGrpSpPr>
        <p:grpSpPr>
          <a:xfrm>
            <a:off x="0" y="206850"/>
            <a:ext cx="12192000" cy="634890"/>
            <a:chOff x="0" y="206850"/>
            <a:chExt cx="12192000" cy="634890"/>
          </a:xfrm>
        </p:grpSpPr>
        <p:sp>
          <p:nvSpPr>
            <p:cNvPr id="195" name="Google Shape;195;p26"/>
            <p:cNvSpPr txBox="1"/>
            <p:nvPr/>
          </p:nvSpPr>
          <p:spPr>
            <a:xfrm>
              <a:off x="244400" y="206850"/>
              <a:ext cx="3886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ko-KR" sz="2400">
                  <a:solidFill>
                    <a:schemeClr val="dk1"/>
                  </a:solidFill>
                </a:rPr>
                <a:t>1-</a:t>
              </a: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 프로젝트 조직 및 역할</a:t>
              </a:r>
              <a:endParaRPr/>
            </a:p>
          </p:txBody>
        </p:sp>
        <p:cxnSp>
          <p:nvCxnSpPr>
            <p:cNvPr id="196" name="Google Shape;196;p26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26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8" name="Google Shape;198;p26"/>
          <p:cNvGrpSpPr/>
          <p:nvPr/>
        </p:nvGrpSpPr>
        <p:grpSpPr>
          <a:xfrm>
            <a:off x="0" y="841740"/>
            <a:ext cx="12192000" cy="0"/>
            <a:chOff x="0" y="841740"/>
            <a:chExt cx="12192000" cy="0"/>
          </a:xfrm>
        </p:grpSpPr>
        <p:cxnSp>
          <p:nvCxnSpPr>
            <p:cNvPr id="199" name="Google Shape;199;p26"/>
            <p:cNvCxnSpPr/>
            <p:nvPr/>
          </p:nvCxnSpPr>
          <p:spPr>
            <a:xfrm>
              <a:off x="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26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13"/>
          <p:cNvCxnSpPr/>
          <p:nvPr/>
        </p:nvCxnSpPr>
        <p:spPr>
          <a:xfrm>
            <a:off x="1807730" y="3744370"/>
            <a:ext cx="1538400" cy="300"/>
          </a:xfrm>
          <a:prstGeom prst="straightConnector1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206" name="Google Shape;206;p13"/>
          <p:cNvCxnSpPr/>
          <p:nvPr/>
        </p:nvCxnSpPr>
        <p:spPr>
          <a:xfrm flipH="1">
            <a:off x="1813660" y="3852730"/>
            <a:ext cx="1538700" cy="300"/>
          </a:xfrm>
          <a:prstGeom prst="straightConnector1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grpSp>
        <p:nvGrpSpPr>
          <p:cNvPr id="207" name="Google Shape;207;p13"/>
          <p:cNvGrpSpPr/>
          <p:nvPr/>
        </p:nvGrpSpPr>
        <p:grpSpPr>
          <a:xfrm>
            <a:off x="738508" y="1078028"/>
            <a:ext cx="10448285" cy="5198126"/>
            <a:chOff x="967550" y="1120499"/>
            <a:chExt cx="10448285" cy="5198126"/>
          </a:xfrm>
        </p:grpSpPr>
        <p:grpSp>
          <p:nvGrpSpPr>
            <p:cNvPr id="208" name="Google Shape;208;p13"/>
            <p:cNvGrpSpPr/>
            <p:nvPr/>
          </p:nvGrpSpPr>
          <p:grpSpPr>
            <a:xfrm>
              <a:off x="967550" y="1918787"/>
              <a:ext cx="10448285" cy="4399838"/>
              <a:chOff x="967550" y="1918787"/>
              <a:chExt cx="10448285" cy="4399838"/>
            </a:xfrm>
          </p:grpSpPr>
          <p:grpSp>
            <p:nvGrpSpPr>
              <p:cNvPr id="209" name="Google Shape;209;p13"/>
              <p:cNvGrpSpPr/>
              <p:nvPr/>
            </p:nvGrpSpPr>
            <p:grpSpPr>
              <a:xfrm>
                <a:off x="3403310" y="1918787"/>
                <a:ext cx="8012525" cy="4399838"/>
                <a:chOff x="3403310" y="1918787"/>
                <a:chExt cx="8012525" cy="4399838"/>
              </a:xfrm>
            </p:grpSpPr>
            <p:sp>
              <p:nvSpPr>
                <p:cNvPr id="210" name="Google Shape;210;p13"/>
                <p:cNvSpPr/>
                <p:nvPr/>
              </p:nvSpPr>
              <p:spPr>
                <a:xfrm>
                  <a:off x="3403310" y="2012425"/>
                  <a:ext cx="8012525" cy="43062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13"/>
                <p:cNvSpPr/>
                <p:nvPr/>
              </p:nvSpPr>
              <p:spPr>
                <a:xfrm>
                  <a:off x="5782595" y="2211140"/>
                  <a:ext cx="1029326" cy="3815685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8C37">
                    <a:alpha val="96078"/>
                  </a:srgbClr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관계형 DB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12" name="Google Shape;212;p13"/>
                <p:cNvCxnSpPr>
                  <a:stCxn id="213" idx="1"/>
                </p:cNvCxnSpPr>
                <p:nvPr/>
              </p:nvCxnSpPr>
              <p:spPr>
                <a:xfrm rot="10800000">
                  <a:off x="9027467" y="2536629"/>
                  <a:ext cx="580800" cy="1620900"/>
                </a:xfrm>
                <a:prstGeom prst="straightConnector1">
                  <a:avLst/>
                </a:prstGeom>
                <a:noFill/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</p:cxnSp>
            <p:cxnSp>
              <p:nvCxnSpPr>
                <p:cNvPr id="214" name="Google Shape;214;p13"/>
                <p:cNvCxnSpPr>
                  <a:stCxn id="213" idx="1"/>
                </p:cNvCxnSpPr>
                <p:nvPr/>
              </p:nvCxnSpPr>
              <p:spPr>
                <a:xfrm rot="10800000">
                  <a:off x="9027167" y="3400629"/>
                  <a:ext cx="581100" cy="756900"/>
                </a:xfrm>
                <a:prstGeom prst="straightConnector1">
                  <a:avLst/>
                </a:prstGeom>
                <a:noFill/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</p:cxnSp>
            <p:cxnSp>
              <p:nvCxnSpPr>
                <p:cNvPr id="215" name="Google Shape;215;p13"/>
                <p:cNvCxnSpPr/>
                <p:nvPr/>
              </p:nvCxnSpPr>
              <p:spPr>
                <a:xfrm rot="10800000">
                  <a:off x="7172660" y="2619318"/>
                  <a:ext cx="513900" cy="5700"/>
                </a:xfrm>
                <a:prstGeom prst="straightConnector1">
                  <a:avLst/>
                </a:prstGeom>
                <a:noFill/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</p:cxnSp>
            <p:cxnSp>
              <p:nvCxnSpPr>
                <p:cNvPr id="216" name="Google Shape;216;p13"/>
                <p:cNvCxnSpPr/>
                <p:nvPr/>
              </p:nvCxnSpPr>
              <p:spPr>
                <a:xfrm rot="10800000">
                  <a:off x="7172660" y="3411316"/>
                  <a:ext cx="513900" cy="5700"/>
                </a:xfrm>
                <a:prstGeom prst="straightConnector1">
                  <a:avLst/>
                </a:prstGeom>
                <a:noFill/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</p:cxnSp>
            <p:cxnSp>
              <p:nvCxnSpPr>
                <p:cNvPr id="217" name="Google Shape;217;p13"/>
                <p:cNvCxnSpPr/>
                <p:nvPr/>
              </p:nvCxnSpPr>
              <p:spPr>
                <a:xfrm>
                  <a:off x="5383759" y="4079000"/>
                  <a:ext cx="753300" cy="6300"/>
                </a:xfrm>
                <a:prstGeom prst="straightConnector1">
                  <a:avLst/>
                </a:prstGeom>
                <a:noFill/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</p:cxnSp>
            <p:cxnSp>
              <p:nvCxnSpPr>
                <p:cNvPr id="218" name="Google Shape;218;p13"/>
                <p:cNvCxnSpPr/>
                <p:nvPr/>
              </p:nvCxnSpPr>
              <p:spPr>
                <a:xfrm flipH="1">
                  <a:off x="5436334" y="4295500"/>
                  <a:ext cx="662700" cy="15600"/>
                </a:xfrm>
                <a:prstGeom prst="straightConnector1">
                  <a:avLst/>
                </a:prstGeom>
                <a:noFill/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</p:cxnSp>
            <p:cxnSp>
              <p:nvCxnSpPr>
                <p:cNvPr id="219" name="Google Shape;219;p13"/>
                <p:cNvCxnSpPr>
                  <a:endCxn id="220" idx="0"/>
                </p:cNvCxnSpPr>
                <p:nvPr/>
              </p:nvCxnSpPr>
              <p:spPr>
                <a:xfrm>
                  <a:off x="10264217" y="1918787"/>
                  <a:ext cx="0" cy="330900"/>
                </a:xfrm>
                <a:prstGeom prst="straightConnector1">
                  <a:avLst/>
                </a:prstGeom>
                <a:noFill/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</p:cxnSp>
            <p:cxnSp>
              <p:nvCxnSpPr>
                <p:cNvPr id="221" name="Google Shape;221;p13"/>
                <p:cNvCxnSpPr>
                  <a:stCxn id="213" idx="1"/>
                </p:cNvCxnSpPr>
                <p:nvPr/>
              </p:nvCxnSpPr>
              <p:spPr>
                <a:xfrm flipH="1">
                  <a:off x="9027467" y="4157529"/>
                  <a:ext cx="580800" cy="1403100"/>
                </a:xfrm>
                <a:prstGeom prst="straightConnector1">
                  <a:avLst/>
                </a:prstGeom>
                <a:noFill/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</p:cxnSp>
            <p:cxnSp>
              <p:nvCxnSpPr>
                <p:cNvPr id="222" name="Google Shape;222;p13"/>
                <p:cNvCxnSpPr/>
                <p:nvPr/>
              </p:nvCxnSpPr>
              <p:spPr>
                <a:xfrm rot="10800000">
                  <a:off x="7211046" y="5535312"/>
                  <a:ext cx="513900" cy="5700"/>
                </a:xfrm>
                <a:prstGeom prst="straightConnector1">
                  <a:avLst/>
                </a:prstGeom>
                <a:noFill/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</p:cxnSp>
            <p:cxnSp>
              <p:nvCxnSpPr>
                <p:cNvPr id="223" name="Google Shape;223;p13"/>
                <p:cNvCxnSpPr>
                  <a:stCxn id="213" idx="1"/>
                </p:cNvCxnSpPr>
                <p:nvPr/>
              </p:nvCxnSpPr>
              <p:spPr>
                <a:xfrm flipH="1">
                  <a:off x="9034967" y="4157529"/>
                  <a:ext cx="573300" cy="285600"/>
                </a:xfrm>
                <a:prstGeom prst="straightConnector1">
                  <a:avLst/>
                </a:prstGeom>
                <a:noFill/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</p:cxnSp>
            <p:cxnSp>
              <p:nvCxnSpPr>
                <p:cNvPr id="224" name="Google Shape;224;p13"/>
                <p:cNvCxnSpPr/>
                <p:nvPr/>
              </p:nvCxnSpPr>
              <p:spPr>
                <a:xfrm rot="10800000">
                  <a:off x="7218723" y="4417874"/>
                  <a:ext cx="513900" cy="5700"/>
                </a:xfrm>
                <a:prstGeom prst="straightConnector1">
                  <a:avLst/>
                </a:prstGeom>
                <a:noFill/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</p:cxnSp>
            <p:grpSp>
              <p:nvGrpSpPr>
                <p:cNvPr id="225" name="Google Shape;225;p13"/>
                <p:cNvGrpSpPr/>
                <p:nvPr/>
              </p:nvGrpSpPr>
              <p:grpSpPr>
                <a:xfrm>
                  <a:off x="9457367" y="2249687"/>
                  <a:ext cx="1613700" cy="3815685"/>
                  <a:chOff x="9265983" y="2249687"/>
                  <a:chExt cx="1613700" cy="3815685"/>
                </a:xfrm>
              </p:grpSpPr>
              <p:sp>
                <p:nvSpPr>
                  <p:cNvPr id="220" name="Google Shape;220;p13"/>
                  <p:cNvSpPr/>
                  <p:nvPr/>
                </p:nvSpPr>
                <p:spPr>
                  <a:xfrm>
                    <a:off x="9265983" y="2249687"/>
                    <a:ext cx="1613700" cy="381568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5EBE0"/>
                  </a:solidFill>
                  <a:ln>
                    <a:noFill/>
                  </a:ln>
                  <a:effectLst>
                    <a:outerShdw blurRad="50800" rotWithShape="0" algn="tl" dir="2700000" dist="3810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b="0" i="0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6" name="Google Shape;226;p13"/>
                  <p:cNvSpPr/>
                  <p:nvPr/>
                </p:nvSpPr>
                <p:spPr>
                  <a:xfrm>
                    <a:off x="9416883" y="2558734"/>
                    <a:ext cx="1311900" cy="6462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C785"/>
                  </a:solidFill>
                  <a:ln>
                    <a:noFill/>
                  </a:ln>
                  <a:effectLst>
                    <a:outerShdw blurRad="50800" rotWithShape="0" algn="tl" dir="2700000" dist="3810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rPr b="1" i="0" lang="ko-KR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뉴스데이터 수집</a:t>
                    </a:r>
                    <a:endParaRPr b="0" i="0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3" name="Google Shape;213;p13"/>
                  <p:cNvSpPr/>
                  <p:nvPr/>
                </p:nvSpPr>
                <p:spPr>
                  <a:xfrm>
                    <a:off x="9416883" y="3834429"/>
                    <a:ext cx="1311900" cy="6462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C785"/>
                  </a:solidFill>
                  <a:ln>
                    <a:noFill/>
                  </a:ln>
                  <a:effectLst>
                    <a:outerShdw blurRad="50800" rotWithShape="0" algn="tl" dir="2700000" dist="3810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rPr b="1" i="0" lang="ko-KR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전처리</a:t>
                    </a:r>
                    <a:endParaRPr b="0" i="0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27" name="Google Shape;227;p13"/>
                <p:cNvCxnSpPr/>
                <p:nvPr/>
              </p:nvCxnSpPr>
              <p:spPr>
                <a:xfrm flipH="1">
                  <a:off x="10263525" y="3333735"/>
                  <a:ext cx="9300" cy="517800"/>
                </a:xfrm>
                <a:prstGeom prst="straightConnector1">
                  <a:avLst/>
                </a:prstGeom>
                <a:noFill/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</p:cxnSp>
            <p:sp>
              <p:nvSpPr>
                <p:cNvPr id="228" name="Google Shape;228;p13"/>
                <p:cNvSpPr/>
                <p:nvPr/>
              </p:nvSpPr>
              <p:spPr>
                <a:xfrm>
                  <a:off x="7430231" y="3214635"/>
                  <a:ext cx="1504500" cy="8052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58C2DA"/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분류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Model 2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13"/>
                <p:cNvSpPr/>
                <p:nvPr/>
              </p:nvSpPr>
              <p:spPr>
                <a:xfrm>
                  <a:off x="7430231" y="4218130"/>
                  <a:ext cx="1504500" cy="8052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58C2DA"/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요약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Model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13"/>
                <p:cNvSpPr/>
                <p:nvPr/>
              </p:nvSpPr>
              <p:spPr>
                <a:xfrm>
                  <a:off x="7430231" y="5221625"/>
                  <a:ext cx="1504500" cy="8052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58C2DA"/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번역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Model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13"/>
                <p:cNvSpPr/>
                <p:nvPr/>
              </p:nvSpPr>
              <p:spPr>
                <a:xfrm>
                  <a:off x="7430231" y="2211140"/>
                  <a:ext cx="1504500" cy="8052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58C2DA"/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분류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Model 1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13"/>
                <p:cNvSpPr/>
                <p:nvPr/>
              </p:nvSpPr>
              <p:spPr>
                <a:xfrm>
                  <a:off x="3562509" y="3015599"/>
                  <a:ext cx="1538700" cy="2410751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5EBE0"/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13"/>
                <p:cNvSpPr/>
                <p:nvPr/>
              </p:nvSpPr>
              <p:spPr>
                <a:xfrm>
                  <a:off x="3675909" y="3250475"/>
                  <a:ext cx="1311900" cy="6462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9D9"/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사용자 데이터 수집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13"/>
                <p:cNvSpPr/>
                <p:nvPr/>
              </p:nvSpPr>
              <p:spPr>
                <a:xfrm>
                  <a:off x="3675909" y="4618475"/>
                  <a:ext cx="1311900" cy="6462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9D9"/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GUI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35" name="Google Shape;235;p13"/>
                <p:cNvGrpSpPr/>
                <p:nvPr/>
              </p:nvGrpSpPr>
              <p:grpSpPr>
                <a:xfrm>
                  <a:off x="5220374" y="4048076"/>
                  <a:ext cx="503810" cy="109453"/>
                  <a:chOff x="1500299" y="1929710"/>
                  <a:chExt cx="1538640" cy="108720"/>
                </a:xfrm>
              </p:grpSpPr>
              <p:cxnSp>
                <p:nvCxnSpPr>
                  <p:cNvPr id="236" name="Google Shape;236;p13"/>
                  <p:cNvCxnSpPr/>
                  <p:nvPr/>
                </p:nvCxnSpPr>
                <p:spPr>
                  <a:xfrm>
                    <a:off x="1500479" y="1929710"/>
                    <a:ext cx="1538280" cy="36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44546A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237" name="Google Shape;237;p13"/>
                  <p:cNvCxnSpPr/>
                  <p:nvPr/>
                </p:nvCxnSpPr>
                <p:spPr>
                  <a:xfrm flipH="1">
                    <a:off x="1500299" y="2038070"/>
                    <a:ext cx="1538640" cy="36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44546A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</p:grpSp>
            <p:cxnSp>
              <p:nvCxnSpPr>
                <p:cNvPr id="238" name="Google Shape;238;p13"/>
                <p:cNvCxnSpPr>
                  <a:endCxn id="231" idx="3"/>
                </p:cNvCxnSpPr>
                <p:nvPr/>
              </p:nvCxnSpPr>
              <p:spPr>
                <a:xfrm rot="10800000">
                  <a:off x="8934731" y="2613740"/>
                  <a:ext cx="522600" cy="1522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44546A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239" name="Google Shape;239;p13"/>
                <p:cNvCxnSpPr>
                  <a:stCxn id="220" idx="1"/>
                  <a:endCxn id="228" idx="3"/>
                </p:cNvCxnSpPr>
                <p:nvPr/>
              </p:nvCxnSpPr>
              <p:spPr>
                <a:xfrm rot="10800000">
                  <a:off x="8934767" y="3617230"/>
                  <a:ext cx="522600" cy="5403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44546A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240" name="Google Shape;240;p13"/>
                <p:cNvCxnSpPr>
                  <a:stCxn id="220" idx="1"/>
                  <a:endCxn id="229" idx="3"/>
                </p:cNvCxnSpPr>
                <p:nvPr/>
              </p:nvCxnSpPr>
              <p:spPr>
                <a:xfrm flipH="1">
                  <a:off x="8934767" y="4157530"/>
                  <a:ext cx="522600" cy="4632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44546A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241" name="Google Shape;241;p13"/>
                <p:cNvCxnSpPr>
                  <a:stCxn id="220" idx="1"/>
                  <a:endCxn id="230" idx="3"/>
                </p:cNvCxnSpPr>
                <p:nvPr/>
              </p:nvCxnSpPr>
              <p:spPr>
                <a:xfrm flipH="1">
                  <a:off x="8934767" y="4157530"/>
                  <a:ext cx="522600" cy="14667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44546A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242" name="Google Shape;242;p13"/>
                <p:cNvCxnSpPr>
                  <a:stCxn id="226" idx="2"/>
                  <a:endCxn id="213" idx="0"/>
                </p:cNvCxnSpPr>
                <p:nvPr/>
              </p:nvCxnSpPr>
              <p:spPr>
                <a:xfrm>
                  <a:off x="10264217" y="3204934"/>
                  <a:ext cx="0" cy="629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44546A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243" name="Google Shape;243;p13"/>
                <p:cNvCxnSpPr>
                  <a:stCxn id="228" idx="1"/>
                </p:cNvCxnSpPr>
                <p:nvPr/>
              </p:nvCxnSpPr>
              <p:spPr>
                <a:xfrm flipH="1">
                  <a:off x="6818231" y="3617235"/>
                  <a:ext cx="612000" cy="42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44546A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244" name="Google Shape;244;p13"/>
                <p:cNvCxnSpPr>
                  <a:stCxn id="231" idx="1"/>
                </p:cNvCxnSpPr>
                <p:nvPr/>
              </p:nvCxnSpPr>
              <p:spPr>
                <a:xfrm rot="10800000">
                  <a:off x="6818231" y="2613740"/>
                  <a:ext cx="6120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44546A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245" name="Google Shape;245;p13"/>
                <p:cNvCxnSpPr>
                  <a:stCxn id="229" idx="1"/>
                </p:cNvCxnSpPr>
                <p:nvPr/>
              </p:nvCxnSpPr>
              <p:spPr>
                <a:xfrm rot="10800000">
                  <a:off x="6818231" y="4618330"/>
                  <a:ext cx="612000" cy="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44546A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246" name="Google Shape;246;p13"/>
                <p:cNvCxnSpPr>
                  <a:stCxn id="230" idx="1"/>
                </p:cNvCxnSpPr>
                <p:nvPr/>
              </p:nvCxnSpPr>
              <p:spPr>
                <a:xfrm rot="10800000">
                  <a:off x="6818231" y="5624225"/>
                  <a:ext cx="6120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44546A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247" name="Google Shape;247;p13"/>
                <p:cNvCxnSpPr>
                  <a:stCxn id="234" idx="0"/>
                  <a:endCxn id="233" idx="2"/>
                </p:cNvCxnSpPr>
                <p:nvPr/>
              </p:nvCxnSpPr>
              <p:spPr>
                <a:xfrm rot="10800000">
                  <a:off x="4331859" y="3896675"/>
                  <a:ext cx="0" cy="7218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44546A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  <p:sp>
            <p:nvSpPr>
              <p:cNvPr id="248" name="Google Shape;248;p13"/>
              <p:cNvSpPr/>
              <p:nvPr/>
            </p:nvSpPr>
            <p:spPr>
              <a:xfrm>
                <a:off x="967550" y="3699651"/>
                <a:ext cx="870840" cy="838080"/>
              </a:xfrm>
              <a:prstGeom prst="roundRect">
                <a:avLst>
                  <a:gd fmla="val 16667" name="adj"/>
                </a:avLst>
              </a:prstGeom>
              <a:solidFill>
                <a:srgbClr val="FFFFCC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1" i="0" lang="ko-KR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User</a:t>
                </a:r>
                <a:endParaRPr b="0" i="0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9" name="Google Shape;249;p13"/>
              <p:cNvGrpSpPr/>
              <p:nvPr/>
            </p:nvGrpSpPr>
            <p:grpSpPr>
              <a:xfrm>
                <a:off x="1930819" y="3399346"/>
                <a:ext cx="1296116" cy="1438691"/>
                <a:chOff x="1930819" y="3483250"/>
                <a:chExt cx="1296116" cy="1438691"/>
              </a:xfrm>
            </p:grpSpPr>
            <p:sp>
              <p:nvSpPr>
                <p:cNvPr id="250" name="Google Shape;250;p13"/>
                <p:cNvSpPr/>
                <p:nvPr/>
              </p:nvSpPr>
              <p:spPr>
                <a:xfrm>
                  <a:off x="1987070" y="4275610"/>
                  <a:ext cx="1207080" cy="646331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뉴스 기사 요약본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Google Shape;251;p13"/>
                <p:cNvSpPr/>
                <p:nvPr/>
              </p:nvSpPr>
              <p:spPr>
                <a:xfrm>
                  <a:off x="2078330" y="3483250"/>
                  <a:ext cx="1024560" cy="41546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검색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52" name="Google Shape;252;p13"/>
                <p:cNvGrpSpPr/>
                <p:nvPr/>
              </p:nvGrpSpPr>
              <p:grpSpPr>
                <a:xfrm>
                  <a:off x="1930819" y="4011730"/>
                  <a:ext cx="1296116" cy="124780"/>
                  <a:chOff x="1500299" y="1929710"/>
                  <a:chExt cx="1538640" cy="108720"/>
                </a:xfrm>
              </p:grpSpPr>
              <p:cxnSp>
                <p:nvCxnSpPr>
                  <p:cNvPr id="253" name="Google Shape;253;p13"/>
                  <p:cNvCxnSpPr/>
                  <p:nvPr/>
                </p:nvCxnSpPr>
                <p:spPr>
                  <a:xfrm>
                    <a:off x="1500479" y="1929710"/>
                    <a:ext cx="1538280" cy="36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44546A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254" name="Google Shape;254;p13"/>
                  <p:cNvCxnSpPr/>
                  <p:nvPr/>
                </p:nvCxnSpPr>
                <p:spPr>
                  <a:xfrm flipH="1">
                    <a:off x="1500299" y="2038070"/>
                    <a:ext cx="1538640" cy="36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44546A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</p:grpSp>
          </p:grpSp>
        </p:grpSp>
        <p:grpSp>
          <p:nvGrpSpPr>
            <p:cNvPr id="255" name="Google Shape;255;p13"/>
            <p:cNvGrpSpPr/>
            <p:nvPr/>
          </p:nvGrpSpPr>
          <p:grpSpPr>
            <a:xfrm>
              <a:off x="9288617" y="1120499"/>
              <a:ext cx="1951200" cy="1438200"/>
              <a:chOff x="9288617" y="1120499"/>
              <a:chExt cx="1951200" cy="1438200"/>
            </a:xfrm>
          </p:grpSpPr>
          <p:sp>
            <p:nvSpPr>
              <p:cNvPr id="256" name="Google Shape;256;p13"/>
              <p:cNvSpPr/>
              <p:nvPr/>
            </p:nvSpPr>
            <p:spPr>
              <a:xfrm>
                <a:off x="9288617" y="1120499"/>
                <a:ext cx="1951200" cy="687600"/>
              </a:xfrm>
              <a:prstGeom prst="roundRect">
                <a:avLst>
                  <a:gd fmla="val 16667" name="adj"/>
                </a:avLst>
              </a:prstGeom>
              <a:solidFill>
                <a:srgbClr val="D9D9D9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1" i="0" lang="ko-KR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뉴스 포털 사이트</a:t>
                </a:r>
                <a:endParaRPr b="0" i="0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7" name="Google Shape;257;p13"/>
              <p:cNvCxnSpPr>
                <a:stCxn id="256" idx="2"/>
                <a:endCxn id="226" idx="0"/>
              </p:cNvCxnSpPr>
              <p:nvPr/>
            </p:nvCxnSpPr>
            <p:spPr>
              <a:xfrm>
                <a:off x="10264217" y="1808099"/>
                <a:ext cx="0" cy="750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4546A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  <p:grpSp>
        <p:nvGrpSpPr>
          <p:cNvPr id="258" name="Google Shape;258;p13"/>
          <p:cNvGrpSpPr/>
          <p:nvPr/>
        </p:nvGrpSpPr>
        <p:grpSpPr>
          <a:xfrm>
            <a:off x="0" y="206862"/>
            <a:ext cx="12192000" cy="634878"/>
            <a:chOff x="0" y="206862"/>
            <a:chExt cx="12192000" cy="634878"/>
          </a:xfrm>
        </p:grpSpPr>
        <p:sp>
          <p:nvSpPr>
            <p:cNvPr id="259" name="Google Shape;259;p13"/>
            <p:cNvSpPr txBox="1"/>
            <p:nvPr/>
          </p:nvSpPr>
          <p:spPr>
            <a:xfrm>
              <a:off x="244403" y="206862"/>
              <a:ext cx="3485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ko-KR" sz="2400">
                  <a:solidFill>
                    <a:schemeClr val="dk1"/>
                  </a:solidFill>
                </a:rPr>
                <a:t>1-</a:t>
              </a: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 프로젝트 구성도</a:t>
              </a:r>
              <a:endParaRPr/>
            </a:p>
          </p:txBody>
        </p:sp>
        <p:cxnSp>
          <p:nvCxnSpPr>
            <p:cNvPr id="260" name="Google Shape;260;p13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13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2" name="Google Shape;262;p13"/>
          <p:cNvGrpSpPr/>
          <p:nvPr/>
        </p:nvGrpSpPr>
        <p:grpSpPr>
          <a:xfrm>
            <a:off x="0" y="841740"/>
            <a:ext cx="12192000" cy="0"/>
            <a:chOff x="0" y="841740"/>
            <a:chExt cx="12192000" cy="0"/>
          </a:xfrm>
        </p:grpSpPr>
        <p:cxnSp>
          <p:nvCxnSpPr>
            <p:cNvPr id="263" name="Google Shape;263;p13"/>
            <p:cNvCxnSpPr/>
            <p:nvPr/>
          </p:nvCxnSpPr>
          <p:spPr>
            <a:xfrm>
              <a:off x="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3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g162a0e538ae_2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675" y="991825"/>
            <a:ext cx="874950" cy="94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g162a0e538ae_21_0"/>
          <p:cNvCxnSpPr/>
          <p:nvPr/>
        </p:nvCxnSpPr>
        <p:spPr>
          <a:xfrm>
            <a:off x="1795400" y="2185850"/>
            <a:ext cx="2315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1" name="Google Shape;271;g162a0e538ae_21_0"/>
          <p:cNvSpPr txBox="1"/>
          <p:nvPr/>
        </p:nvSpPr>
        <p:spPr>
          <a:xfrm>
            <a:off x="2625067" y="1816550"/>
            <a:ext cx="54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g162a0e538ae_21_0"/>
          <p:cNvCxnSpPr/>
          <p:nvPr/>
        </p:nvCxnSpPr>
        <p:spPr>
          <a:xfrm rot="10800000">
            <a:off x="4446000" y="2671850"/>
            <a:ext cx="156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3" name="Google Shape;273;g162a0e538ae_21_0"/>
          <p:cNvSpPr txBox="1"/>
          <p:nvPr/>
        </p:nvSpPr>
        <p:spPr>
          <a:xfrm>
            <a:off x="4964455" y="2369536"/>
            <a:ext cx="83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크롤링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g162a0e538ae_21_0"/>
          <p:cNvCxnSpPr/>
          <p:nvPr/>
        </p:nvCxnSpPr>
        <p:spPr>
          <a:xfrm flipH="1" rot="10800000">
            <a:off x="4348188" y="3378450"/>
            <a:ext cx="33816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5" name="Google Shape;275;g162a0e538ae_21_0"/>
          <p:cNvSpPr txBox="1"/>
          <p:nvPr/>
        </p:nvSpPr>
        <p:spPr>
          <a:xfrm>
            <a:off x="4917763" y="3077322"/>
            <a:ext cx="128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전처리 데이터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g162a0e538ae_21_0"/>
          <p:cNvCxnSpPr/>
          <p:nvPr/>
        </p:nvCxnSpPr>
        <p:spPr>
          <a:xfrm rot="10800000">
            <a:off x="4397225" y="4363575"/>
            <a:ext cx="521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" name="Google Shape;277;g162a0e538ae_21_0"/>
          <p:cNvCxnSpPr/>
          <p:nvPr/>
        </p:nvCxnSpPr>
        <p:spPr>
          <a:xfrm>
            <a:off x="8062575" y="3898350"/>
            <a:ext cx="153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8" name="Google Shape;278;g162a0e538ae_21_0"/>
          <p:cNvSpPr txBox="1"/>
          <p:nvPr/>
        </p:nvSpPr>
        <p:spPr>
          <a:xfrm>
            <a:off x="8172616" y="3568083"/>
            <a:ext cx="15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분류 및 요약, 번역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62a0e538ae_21_0"/>
          <p:cNvSpPr txBox="1"/>
          <p:nvPr/>
        </p:nvSpPr>
        <p:spPr>
          <a:xfrm>
            <a:off x="6433279" y="4006563"/>
            <a:ext cx="128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 데이터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g162a0e538ae_21_0"/>
          <p:cNvCxnSpPr/>
          <p:nvPr/>
        </p:nvCxnSpPr>
        <p:spPr>
          <a:xfrm rot="10800000">
            <a:off x="1735100" y="5244450"/>
            <a:ext cx="243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1" name="Google Shape;281;g162a0e538ae_21_0"/>
          <p:cNvSpPr txBox="1"/>
          <p:nvPr/>
        </p:nvSpPr>
        <p:spPr>
          <a:xfrm>
            <a:off x="2308999" y="4902325"/>
            <a:ext cx="145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뉴스 기사 요약본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g162a0e538ae_21_0"/>
          <p:cNvCxnSpPr/>
          <p:nvPr/>
        </p:nvCxnSpPr>
        <p:spPr>
          <a:xfrm flipH="1">
            <a:off x="9938838" y="3965863"/>
            <a:ext cx="402900" cy="394500"/>
          </a:xfrm>
          <a:prstGeom prst="bentConnector3">
            <a:avLst>
              <a:gd fmla="val -2634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3" name="Google Shape;283;g162a0e538ae_21_0"/>
          <p:cNvSpPr txBox="1"/>
          <p:nvPr/>
        </p:nvSpPr>
        <p:spPr>
          <a:xfrm>
            <a:off x="10526984" y="3729563"/>
            <a:ext cx="832800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 데이터를 활용한 기사 추천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g162a0e538ae_21_0"/>
          <p:cNvCxnSpPr/>
          <p:nvPr/>
        </p:nvCxnSpPr>
        <p:spPr>
          <a:xfrm>
            <a:off x="4294813" y="1467700"/>
            <a:ext cx="0" cy="462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85" name="Google Shape;285;g162a0e538ae_21_0"/>
          <p:cNvSpPr/>
          <p:nvPr/>
        </p:nvSpPr>
        <p:spPr>
          <a:xfrm>
            <a:off x="4161200" y="2185850"/>
            <a:ext cx="250500" cy="3058500"/>
          </a:xfrm>
          <a:prstGeom prst="rect">
            <a:avLst/>
          </a:prstGeom>
          <a:solidFill>
            <a:srgbClr val="F5EBE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g162a0e538ae_21_0"/>
          <p:cNvCxnSpPr/>
          <p:nvPr/>
        </p:nvCxnSpPr>
        <p:spPr>
          <a:xfrm>
            <a:off x="9775613" y="1467700"/>
            <a:ext cx="0" cy="459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7" name="Google Shape;287;g162a0e538ae_21_0"/>
          <p:cNvCxnSpPr/>
          <p:nvPr/>
        </p:nvCxnSpPr>
        <p:spPr>
          <a:xfrm>
            <a:off x="6165313" y="1467700"/>
            <a:ext cx="0" cy="460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88" name="Google Shape;288;g162a0e538ae_21_0"/>
          <p:cNvSpPr/>
          <p:nvPr/>
        </p:nvSpPr>
        <p:spPr>
          <a:xfrm>
            <a:off x="6029950" y="2164923"/>
            <a:ext cx="250500" cy="496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g162a0e538ae_21_0"/>
          <p:cNvCxnSpPr/>
          <p:nvPr/>
        </p:nvCxnSpPr>
        <p:spPr>
          <a:xfrm>
            <a:off x="7898688" y="1467700"/>
            <a:ext cx="0" cy="466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90" name="Google Shape;290;g162a0e538ae_21_0"/>
          <p:cNvSpPr/>
          <p:nvPr/>
        </p:nvSpPr>
        <p:spPr>
          <a:xfrm>
            <a:off x="7774275" y="3288975"/>
            <a:ext cx="250500" cy="676800"/>
          </a:xfrm>
          <a:prstGeom prst="rect">
            <a:avLst/>
          </a:prstGeom>
          <a:solidFill>
            <a:srgbClr val="58C2D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62a0e538ae_21_0"/>
          <p:cNvSpPr/>
          <p:nvPr/>
        </p:nvSpPr>
        <p:spPr>
          <a:xfrm>
            <a:off x="9640950" y="3898350"/>
            <a:ext cx="250500" cy="562500"/>
          </a:xfrm>
          <a:prstGeom prst="rect">
            <a:avLst/>
          </a:prstGeom>
          <a:solidFill>
            <a:srgbClr val="FF8C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g162a0e538ae_21_0"/>
          <p:cNvCxnSpPr/>
          <p:nvPr/>
        </p:nvCxnSpPr>
        <p:spPr>
          <a:xfrm>
            <a:off x="1601163" y="1874025"/>
            <a:ext cx="0" cy="422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93" name="Google Shape;293;g162a0e538ae_21_0"/>
          <p:cNvSpPr/>
          <p:nvPr/>
        </p:nvSpPr>
        <p:spPr>
          <a:xfrm>
            <a:off x="1494800" y="2109650"/>
            <a:ext cx="250500" cy="31620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g162a0e538ae_21_0"/>
          <p:cNvCxnSpPr/>
          <p:nvPr/>
        </p:nvCxnSpPr>
        <p:spPr>
          <a:xfrm>
            <a:off x="4483975" y="2177950"/>
            <a:ext cx="151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5" name="Google Shape;295;g162a0e538ae_21_0"/>
          <p:cNvSpPr txBox="1"/>
          <p:nvPr/>
        </p:nvSpPr>
        <p:spPr>
          <a:xfrm>
            <a:off x="5035992" y="1844074"/>
            <a:ext cx="491258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요청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g162a0e538ae_21_0"/>
          <p:cNvGrpSpPr/>
          <p:nvPr/>
        </p:nvGrpSpPr>
        <p:grpSpPr>
          <a:xfrm>
            <a:off x="0" y="206862"/>
            <a:ext cx="12192000" cy="634878"/>
            <a:chOff x="0" y="206862"/>
            <a:chExt cx="12192000" cy="634878"/>
          </a:xfrm>
        </p:grpSpPr>
        <p:sp>
          <p:nvSpPr>
            <p:cNvPr id="297" name="Google Shape;297;g162a0e538ae_21_0"/>
            <p:cNvSpPr txBox="1"/>
            <p:nvPr/>
          </p:nvSpPr>
          <p:spPr>
            <a:xfrm>
              <a:off x="244403" y="206862"/>
              <a:ext cx="3485009" cy="461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ko-KR" sz="2400">
                  <a:solidFill>
                    <a:schemeClr val="dk1"/>
                  </a:solidFill>
                </a:rPr>
                <a:t>1-</a:t>
              </a:r>
              <a:r>
                <a:rPr b="1" lang="ko-KR" sz="2400">
                  <a:solidFill>
                    <a:schemeClr val="dk1"/>
                  </a:solidFill>
                </a:rPr>
                <a:t>5</a:t>
              </a: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시퀀스 다이어그램</a:t>
              </a:r>
              <a:endParaRPr/>
            </a:p>
          </p:txBody>
        </p:sp>
        <p:cxnSp>
          <p:nvCxnSpPr>
            <p:cNvPr id="298" name="Google Shape;298;g162a0e538ae_21_0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g162a0e538ae_21_0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00" name="Google Shape;300;g162a0e538ae_21_0"/>
          <p:cNvSpPr/>
          <p:nvPr/>
        </p:nvSpPr>
        <p:spPr>
          <a:xfrm>
            <a:off x="3636350" y="1082674"/>
            <a:ext cx="1370572" cy="554559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:시스템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62a0e538ae_21_0"/>
          <p:cNvSpPr/>
          <p:nvPr/>
        </p:nvSpPr>
        <p:spPr>
          <a:xfrm>
            <a:off x="5496525" y="1079324"/>
            <a:ext cx="1370572" cy="554559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:뉴스 포털 사이트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62a0e538ae_21_0"/>
          <p:cNvSpPr/>
          <p:nvPr/>
        </p:nvSpPr>
        <p:spPr>
          <a:xfrm>
            <a:off x="7197800" y="1082674"/>
            <a:ext cx="1370572" cy="554559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:Model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62a0e538ae_21_0"/>
          <p:cNvSpPr/>
          <p:nvPr/>
        </p:nvSpPr>
        <p:spPr>
          <a:xfrm>
            <a:off x="9051475" y="1082674"/>
            <a:ext cx="1370572" cy="554559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:DB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g162a0e538ae_21_0"/>
          <p:cNvGrpSpPr/>
          <p:nvPr/>
        </p:nvGrpSpPr>
        <p:grpSpPr>
          <a:xfrm>
            <a:off x="0" y="841740"/>
            <a:ext cx="12192000" cy="0"/>
            <a:chOff x="0" y="841740"/>
            <a:chExt cx="12192000" cy="0"/>
          </a:xfrm>
        </p:grpSpPr>
        <p:cxnSp>
          <p:nvCxnSpPr>
            <p:cNvPr id="305" name="Google Shape;305;g162a0e538ae_21_0"/>
            <p:cNvCxnSpPr/>
            <p:nvPr/>
          </p:nvCxnSpPr>
          <p:spPr>
            <a:xfrm>
              <a:off x="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g162a0e538ae_21_0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07" name="Google Shape;307;g162a0e538ae_21_0"/>
          <p:cNvSpPr/>
          <p:nvPr/>
        </p:nvSpPr>
        <p:spPr>
          <a:xfrm>
            <a:off x="1353050" y="6002125"/>
            <a:ext cx="8959200" cy="26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g161ed8461ad_7_29"/>
          <p:cNvGrpSpPr/>
          <p:nvPr/>
        </p:nvGrpSpPr>
        <p:grpSpPr>
          <a:xfrm>
            <a:off x="0" y="206850"/>
            <a:ext cx="12192000" cy="634890"/>
            <a:chOff x="0" y="206850"/>
            <a:chExt cx="12192000" cy="634890"/>
          </a:xfrm>
        </p:grpSpPr>
        <p:sp>
          <p:nvSpPr>
            <p:cNvPr id="313" name="Google Shape;313;g161ed8461ad_7_29"/>
            <p:cNvSpPr txBox="1"/>
            <p:nvPr/>
          </p:nvSpPr>
          <p:spPr>
            <a:xfrm>
              <a:off x="244400" y="206850"/>
              <a:ext cx="371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ko-KR" sz="2400">
                  <a:solidFill>
                    <a:schemeClr val="dk1"/>
                  </a:solidFill>
                </a:rPr>
                <a:t>1-</a:t>
              </a: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6. WBS </a:t>
              </a:r>
              <a:r>
                <a:rPr b="1" i="0" lang="ko-KR" sz="2000" u="none" cap="none" strike="noStrike">
                  <a:solidFill>
                    <a:schemeClr val="dk1"/>
                  </a:solidFill>
                </a:rPr>
                <a:t>(</a:t>
              </a:r>
              <a:r>
                <a:rPr b="1" lang="ko-KR" sz="2000">
                  <a:solidFill>
                    <a:schemeClr val="dk1"/>
                  </a:solidFill>
                </a:rPr>
                <a:t>작업 분할 구조도)</a:t>
              </a:r>
              <a:endParaRPr b="1" sz="2000"/>
            </a:p>
          </p:txBody>
        </p:sp>
        <p:cxnSp>
          <p:nvCxnSpPr>
            <p:cNvPr id="314" name="Google Shape;314;g161ed8461ad_7_29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g161ed8461ad_7_29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16" name="Google Shape;316;g161ed8461ad_7_29"/>
          <p:cNvGrpSpPr/>
          <p:nvPr/>
        </p:nvGrpSpPr>
        <p:grpSpPr>
          <a:xfrm>
            <a:off x="0" y="841740"/>
            <a:ext cx="12192000" cy="0"/>
            <a:chOff x="0" y="841740"/>
            <a:chExt cx="12192000" cy="0"/>
          </a:xfrm>
        </p:grpSpPr>
        <p:cxnSp>
          <p:nvCxnSpPr>
            <p:cNvPr id="317" name="Google Shape;317;g161ed8461ad_7_29"/>
            <p:cNvCxnSpPr/>
            <p:nvPr/>
          </p:nvCxnSpPr>
          <p:spPr>
            <a:xfrm>
              <a:off x="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g161ed8461ad_7_29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319" name="Google Shape;319;g161ed8461ad_7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50" y="954475"/>
            <a:ext cx="10591700" cy="576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2021-02-01T10:22:24Z</dcterms:created>
  <dc:creator>조 현욱</dc:creator>
</cp:coreProperties>
</file>