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56">
          <p15:clr>
            <a:srgbClr val="A4A3A4"/>
          </p15:clr>
        </p15:guide>
        <p15:guide id="2" pos="7333">
          <p15:clr>
            <a:srgbClr val="A4A3A4"/>
          </p15:clr>
        </p15:guide>
        <p15:guide id="3" pos="2230">
          <p15:clr>
            <a:srgbClr val="A4A3A4"/>
          </p15:clr>
        </p15:guide>
        <p15:guide id="4" orient="horz" pos="550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orient="horz" pos="436">
          <p15:clr>
            <a:srgbClr val="A4A3A4"/>
          </p15:clr>
        </p15:guide>
        <p15:guide id="7" pos="189">
          <p15:clr>
            <a:srgbClr val="A4A3A4"/>
          </p15:clr>
        </p15:guide>
        <p15:guide id="8" pos="2139">
          <p15:clr>
            <a:srgbClr val="A4A3A4"/>
          </p15:clr>
        </p15:guide>
        <p15:guide id="9" orient="horz" pos="958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H5yl8/qUviTB+f7s9hb6itXuU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27D4B4-32AB-4834-9076-1857C4AE147B}">
  <a:tblStyle styleId="{7D27D4B4-32AB-4834-9076-1857C4AE147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2" y="72"/>
      </p:cViewPr>
      <p:guideLst>
        <p:guide orient="horz" pos="4156"/>
        <p:guide pos="7333"/>
        <p:guide pos="2230"/>
        <p:guide orient="horz" pos="550"/>
        <p:guide orient="horz" pos="119"/>
        <p:guide orient="horz" pos="436"/>
        <p:guide pos="189"/>
        <p:guide pos="2139"/>
        <p:guide orient="horz" pos="9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slideMaster" Target="slideMasters/slideMaster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5e80ae4e20_8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43" name="Google Shape;43;g15e80ae4e20_8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9" name="Google Shape;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62" name="Google Shape;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3" name="Google Shape;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14" name="Google Shape;1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e80ae4e20_16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32" name="Google Shape;132;g15e80ae4e20_16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57" name="Google Shape;15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4" name="Google Shape;16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목차">
  <p:cSld name="2_목차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/>
          <p:nvPr/>
        </p:nvSpPr>
        <p:spPr>
          <a:xfrm>
            <a:off x="856210" y="609026"/>
            <a:ext cx="3378841" cy="522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86"/>
              <a:buFont typeface="Arial"/>
              <a:buNone/>
            </a:pPr>
            <a:r>
              <a:rPr lang="ko-KR" sz="4286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4"/>
          <p:cNvSpPr/>
          <p:nvPr/>
        </p:nvSpPr>
        <p:spPr>
          <a:xfrm>
            <a:off x="0" y="870044"/>
            <a:ext cx="966867" cy="120000"/>
          </a:xfrm>
          <a:prstGeom prst="rect">
            <a:avLst/>
          </a:prstGeom>
          <a:solidFill>
            <a:srgbClr val="98A8BD"/>
          </a:solidFill>
          <a:ln>
            <a:noFill/>
          </a:ln>
        </p:spPr>
        <p:txBody>
          <a:bodyPr spcFirstLastPara="1" wrap="square" lIns="87075" tIns="43525" rIns="87075" bIns="435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</a:pPr>
            <a:endParaRPr sz="114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4"/>
          <p:cNvSpPr/>
          <p:nvPr/>
        </p:nvSpPr>
        <p:spPr>
          <a:xfrm>
            <a:off x="4182021" y="870044"/>
            <a:ext cx="8009979" cy="120000"/>
          </a:xfrm>
          <a:prstGeom prst="rect">
            <a:avLst/>
          </a:prstGeom>
          <a:solidFill>
            <a:srgbClr val="98A8BD"/>
          </a:solidFill>
          <a:ln>
            <a:noFill/>
          </a:ln>
        </p:spPr>
        <p:txBody>
          <a:bodyPr spcFirstLastPara="1" wrap="square" lIns="87075" tIns="43525" rIns="87075" bIns="435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</a:pPr>
            <a:endParaRPr sz="114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04">
          <p15:clr>
            <a:srgbClr val="FBAE40"/>
          </p15:clr>
        </p15:guide>
        <p15:guide id="2" pos="637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_01">
  <p:cSld name="내용_0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/>
          <p:nvPr/>
        </p:nvSpPr>
        <p:spPr>
          <a:xfrm>
            <a:off x="0" y="716913"/>
            <a:ext cx="12192000" cy="108000"/>
          </a:xfrm>
          <a:prstGeom prst="rect">
            <a:avLst/>
          </a:prstGeom>
          <a:solidFill>
            <a:srgbClr val="98A8BD"/>
          </a:solidFill>
          <a:ln>
            <a:noFill/>
          </a:ln>
        </p:spPr>
        <p:txBody>
          <a:bodyPr spcFirstLastPara="1" wrap="square" lIns="87075" tIns="43525" rIns="87075" bIns="435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</a:pPr>
            <a:endParaRPr sz="114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5"/>
          <p:cNvSpPr txBox="1">
            <a:spLocks noGrp="1"/>
          </p:cNvSpPr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body" idx="1"/>
          </p:nvPr>
        </p:nvSpPr>
        <p:spPr>
          <a:xfrm>
            <a:off x="479425" y="972272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5"/>
          <p:cNvSpPr txBox="1"/>
          <p:nvPr/>
        </p:nvSpPr>
        <p:spPr>
          <a:xfrm>
            <a:off x="11548211" y="6446627"/>
            <a:ext cx="471604" cy="248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BAE40"/>
          </p15:clr>
        </p15:guide>
        <p15:guide id="2" pos="742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/>
          <p:nvPr/>
        </p:nvSpPr>
        <p:spPr>
          <a:xfrm>
            <a:off x="10999695" y="6279776"/>
            <a:ext cx="4716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공백">
  <p:cSld name="공백"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>
            <a:spLocks noGrp="1"/>
          </p:cNvSpPr>
          <p:nvPr>
            <p:ph type="sldNum" idx="12"/>
          </p:nvPr>
        </p:nvSpPr>
        <p:spPr>
          <a:xfrm>
            <a:off x="8610600" y="6475956"/>
            <a:ext cx="2743200" cy="245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</a:t>
            </a:r>
            <a:fld id="{00000000-1234-1234-1234-123412341234}" type="slidenum">
              <a:rPr lang="ko-KR"/>
              <a:t>‹#›</a:t>
            </a:fld>
            <a:r>
              <a:rPr lang="ko-KR"/>
              <a:t> -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610600" y="6590581"/>
            <a:ext cx="2743200" cy="130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</a:t>
            </a:r>
            <a:fld id="{00000000-1234-1234-1234-123412341234}" type="slidenum">
              <a:rPr lang="ko-KR"/>
              <a:t>‹#›</a:t>
            </a:fld>
            <a:r>
              <a:rPr lang="ko-KR"/>
              <a:t> -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con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dacon.io/competitions/official/235736" TargetMode="External"/><Relationship Id="rId4" Type="http://schemas.openxmlformats.org/officeDocument/2006/relationships/hyperlink" Target="https://www.weather.go.kr/w/weather/forecast/short-term.do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/>
          <p:nvPr/>
        </p:nvSpPr>
        <p:spPr>
          <a:xfrm>
            <a:off x="321564" y="320040"/>
            <a:ext cx="11548800" cy="6217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9782100" y="320050"/>
            <a:ext cx="2088300" cy="6217800"/>
          </a:xfrm>
          <a:prstGeom prst="rect">
            <a:avLst/>
          </a:prstGeom>
          <a:solidFill>
            <a:srgbClr val="BDC8DC"/>
          </a:solidFill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3847200" y="2710800"/>
            <a:ext cx="6766200" cy="13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ko-KR" sz="2950" b="1" u="sng">
                <a:solidFill>
                  <a:srgbClr val="262626"/>
                </a:solidFill>
              </a:rPr>
              <a:t>3</a:t>
            </a:r>
            <a:r>
              <a:rPr lang="ko-KR" sz="2950" b="1" i="0" u="sng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조 </a:t>
            </a:r>
            <a:r>
              <a:rPr lang="ko-KR" sz="2950" b="1" u="sng">
                <a:solidFill>
                  <a:srgbClr val="262626"/>
                </a:solidFill>
              </a:rPr>
              <a:t>stair</a:t>
            </a:r>
            <a:r>
              <a:rPr lang="ko-KR" sz="2950" b="1" i="0" u="sng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팀</a:t>
            </a:r>
            <a:endParaRPr sz="3295">
              <a:solidFill>
                <a:srgbClr val="262626"/>
              </a:solidFill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995"/>
              <a:buFont typeface="Arial"/>
              <a:buNone/>
            </a:pPr>
            <a:endParaRPr sz="1895">
              <a:solidFill>
                <a:srgbClr val="262626"/>
              </a:solidFill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995"/>
              <a:buFont typeface="Arial"/>
              <a:buNone/>
            </a:pPr>
            <a:endParaRPr sz="895">
              <a:solidFill>
                <a:srgbClr val="262626"/>
              </a:solidFill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995"/>
              <a:buFont typeface="Arial"/>
              <a:buNone/>
            </a:pPr>
            <a:r>
              <a:rPr lang="ko-KR" sz="4195">
                <a:solidFill>
                  <a:srgbClr val="262626"/>
                </a:solidFill>
              </a:rPr>
              <a:t>여름철 전력 사용량 예측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995"/>
              <a:buFont typeface="Arial"/>
              <a:buNone/>
            </a:pPr>
            <a:r>
              <a:rPr lang="ko-KR" sz="4195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프로젝트 계획서</a:t>
            </a:r>
            <a:endParaRPr sz="4195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995"/>
              <a:buFont typeface="Arial"/>
              <a:buNone/>
            </a:pPr>
            <a:endParaRPr sz="4995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Google Shape;37;p1"/>
          <p:cNvCxnSpPr/>
          <p:nvPr/>
        </p:nvCxnSpPr>
        <p:spPr>
          <a:xfrm>
            <a:off x="3522500" y="1831100"/>
            <a:ext cx="0" cy="3198000"/>
          </a:xfrm>
          <a:prstGeom prst="straightConnector1">
            <a:avLst/>
          </a:prstGeom>
          <a:noFill/>
          <a:ln w="1905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1"/>
          <p:cNvSpPr txBox="1"/>
          <p:nvPr/>
        </p:nvSpPr>
        <p:spPr>
          <a:xfrm>
            <a:off x="7086100" y="5029099"/>
            <a:ext cx="3388500" cy="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- 2022. 10. 0</a:t>
            </a:r>
            <a:r>
              <a:rPr lang="ko-KR" sz="1800" b="1">
                <a:solidFill>
                  <a:srgbClr val="262626"/>
                </a:solidFill>
              </a:rPr>
              <a:t>4</a:t>
            </a:r>
            <a:r>
              <a:rPr lang="ko-KR" sz="18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 sz="48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 txBox="1"/>
          <p:nvPr/>
        </p:nvSpPr>
        <p:spPr>
          <a:xfrm>
            <a:off x="4609200" y="4541800"/>
            <a:ext cx="5096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3662" lvl="0" indent="-37781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</a:rPr>
              <a:t>정한수 방영찬 조건영 신나령 김수아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40" name="Google Shape;40;p1"/>
          <p:cNvCxnSpPr/>
          <p:nvPr/>
        </p:nvCxnSpPr>
        <p:spPr>
          <a:xfrm>
            <a:off x="4007375" y="4541800"/>
            <a:ext cx="5751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5e80ae4e20_8_10"/>
          <p:cNvSpPr txBox="1"/>
          <p:nvPr/>
        </p:nvSpPr>
        <p:spPr>
          <a:xfrm>
            <a:off x="3109175" y="2354050"/>
            <a:ext cx="7008600" cy="31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g15e80ae4e20_8_10"/>
          <p:cNvSpPr txBox="1"/>
          <p:nvPr/>
        </p:nvSpPr>
        <p:spPr>
          <a:xfrm>
            <a:off x="3426500" y="2433475"/>
            <a:ext cx="6530400" cy="31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725" marR="0" lvl="0" indent="-720725" algn="l" rtl="0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AutoNum type="arabicPeriod"/>
            </a:pPr>
            <a:r>
              <a:rPr lang="ko-KR" sz="1904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추진 개요</a:t>
            </a:r>
            <a:endParaRPr sz="1904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0725" marR="0" lvl="0" indent="-720725" algn="l" rtl="0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AutoNum type="arabicPeriod"/>
            </a:pPr>
            <a:r>
              <a:rPr lang="ko-KR" sz="1904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구축 범위</a:t>
            </a:r>
            <a:endParaRPr sz="1904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0725" marR="0" lvl="0" indent="-720725" algn="l" rtl="0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AutoNum type="arabicPeriod"/>
            </a:pPr>
            <a:r>
              <a:rPr lang="ko-KR" sz="1904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조직 및 역할</a:t>
            </a:r>
            <a:endParaRPr sz="1904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0725" marR="0" lvl="0" indent="-720725" algn="l" rtl="0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AutoNum type="arabicPeriod"/>
            </a:pPr>
            <a:r>
              <a:rPr lang="ko-KR" sz="1904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일정</a:t>
            </a:r>
            <a:endParaRPr sz="1904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0725" marR="0" lvl="0" indent="-720725" algn="l" rtl="0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AutoNum type="arabicPeriod"/>
            </a:pPr>
            <a:r>
              <a:rPr lang="ko-KR" sz="1904" b="1"/>
              <a:t>프로젝트 구성도</a:t>
            </a:r>
            <a:endParaRPr sz="1904" b="1"/>
          </a:p>
          <a:p>
            <a:pPr marL="720725" marR="0" lvl="0" indent="-720725" algn="l" rtl="0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AutoNum type="arabicPeriod"/>
            </a:pPr>
            <a:r>
              <a:rPr lang="ko-KR" sz="1904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예상이슈</a:t>
            </a:r>
            <a:endParaRPr sz="1904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>
            <a:spLocks noGrp="1"/>
          </p:cNvSpPr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프로젝트 </a:t>
            </a:r>
            <a:r>
              <a:rPr lang="ko-KR"/>
              <a:t>추진</a:t>
            </a:r>
            <a:r>
              <a:rPr lang="ko-KR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개요</a:t>
            </a:r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body" idx="1"/>
          </p:nvPr>
        </p:nvSpPr>
        <p:spPr>
          <a:xfrm>
            <a:off x="479425" y="1048472"/>
            <a:ext cx="10982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 프로젝트는 </a:t>
            </a:r>
            <a:r>
              <a:rPr lang="ko-KR"/>
              <a:t>전력 사용량 예측</a:t>
            </a:r>
            <a:r>
              <a:rPr lang="ko-K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목적으로 합니다.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"/>
          <p:cNvSpPr/>
          <p:nvPr/>
        </p:nvSpPr>
        <p:spPr>
          <a:xfrm>
            <a:off x="479425" y="2319225"/>
            <a:ext cx="4518900" cy="375000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19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배경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Google Shape;54;p3" descr="ar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4214192" y="3821437"/>
            <a:ext cx="3458849" cy="13361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3"/>
          <p:cNvSpPr/>
          <p:nvPr/>
        </p:nvSpPr>
        <p:spPr>
          <a:xfrm>
            <a:off x="479437" y="3189347"/>
            <a:ext cx="4518900" cy="3243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5700" rIns="90000" bIns="45700" anchor="ctr" anchorCtr="0">
            <a:no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-KR" sz="1600">
                <a:solidFill>
                  <a:schemeClr val="dk1"/>
                </a:solidFill>
              </a:rPr>
              <a:t>매년 전력량이 늘어나고 있음</a:t>
            </a:r>
            <a:br>
              <a:rPr lang="ko-KR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-KR" sz="1600">
                <a:solidFill>
                  <a:schemeClr val="dk1"/>
                </a:solidFill>
              </a:rPr>
              <a:t>전력 과수요로 인한 정전 발생 빈번</a:t>
            </a:r>
            <a:br>
              <a:rPr lang="ko-KR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-KR" sz="1600">
                <a:solidFill>
                  <a:schemeClr val="dk1"/>
                </a:solidFill>
              </a:rPr>
              <a:t>예방을 위한 전력 수요 예측이 필요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6" name="Google Shape;56;p3"/>
          <p:cNvSpPr/>
          <p:nvPr/>
        </p:nvSpPr>
        <p:spPr>
          <a:xfrm>
            <a:off x="7076285" y="2319224"/>
            <a:ext cx="4518600" cy="375000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19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목적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"/>
          <p:cNvSpPr/>
          <p:nvPr/>
        </p:nvSpPr>
        <p:spPr>
          <a:xfrm>
            <a:off x="7076272" y="3189348"/>
            <a:ext cx="4518600" cy="3243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5700" rIns="90000" bIns="45700" anchor="ctr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-KR" sz="1600">
                <a:solidFill>
                  <a:schemeClr val="dk1"/>
                </a:solidFill>
                <a:highlight>
                  <a:srgbClr val="FFFFFF"/>
                </a:highlight>
              </a:rPr>
              <a:t>전력 수요 예측 시뮬레이션을 통한 효율적인 인공지능 알고리즘 발굴</a:t>
            </a:r>
            <a:br>
              <a:rPr lang="ko-KR" sz="1600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-KR" sz="1600">
                <a:solidFill>
                  <a:schemeClr val="dk1"/>
                </a:solidFill>
                <a:highlight>
                  <a:srgbClr val="FFFFFF"/>
                </a:highlight>
              </a:rPr>
              <a:t>최종적으로 건물 정보와 기후 정보를 활용해 1시간 동안의 전력사용량 예측 </a:t>
            </a:r>
            <a:endParaRPr sz="1600" b="1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915086" y="1566351"/>
            <a:ext cx="3627900" cy="372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</a:rPr>
              <a:t>2022</a:t>
            </a:r>
            <a:r>
              <a:rPr lang="ko-K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sz="1800" b="1">
                <a:solidFill>
                  <a:schemeClr val="dk1"/>
                </a:solidFill>
              </a:rPr>
              <a:t>1</a:t>
            </a:r>
            <a:r>
              <a:rPr lang="ko-K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ko-KR" sz="1800" b="1">
                <a:solidFill>
                  <a:schemeClr val="dk1"/>
                </a:solidFill>
              </a:rPr>
              <a:t>4</a:t>
            </a:r>
            <a:r>
              <a:rPr lang="ko-K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~ </a:t>
            </a:r>
            <a:r>
              <a:rPr lang="ko-KR" sz="1800" b="1">
                <a:solidFill>
                  <a:schemeClr val="dk1"/>
                </a:solidFill>
              </a:rPr>
              <a:t>2</a:t>
            </a:r>
            <a:r>
              <a:rPr lang="ko-K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1800" b="1">
                <a:solidFill>
                  <a:schemeClr val="dk1"/>
                </a:solidFill>
              </a:rPr>
              <a:t>22</a:t>
            </a:r>
            <a:r>
              <a:rPr lang="ko-K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sz="1800" b="1">
                <a:solidFill>
                  <a:schemeClr val="dk1"/>
                </a:solidFill>
              </a:rPr>
              <a:t>10</a:t>
            </a:r>
            <a:r>
              <a:rPr lang="ko-K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.0</a:t>
            </a:r>
            <a:r>
              <a:rPr lang="ko-KR" sz="1800" b="1">
                <a:solidFill>
                  <a:schemeClr val="dk1"/>
                </a:solidFill>
              </a:rPr>
              <a:t>8</a:t>
            </a:r>
            <a:r>
              <a:rPr lang="ko-K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ko-KR" sz="1800" b="1">
                <a:solidFill>
                  <a:schemeClr val="dk1"/>
                </a:solidFill>
              </a:rPr>
              <a:t>5일</a:t>
            </a:r>
            <a:r>
              <a:rPr lang="ko-K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"/>
          <p:cNvSpPr/>
          <p:nvPr/>
        </p:nvSpPr>
        <p:spPr>
          <a:xfrm>
            <a:off x="7076268" y="1566358"/>
            <a:ext cx="838800" cy="372300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19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기간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>
            <a:spLocks noGrp="1"/>
          </p:cNvSpPr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구축 범위</a:t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479425" y="2147975"/>
            <a:ext cx="1920300" cy="1204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D85C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100" b="1">
                <a:solidFill>
                  <a:schemeClr val="dk1"/>
                </a:solidFill>
              </a:rPr>
              <a:t>데이콘</a:t>
            </a:r>
            <a:endParaRPr sz="1100" b="1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100" u="sng">
                <a:solidFill>
                  <a:schemeClr val="hlink"/>
                </a:solidFill>
                <a:hlinkClick r:id="rId3"/>
              </a:rPr>
              <a:t>https://dacon.io/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479425" y="3467875"/>
            <a:ext cx="1920300" cy="1204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D85C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100" b="1">
                <a:solidFill>
                  <a:schemeClr val="dk1"/>
                </a:solidFill>
              </a:rPr>
              <a:t>기상청</a:t>
            </a:r>
            <a:endParaRPr sz="1100" b="1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u="sng">
                <a:solidFill>
                  <a:schemeClr val="hlink"/>
                </a:solidFill>
                <a:hlinkClick r:id="rId4"/>
              </a:rPr>
              <a:t>https://www.weather.go.kr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2536625" y="3467875"/>
            <a:ext cx="1725000" cy="1204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19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>
                <a:solidFill>
                  <a:schemeClr val="dk1"/>
                </a:solidFill>
              </a:rPr>
              <a:t>일별 기후 정보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2536625" y="2147975"/>
            <a:ext cx="1725000" cy="1204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19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>
                <a:solidFill>
                  <a:schemeClr val="dk1"/>
                </a:solidFill>
              </a:rPr>
              <a:t>건물 정보와 </a:t>
            </a:r>
            <a:endParaRPr sz="1200" b="1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>
                <a:solidFill>
                  <a:schemeClr val="dk1"/>
                </a:solidFill>
              </a:rPr>
              <a:t>기후 정보를 활용한 </a:t>
            </a:r>
            <a:endParaRPr sz="1200" b="1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>
                <a:solidFill>
                  <a:schemeClr val="dk1"/>
                </a:solidFill>
              </a:rPr>
              <a:t>전력 사용량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69;p4"/>
          <p:cNvCxnSpPr/>
          <p:nvPr/>
        </p:nvCxnSpPr>
        <p:spPr>
          <a:xfrm>
            <a:off x="222520" y="2031835"/>
            <a:ext cx="43431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4"/>
          <p:cNvSpPr/>
          <p:nvPr/>
        </p:nvSpPr>
        <p:spPr>
          <a:xfrm>
            <a:off x="5069463" y="2132925"/>
            <a:ext cx="2872500" cy="37890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3D85C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</a:rPr>
              <a:t>데이콘 경진대회 데이터 </a:t>
            </a:r>
            <a:endParaRPr sz="1200" b="1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u="sng">
                <a:solidFill>
                  <a:schemeClr val="hlink"/>
                </a:solidFill>
                <a:hlinkClick r:id="rId5"/>
              </a:rPr>
              <a:t>https://dacon.io/competitions/official/235736</a:t>
            </a:r>
            <a:endParaRPr sz="1200" b="1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1100" b="1">
                <a:solidFill>
                  <a:schemeClr val="dk1"/>
                </a:solidFill>
              </a:rPr>
            </a:br>
            <a:endParaRPr sz="1100" b="1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>
                <a:solidFill>
                  <a:schemeClr val="dk1"/>
                </a:solidFill>
              </a:rPr>
              <a:t>기상청 날씨 데이터</a:t>
            </a:r>
            <a:endParaRPr sz="1200" b="1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u="sng">
                <a:solidFill>
                  <a:schemeClr val="hlink"/>
                </a:solidFill>
                <a:hlinkClick r:id="rId4"/>
              </a:rPr>
              <a:t>https://www.weather.go.kr/w/weather/forecast/short-term.do</a:t>
            </a:r>
            <a:endParaRPr sz="1200" b="1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100" b="1">
              <a:solidFill>
                <a:schemeClr val="dk1"/>
              </a:solidFill>
            </a:endParaRPr>
          </a:p>
        </p:txBody>
      </p:sp>
      <p:sp>
        <p:nvSpPr>
          <p:cNvPr id="71" name="Google Shape;71;p4"/>
          <p:cNvSpPr/>
          <p:nvPr/>
        </p:nvSpPr>
        <p:spPr>
          <a:xfrm>
            <a:off x="1578126" y="1622075"/>
            <a:ext cx="2302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소스 데이터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4"/>
          <p:cNvCxnSpPr/>
          <p:nvPr/>
        </p:nvCxnSpPr>
        <p:spPr>
          <a:xfrm>
            <a:off x="4934463" y="2034160"/>
            <a:ext cx="3154500" cy="1140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4"/>
          <p:cNvSpPr/>
          <p:nvPr/>
        </p:nvSpPr>
        <p:spPr>
          <a:xfrm>
            <a:off x="5879658" y="1596575"/>
            <a:ext cx="1988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구축 범위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479425" y="4787776"/>
            <a:ext cx="3829200" cy="526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D85C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마스터 데이터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479425" y="5395824"/>
            <a:ext cx="3829200" cy="526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D85C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연관데이터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4" descr="ar0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3138195" y="3534090"/>
            <a:ext cx="3054726" cy="668753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4"/>
          <p:cNvSpPr/>
          <p:nvPr/>
        </p:nvSpPr>
        <p:spPr>
          <a:xfrm>
            <a:off x="8841337" y="1555983"/>
            <a:ext cx="27006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</a:rPr>
              <a:t>기대 효과</a:t>
            </a:r>
            <a:endParaRPr sz="1800" b="1" i="0" u="none" strike="noStrike" cap="none">
              <a:solidFill>
                <a:schemeClr val="dk1"/>
              </a:solidFill>
            </a:endParaRPr>
          </a:p>
        </p:txBody>
      </p:sp>
      <p:sp>
        <p:nvSpPr>
          <p:cNvPr id="78" name="Google Shape;78;p4"/>
          <p:cNvSpPr/>
          <p:nvPr/>
        </p:nvSpPr>
        <p:spPr>
          <a:xfrm>
            <a:off x="8841975" y="2132925"/>
            <a:ext cx="2758200" cy="37890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3D85C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ts val="1500"/>
              <a:buFont typeface="Noto Sans Symbols"/>
              <a:buChar char="▪"/>
            </a:pPr>
            <a:r>
              <a:rPr lang="ko-KR" sz="1500" b="1">
                <a:solidFill>
                  <a:schemeClr val="dk1"/>
                </a:solidFill>
              </a:rPr>
              <a:t>전력 수요량 예측으로 정전 대비 방안 구상 가능</a:t>
            </a:r>
            <a:br>
              <a:rPr lang="ko-KR" sz="1500" b="1">
                <a:solidFill>
                  <a:schemeClr val="dk1"/>
                </a:solidFill>
              </a:rPr>
            </a:br>
            <a:endParaRPr sz="15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500"/>
              <a:buFont typeface="Noto Sans Symbols"/>
              <a:buChar char="▪"/>
            </a:pPr>
            <a:r>
              <a:rPr lang="ko-KR" sz="1500" b="1">
                <a:solidFill>
                  <a:schemeClr val="dk1"/>
                </a:solidFill>
              </a:rPr>
              <a:t>전력 사용 패턴 파악 가능</a:t>
            </a:r>
            <a:endParaRPr sz="15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" name="Google Shape;79;p4"/>
          <p:cNvCxnSpPr/>
          <p:nvPr/>
        </p:nvCxnSpPr>
        <p:spPr>
          <a:xfrm>
            <a:off x="8680275" y="2047007"/>
            <a:ext cx="30816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miter lim="800000"/>
            <a:headEnd type="none" w="sm" len="sm"/>
            <a:tailEnd type="none" w="sm" len="sm"/>
          </a:ln>
        </p:spPr>
      </p:cxnSp>
      <p:pic>
        <p:nvPicPr>
          <p:cNvPr id="80" name="Google Shape;80;p4" descr="ar0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6818545" y="3534090"/>
            <a:ext cx="3054726" cy="668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>
            <a:spLocks noGrp="1"/>
          </p:cNvSpPr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/>
              <a:t>3</a:t>
            </a:r>
            <a:r>
              <a:rPr lang="ko-KR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프로젝트 조직 및 역할</a:t>
            </a:r>
            <a:endParaRPr/>
          </a:p>
        </p:txBody>
      </p:sp>
      <p:cxnSp>
        <p:nvCxnSpPr>
          <p:cNvPr id="86" name="Google Shape;86;p6"/>
          <p:cNvCxnSpPr/>
          <p:nvPr/>
        </p:nvCxnSpPr>
        <p:spPr>
          <a:xfrm>
            <a:off x="886731" y="2016458"/>
            <a:ext cx="43431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87" name="Google Shape;87;p6"/>
          <p:cNvSpPr/>
          <p:nvPr/>
        </p:nvSpPr>
        <p:spPr>
          <a:xfrm>
            <a:off x="2296063" y="1512932"/>
            <a:ext cx="248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조직도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p6"/>
          <p:cNvCxnSpPr/>
          <p:nvPr/>
        </p:nvCxnSpPr>
        <p:spPr>
          <a:xfrm>
            <a:off x="6849374" y="2016458"/>
            <a:ext cx="33471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89" name="Google Shape;89;p6"/>
          <p:cNvSpPr/>
          <p:nvPr/>
        </p:nvSpPr>
        <p:spPr>
          <a:xfrm>
            <a:off x="7698987" y="1557902"/>
            <a:ext cx="255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인력별 역할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6"/>
          <p:cNvGrpSpPr/>
          <p:nvPr/>
        </p:nvGrpSpPr>
        <p:grpSpPr>
          <a:xfrm>
            <a:off x="498676" y="2286078"/>
            <a:ext cx="5118862" cy="3697118"/>
            <a:chOff x="479425" y="2487332"/>
            <a:chExt cx="5888487" cy="2147614"/>
          </a:xfrm>
        </p:grpSpPr>
        <p:grpSp>
          <p:nvGrpSpPr>
            <p:cNvPr id="91" name="Google Shape;91;p6"/>
            <p:cNvGrpSpPr/>
            <p:nvPr/>
          </p:nvGrpSpPr>
          <p:grpSpPr>
            <a:xfrm>
              <a:off x="2616765" y="2487332"/>
              <a:ext cx="1671300" cy="747680"/>
              <a:chOff x="3711231" y="2497558"/>
              <a:chExt cx="1671300" cy="747680"/>
            </a:xfrm>
          </p:grpSpPr>
          <p:sp>
            <p:nvSpPr>
              <p:cNvPr id="92" name="Google Shape;92;p6"/>
              <p:cNvSpPr/>
              <p:nvPr/>
            </p:nvSpPr>
            <p:spPr>
              <a:xfrm>
                <a:off x="3711231" y="2789238"/>
                <a:ext cx="1670400" cy="456000"/>
              </a:xfrm>
              <a:prstGeom prst="rect">
                <a:avLst/>
              </a:prstGeom>
              <a:noFill/>
              <a:ln w="19050" cap="flat" cmpd="sng">
                <a:solidFill>
                  <a:srgbClr val="BFBFB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ko-KR" sz="1200"/>
                  <a:t>정한수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6" descr="강-4단"/>
              <p:cNvSpPr/>
              <p:nvPr/>
            </p:nvSpPr>
            <p:spPr>
              <a:xfrm>
                <a:off x="3711231" y="2497558"/>
                <a:ext cx="1671300" cy="288900"/>
              </a:xfrm>
              <a:prstGeom prst="rect">
                <a:avLst/>
              </a:prstGeom>
              <a:solidFill>
                <a:srgbClr val="BFBFBF"/>
              </a:solidFill>
              <a:ln w="19050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ko-KR" sz="12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프로젝트 관리자(PM)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94" name="Google Shape;94;p6"/>
            <p:cNvCxnSpPr>
              <a:stCxn id="92" idx="2"/>
              <a:endCxn id="95" idx="0"/>
            </p:cNvCxnSpPr>
            <p:nvPr/>
          </p:nvCxnSpPr>
          <p:spPr>
            <a:xfrm rot="-5400000" flipH="1">
              <a:off x="3486465" y="3200512"/>
              <a:ext cx="652200" cy="721200"/>
            </a:xfrm>
            <a:prstGeom prst="bentConnector3">
              <a:avLst>
                <a:gd name="adj1" fmla="val 50002"/>
              </a:avLst>
            </a:prstGeom>
            <a:noFill/>
            <a:ln w="1905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96" name="Google Shape;96;p6"/>
            <p:cNvGrpSpPr/>
            <p:nvPr/>
          </p:nvGrpSpPr>
          <p:grpSpPr>
            <a:xfrm>
              <a:off x="479425" y="3887235"/>
              <a:ext cx="5888487" cy="747711"/>
              <a:chOff x="1236843" y="3887235"/>
              <a:chExt cx="6951497" cy="747711"/>
            </a:xfrm>
          </p:grpSpPr>
          <p:grpSp>
            <p:nvGrpSpPr>
              <p:cNvPr id="97" name="Google Shape;97;p6"/>
              <p:cNvGrpSpPr/>
              <p:nvPr/>
            </p:nvGrpSpPr>
            <p:grpSpPr>
              <a:xfrm>
                <a:off x="1236843" y="3887235"/>
                <a:ext cx="1671405" cy="747711"/>
                <a:chOff x="3798888" y="2497558"/>
                <a:chExt cx="1671405" cy="747711"/>
              </a:xfrm>
            </p:grpSpPr>
            <p:sp>
              <p:nvSpPr>
                <p:cNvPr id="98" name="Google Shape;98;p6"/>
                <p:cNvSpPr/>
                <p:nvPr/>
              </p:nvSpPr>
              <p:spPr>
                <a:xfrm>
                  <a:off x="3798888" y="2789238"/>
                  <a:ext cx="1670259" cy="456031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BFBFB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ko-KR" sz="1200"/>
                    <a:t>방영찬</a:t>
                  </a:r>
                  <a:endParaRPr sz="12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" name="Google Shape;99;p6" descr="강-4단"/>
                <p:cNvSpPr/>
                <p:nvPr/>
              </p:nvSpPr>
              <p:spPr>
                <a:xfrm>
                  <a:off x="3798888" y="2497558"/>
                  <a:ext cx="1671405" cy="288925"/>
                </a:xfrm>
                <a:prstGeom prst="rect">
                  <a:avLst/>
                </a:prstGeom>
                <a:solidFill>
                  <a:srgbClr val="BFBFBF"/>
                </a:solidFill>
                <a:ln w="19050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ko-KR" sz="1200"/>
                    <a:t>데이터 수집 및 전처리</a:t>
                  </a:r>
                  <a:r>
                    <a:rPr lang="ko-KR" sz="12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  </a:t>
                  </a:r>
                  <a:endParaRPr sz="12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0" name="Google Shape;100;p6"/>
              <p:cNvGrpSpPr/>
              <p:nvPr/>
            </p:nvGrpSpPr>
            <p:grpSpPr>
              <a:xfrm>
                <a:off x="2963185" y="3887235"/>
                <a:ext cx="1671405" cy="747711"/>
                <a:chOff x="3798888" y="2497558"/>
                <a:chExt cx="1671405" cy="747711"/>
              </a:xfrm>
            </p:grpSpPr>
            <p:sp>
              <p:nvSpPr>
                <p:cNvPr id="101" name="Google Shape;101;p6"/>
                <p:cNvSpPr/>
                <p:nvPr/>
              </p:nvSpPr>
              <p:spPr>
                <a:xfrm>
                  <a:off x="3798888" y="2789238"/>
                  <a:ext cx="1670259" cy="456031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BFBFB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ko-KR" sz="1200"/>
                    <a:t>조건영</a:t>
                  </a:r>
                  <a:endParaRPr sz="12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" name="Google Shape;102;p6" descr="강-4단"/>
                <p:cNvSpPr/>
                <p:nvPr/>
              </p:nvSpPr>
              <p:spPr>
                <a:xfrm>
                  <a:off x="3798888" y="2497558"/>
                  <a:ext cx="1671405" cy="288925"/>
                </a:xfrm>
                <a:prstGeom prst="rect">
                  <a:avLst/>
                </a:prstGeom>
                <a:solidFill>
                  <a:srgbClr val="BFBFBF"/>
                </a:solidFill>
                <a:ln w="19050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ko-KR" sz="1200"/>
                    <a:t>EDA 및 데이터 시각화</a:t>
                  </a:r>
                  <a:endParaRPr sz="12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3" name="Google Shape;103;p6"/>
              <p:cNvGrpSpPr/>
              <p:nvPr/>
            </p:nvGrpSpPr>
            <p:grpSpPr>
              <a:xfrm>
                <a:off x="4761631" y="3887235"/>
                <a:ext cx="1671405" cy="747711"/>
                <a:chOff x="3798888" y="2497558"/>
                <a:chExt cx="1671405" cy="747711"/>
              </a:xfrm>
            </p:grpSpPr>
            <p:sp>
              <p:nvSpPr>
                <p:cNvPr id="104" name="Google Shape;104;p6"/>
                <p:cNvSpPr/>
                <p:nvPr/>
              </p:nvSpPr>
              <p:spPr>
                <a:xfrm>
                  <a:off x="3798888" y="2789238"/>
                  <a:ext cx="1670259" cy="456031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BFBFB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ko-KR" sz="1200"/>
                    <a:t>신나령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" name="Google Shape;95;p6" descr="강-4단"/>
                <p:cNvSpPr/>
                <p:nvPr/>
              </p:nvSpPr>
              <p:spPr>
                <a:xfrm>
                  <a:off x="3798888" y="2497558"/>
                  <a:ext cx="1671405" cy="288925"/>
                </a:xfrm>
                <a:prstGeom prst="rect">
                  <a:avLst/>
                </a:prstGeom>
                <a:solidFill>
                  <a:srgbClr val="BFBFBF"/>
                </a:solidFill>
                <a:ln w="19050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ko-KR" sz="1200"/>
                    <a:t>모델 개발</a:t>
                  </a:r>
                  <a:endParaRPr sz="12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5" name="Google Shape;105;p6"/>
              <p:cNvGrpSpPr/>
              <p:nvPr/>
            </p:nvGrpSpPr>
            <p:grpSpPr>
              <a:xfrm>
                <a:off x="6517040" y="3887235"/>
                <a:ext cx="1671300" cy="747711"/>
                <a:chOff x="3798888" y="2497558"/>
                <a:chExt cx="1671300" cy="747711"/>
              </a:xfrm>
            </p:grpSpPr>
            <p:sp>
              <p:nvSpPr>
                <p:cNvPr id="106" name="Google Shape;106;p6"/>
                <p:cNvSpPr/>
                <p:nvPr/>
              </p:nvSpPr>
              <p:spPr>
                <a:xfrm>
                  <a:off x="3798888" y="2789238"/>
                  <a:ext cx="1670259" cy="456031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BFBFB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ko-KR" sz="1200"/>
                    <a:t>김수아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" name="Google Shape;107;p6" descr="강-4단"/>
                <p:cNvSpPr/>
                <p:nvPr/>
              </p:nvSpPr>
              <p:spPr>
                <a:xfrm>
                  <a:off x="3798888" y="2497558"/>
                  <a:ext cx="1671300" cy="288900"/>
                </a:xfrm>
                <a:prstGeom prst="rect">
                  <a:avLst/>
                </a:prstGeom>
                <a:solidFill>
                  <a:srgbClr val="BFBFBF"/>
                </a:solidFill>
                <a:ln w="19050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ko-KR" sz="1200"/>
                    <a:t>모델 개발</a:t>
                  </a:r>
                  <a:endParaRPr sz="12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108" name="Google Shape;108;p6"/>
            <p:cNvCxnSpPr>
              <a:stCxn id="92" idx="2"/>
              <a:endCxn id="107" idx="0"/>
            </p:cNvCxnSpPr>
            <p:nvPr/>
          </p:nvCxnSpPr>
          <p:spPr>
            <a:xfrm rot="-5400000" flipH="1">
              <a:off x="4229865" y="2457112"/>
              <a:ext cx="652200" cy="2208000"/>
            </a:xfrm>
            <a:prstGeom prst="bentConnector3">
              <a:avLst>
                <a:gd name="adj1" fmla="val 50002"/>
              </a:avLst>
            </a:prstGeom>
            <a:noFill/>
            <a:ln w="1905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" name="Google Shape;109;p6"/>
            <p:cNvCxnSpPr>
              <a:stCxn id="92" idx="2"/>
              <a:endCxn id="99" idx="0"/>
            </p:cNvCxnSpPr>
            <p:nvPr/>
          </p:nvCxnSpPr>
          <p:spPr>
            <a:xfrm rot="5400000">
              <a:off x="1993515" y="2428762"/>
              <a:ext cx="652200" cy="2264700"/>
            </a:xfrm>
            <a:prstGeom prst="bentConnector3">
              <a:avLst>
                <a:gd name="adj1" fmla="val 50002"/>
              </a:avLst>
            </a:prstGeom>
            <a:noFill/>
            <a:ln w="1905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" name="Google Shape;110;p6"/>
            <p:cNvCxnSpPr>
              <a:stCxn id="92" idx="2"/>
              <a:endCxn id="102" idx="0"/>
            </p:cNvCxnSpPr>
            <p:nvPr/>
          </p:nvCxnSpPr>
          <p:spPr>
            <a:xfrm rot="5400000">
              <a:off x="2724765" y="3160012"/>
              <a:ext cx="652200" cy="802200"/>
            </a:xfrm>
            <a:prstGeom prst="bentConnector3">
              <a:avLst>
                <a:gd name="adj1" fmla="val 50002"/>
              </a:avLst>
            </a:prstGeom>
            <a:noFill/>
            <a:ln w="1905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111" name="Google Shape;111;p6"/>
          <p:cNvGraphicFramePr/>
          <p:nvPr/>
        </p:nvGraphicFramePr>
        <p:xfrm>
          <a:off x="5968731" y="2172733"/>
          <a:ext cx="5128425" cy="3672185"/>
        </p:xfrm>
        <a:graphic>
          <a:graphicData uri="http://schemas.openxmlformats.org/drawingml/2006/table">
            <a:tbl>
              <a:tblPr>
                <a:noFill/>
                <a:tableStyleId>{7D27D4B4-32AB-4834-9076-1857C4AE147B}</a:tableStyleId>
              </a:tblPr>
              <a:tblGrid>
                <a:gridCol w="138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Role &amp; Responsibilities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담당자</a:t>
                      </a:r>
                      <a:endParaRPr sz="12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역할</a:t>
                      </a:r>
                      <a:endParaRPr sz="12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endParaRPr sz="14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3662" marR="0" lvl="0" indent="-3778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/>
                        <a:t>정한수</a:t>
                      </a:r>
                      <a:endParaRPr sz="1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37783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/>
                        <a:t>프로젝트 진행</a:t>
                      </a:r>
                      <a:endParaRPr sz="1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</a:t>
                      </a:r>
                      <a:r>
                        <a:rPr lang="ko-KR" sz="1200" b="1"/>
                        <a:t>수집 및 전처리</a:t>
                      </a:r>
                      <a:endParaRPr sz="12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37783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/>
                        <a:t>방영찬</a:t>
                      </a:r>
                      <a:endParaRPr sz="1000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37783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/>
                        <a:t>분석 데이터 수집 및 전처리</a:t>
                      </a:r>
                      <a:endParaRPr sz="1000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/>
                        <a:t>EDA 및</a:t>
                      </a:r>
                      <a:endParaRPr sz="1200" b="1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/>
                        <a:t>데이터 시각화</a:t>
                      </a:r>
                      <a:endParaRPr sz="12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37783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/>
                        <a:t>조건영</a:t>
                      </a:r>
                      <a:endParaRPr sz="1000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37783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/>
                        <a:t>데이터 분석 및 시각화</a:t>
                      </a:r>
                      <a:endParaRPr sz="1000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7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>
                          <a:solidFill>
                            <a:schemeClr val="dk1"/>
                          </a:solidFill>
                        </a:rPr>
                        <a:t>개발(Model)</a:t>
                      </a:r>
                      <a:endParaRPr sz="14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37783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/>
                        <a:t>신나령</a:t>
                      </a:r>
                      <a:endParaRPr sz="1000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/>
                        <a:t>모델 생성 및 예측 및 평가</a:t>
                      </a:r>
                      <a:endParaRPr sz="1000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개발(Model)</a:t>
                      </a:r>
                      <a:endParaRPr sz="14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37783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/>
                        <a:t>김수아</a:t>
                      </a:r>
                      <a:endParaRPr sz="1000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모델 생성 및 예측 및 평가</a:t>
                      </a:r>
                      <a:endParaRPr sz="1000"/>
                    </a:p>
                  </a:txBody>
                  <a:tcPr marL="91450" marR="91450" marT="36000" marB="360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테스트</a:t>
                      </a:r>
                      <a:endParaRPr sz="12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3662" lvl="0" indent="-37781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정한수</a:t>
                      </a:r>
                      <a:endParaRPr sz="1000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588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/>
                        <a:t>모델 테스트 및 알고리즘 보완</a:t>
                      </a:r>
                      <a:endParaRPr sz="1000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>
            <a:spLocks noGrp="1"/>
          </p:cNvSpPr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/>
              <a:t>4</a:t>
            </a:r>
            <a:r>
              <a:rPr lang="ko-KR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프로젝트 일정</a:t>
            </a:r>
            <a:endParaRPr/>
          </a:p>
        </p:txBody>
      </p:sp>
      <p:graphicFrame>
        <p:nvGraphicFramePr>
          <p:cNvPr id="117" name="Google Shape;117;p7"/>
          <p:cNvGraphicFramePr/>
          <p:nvPr>
            <p:extLst>
              <p:ext uri="{D42A27DB-BD31-4B8C-83A1-F6EECF244321}">
                <p14:modId xmlns:p14="http://schemas.microsoft.com/office/powerpoint/2010/main" val="1129964568"/>
              </p:ext>
            </p:extLst>
          </p:nvPr>
        </p:nvGraphicFramePr>
        <p:xfrm>
          <a:off x="309888" y="956366"/>
          <a:ext cx="11572225" cy="5508000"/>
        </p:xfrm>
        <a:graphic>
          <a:graphicData uri="http://schemas.openxmlformats.org/drawingml/2006/table">
            <a:tbl>
              <a:tblPr>
                <a:noFill/>
                <a:tableStyleId>{7D27D4B4-32AB-4834-9076-1857C4AE147B}</a:tableStyleId>
              </a:tblPr>
              <a:tblGrid>
                <a:gridCol w="5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3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6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6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6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6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6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63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6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63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9885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태스크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CE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1일차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sz="11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일차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sz="11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일차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ko-KR" sz="11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일차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sz="11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일차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산출물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분석기획(</a:t>
                      </a: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Planning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00"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비즈니스 이해 및 범위설정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요구사항정의서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0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정의 및 계획설정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프로젝트수행계획서,WBS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0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위험계획 수립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위험목록/위험관리계획서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데이터준비(Data </a:t>
                      </a: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Preparartion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000"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필요데이터 정의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데이터정의서, 획득계획서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0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데이터스토어설계(정형,비정형)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스토어설계서, 매핑정의서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0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데이터수집 및 정합성 검증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ko-KR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정합성검증보고서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6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데이터분석(Data </a:t>
                      </a: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Analyzing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0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분석용 데이터준비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분석용 데이터</a:t>
                      </a:r>
                      <a:r>
                        <a:rPr lang="ko-KR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세트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b="0" i="0" u="none" strike="noStrike" cap="non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탐색적분석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kumimoji="0" lang="ko-KR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ko-KR" altLang="en-US" sz="900" b="0" i="0" u="none" strike="noStrike" cap="non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데이터탐색</a:t>
                      </a:r>
                      <a:r>
                        <a:rPr lang="en-US" altLang="ko-KR" sz="900" b="0" i="0" u="none" strike="noStrike" cap="non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900" b="0" i="0" u="none" strike="noStrike" cap="non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시각화보고서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6252698"/>
                  </a:ext>
                </a:extLst>
              </a:tr>
              <a:tr h="306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모델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구현(</a:t>
                      </a:r>
                      <a:r>
                        <a:rPr lang="ko-KR" sz="11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Model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developing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60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모델링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모델링결과보고서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60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모델평가 및 검증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모델평가보고서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6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평가</a:t>
                      </a:r>
                      <a:r>
                        <a:rPr lang="en-US" alt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및 전개(</a:t>
                      </a: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Deploying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060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모델발전계획 수립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발전계획서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060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평가 및 보고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완료보고서</a:t>
                      </a:r>
                      <a:endParaRPr sz="14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cxnSp>
        <p:nvCxnSpPr>
          <p:cNvPr id="118" name="Google Shape;118;p7"/>
          <p:cNvCxnSpPr/>
          <p:nvPr/>
        </p:nvCxnSpPr>
        <p:spPr>
          <a:xfrm>
            <a:off x="4433134" y="2018245"/>
            <a:ext cx="1097400" cy="6300"/>
          </a:xfrm>
          <a:prstGeom prst="straightConnector1">
            <a:avLst/>
          </a:prstGeom>
          <a:noFill/>
          <a:ln w="28575" cap="flat" cmpd="sng">
            <a:solidFill>
              <a:srgbClr val="A3B0C6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119" name="Google Shape;119;p7"/>
          <p:cNvCxnSpPr/>
          <p:nvPr/>
        </p:nvCxnSpPr>
        <p:spPr>
          <a:xfrm>
            <a:off x="4433134" y="2325270"/>
            <a:ext cx="1097400" cy="6300"/>
          </a:xfrm>
          <a:prstGeom prst="straightConnector1">
            <a:avLst/>
          </a:prstGeom>
          <a:noFill/>
          <a:ln w="28575" cap="flat" cmpd="sng">
            <a:solidFill>
              <a:srgbClr val="A3B0C6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120" name="Google Shape;120;p7"/>
          <p:cNvCxnSpPr/>
          <p:nvPr/>
        </p:nvCxnSpPr>
        <p:spPr>
          <a:xfrm>
            <a:off x="4433134" y="1711220"/>
            <a:ext cx="1097400" cy="6300"/>
          </a:xfrm>
          <a:prstGeom prst="straightConnector1">
            <a:avLst/>
          </a:prstGeom>
          <a:noFill/>
          <a:ln w="28575" cap="flat" cmpd="sng">
            <a:solidFill>
              <a:srgbClr val="9CACC8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121" name="Google Shape;121;p7"/>
          <p:cNvCxnSpPr>
            <a:cxnSpLocks/>
          </p:cNvCxnSpPr>
          <p:nvPr/>
        </p:nvCxnSpPr>
        <p:spPr>
          <a:xfrm>
            <a:off x="8804134" y="6007459"/>
            <a:ext cx="1097400" cy="0"/>
          </a:xfrm>
          <a:prstGeom prst="straightConnector1">
            <a:avLst/>
          </a:prstGeom>
          <a:noFill/>
          <a:ln w="28575" cap="flat" cmpd="sng">
            <a:solidFill>
              <a:srgbClr val="A3B0C6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122" name="Google Shape;122;p7"/>
          <p:cNvCxnSpPr>
            <a:cxnSpLocks/>
          </p:cNvCxnSpPr>
          <p:nvPr/>
        </p:nvCxnSpPr>
        <p:spPr>
          <a:xfrm>
            <a:off x="8804134" y="6313346"/>
            <a:ext cx="1097400" cy="0"/>
          </a:xfrm>
          <a:prstGeom prst="straightConnector1">
            <a:avLst/>
          </a:prstGeom>
          <a:noFill/>
          <a:ln w="28575" cap="flat" cmpd="sng">
            <a:solidFill>
              <a:srgbClr val="A3B0C6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123" name="Google Shape;123;p7"/>
          <p:cNvCxnSpPr>
            <a:cxnSpLocks/>
          </p:cNvCxnSpPr>
          <p:nvPr/>
        </p:nvCxnSpPr>
        <p:spPr>
          <a:xfrm>
            <a:off x="4981834" y="2956948"/>
            <a:ext cx="1090416" cy="0"/>
          </a:xfrm>
          <a:prstGeom prst="straightConnector1">
            <a:avLst/>
          </a:prstGeom>
          <a:noFill/>
          <a:ln w="28575" cap="flat" cmpd="sng">
            <a:solidFill>
              <a:srgbClr val="A3B0C6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124" name="Google Shape;124;p7"/>
          <p:cNvCxnSpPr/>
          <p:nvPr/>
        </p:nvCxnSpPr>
        <p:spPr>
          <a:xfrm>
            <a:off x="5525884" y="3276584"/>
            <a:ext cx="1097400" cy="6300"/>
          </a:xfrm>
          <a:prstGeom prst="straightConnector1">
            <a:avLst/>
          </a:prstGeom>
          <a:noFill/>
          <a:ln w="28575" cap="flat" cmpd="sng">
            <a:solidFill>
              <a:srgbClr val="A3B0C6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125" name="Google Shape;125;p7"/>
          <p:cNvCxnSpPr/>
          <p:nvPr/>
        </p:nvCxnSpPr>
        <p:spPr>
          <a:xfrm>
            <a:off x="5525884" y="3550334"/>
            <a:ext cx="1097400" cy="6300"/>
          </a:xfrm>
          <a:prstGeom prst="straightConnector1">
            <a:avLst/>
          </a:prstGeom>
          <a:noFill/>
          <a:ln w="28575" cap="flat" cmpd="sng">
            <a:solidFill>
              <a:srgbClr val="A3B0C6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126" name="Google Shape;126;p7"/>
          <p:cNvCxnSpPr/>
          <p:nvPr/>
        </p:nvCxnSpPr>
        <p:spPr>
          <a:xfrm>
            <a:off x="6072250" y="4187035"/>
            <a:ext cx="1097400" cy="6300"/>
          </a:xfrm>
          <a:prstGeom prst="straightConnector1">
            <a:avLst/>
          </a:prstGeom>
          <a:noFill/>
          <a:ln w="28575" cap="flat" cmpd="sng">
            <a:solidFill>
              <a:srgbClr val="A3B0C6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127" name="Google Shape;127;p7"/>
          <p:cNvCxnSpPr/>
          <p:nvPr/>
        </p:nvCxnSpPr>
        <p:spPr>
          <a:xfrm>
            <a:off x="6072250" y="4473860"/>
            <a:ext cx="1097400" cy="6300"/>
          </a:xfrm>
          <a:prstGeom prst="straightConnector1">
            <a:avLst/>
          </a:prstGeom>
          <a:noFill/>
          <a:ln w="28575" cap="flat" cmpd="sng">
            <a:solidFill>
              <a:srgbClr val="A3B0C6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128" name="Google Shape;128;p7"/>
          <p:cNvCxnSpPr>
            <a:cxnSpLocks/>
          </p:cNvCxnSpPr>
          <p:nvPr/>
        </p:nvCxnSpPr>
        <p:spPr>
          <a:xfrm>
            <a:off x="7702550" y="5396463"/>
            <a:ext cx="1652525" cy="0"/>
          </a:xfrm>
          <a:prstGeom prst="straightConnector1">
            <a:avLst/>
          </a:prstGeom>
          <a:noFill/>
          <a:ln w="28575" cap="flat" cmpd="sng">
            <a:solidFill>
              <a:srgbClr val="A3B0C6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129" name="Google Shape;129;p7"/>
          <p:cNvCxnSpPr>
            <a:cxnSpLocks/>
          </p:cNvCxnSpPr>
          <p:nvPr/>
        </p:nvCxnSpPr>
        <p:spPr>
          <a:xfrm>
            <a:off x="7169650" y="5093726"/>
            <a:ext cx="1652400" cy="0"/>
          </a:xfrm>
          <a:prstGeom prst="straightConnector1">
            <a:avLst/>
          </a:prstGeom>
          <a:noFill/>
          <a:ln w="28575" cap="flat" cmpd="sng">
            <a:solidFill>
              <a:srgbClr val="A3B0C6"/>
            </a:solidFill>
            <a:prstDash val="solid"/>
            <a:round/>
            <a:headEnd type="oval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e80ae4e20_16_11"/>
          <p:cNvSpPr txBox="1">
            <a:spLocks noGrp="1"/>
          </p:cNvSpPr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/>
              <a:t>5</a:t>
            </a:r>
            <a:r>
              <a:rPr lang="ko-KR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/>
              <a:t>프로젝트 구성도</a:t>
            </a:r>
            <a:endParaRPr/>
          </a:p>
        </p:txBody>
      </p:sp>
      <p:sp>
        <p:nvSpPr>
          <p:cNvPr id="135" name="Google Shape;135;g15e80ae4e20_16_11"/>
          <p:cNvSpPr/>
          <p:nvPr/>
        </p:nvSpPr>
        <p:spPr>
          <a:xfrm>
            <a:off x="5203050" y="2757275"/>
            <a:ext cx="1608900" cy="95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모델 생성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(머신러닝/딥러닝)</a:t>
            </a:r>
            <a:endParaRPr sz="1200"/>
          </a:p>
        </p:txBody>
      </p:sp>
      <p:sp>
        <p:nvSpPr>
          <p:cNvPr id="136" name="Google Shape;136;g15e80ae4e20_16_11"/>
          <p:cNvSpPr/>
          <p:nvPr/>
        </p:nvSpPr>
        <p:spPr>
          <a:xfrm>
            <a:off x="7537525" y="2757275"/>
            <a:ext cx="1608900" cy="95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모델 평가</a:t>
            </a:r>
            <a:endParaRPr/>
          </a:p>
        </p:txBody>
      </p:sp>
      <p:sp>
        <p:nvSpPr>
          <p:cNvPr id="137" name="Google Shape;137;g15e80ae4e20_16_11"/>
          <p:cNvSpPr/>
          <p:nvPr/>
        </p:nvSpPr>
        <p:spPr>
          <a:xfrm>
            <a:off x="9897950" y="2757275"/>
            <a:ext cx="1608900" cy="95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모델 예측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(전력 사용량)</a:t>
            </a:r>
            <a:endParaRPr sz="1200"/>
          </a:p>
        </p:txBody>
      </p:sp>
      <p:sp>
        <p:nvSpPr>
          <p:cNvPr id="138" name="Google Shape;138;g15e80ae4e20_16_11"/>
          <p:cNvSpPr/>
          <p:nvPr/>
        </p:nvSpPr>
        <p:spPr>
          <a:xfrm>
            <a:off x="493700" y="3400850"/>
            <a:ext cx="1608900" cy="95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raw data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(건물 정보와 기후 정보 등)</a:t>
            </a:r>
            <a:endParaRPr sz="1200"/>
          </a:p>
        </p:txBody>
      </p:sp>
      <p:sp>
        <p:nvSpPr>
          <p:cNvPr id="139" name="Google Shape;139;g15e80ae4e20_16_11"/>
          <p:cNvSpPr/>
          <p:nvPr/>
        </p:nvSpPr>
        <p:spPr>
          <a:xfrm>
            <a:off x="2848375" y="2757275"/>
            <a:ext cx="1608900" cy="95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데이터 전처리</a:t>
            </a:r>
            <a:endParaRPr/>
          </a:p>
        </p:txBody>
      </p:sp>
      <p:sp>
        <p:nvSpPr>
          <p:cNvPr id="140" name="Google Shape;140;g15e80ae4e20_16_11"/>
          <p:cNvSpPr/>
          <p:nvPr/>
        </p:nvSpPr>
        <p:spPr>
          <a:xfrm>
            <a:off x="2848375" y="4176675"/>
            <a:ext cx="1608900" cy="95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데이터 시각화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(EDA)</a:t>
            </a:r>
            <a:endParaRPr sz="1200"/>
          </a:p>
        </p:txBody>
      </p:sp>
      <p:cxnSp>
        <p:nvCxnSpPr>
          <p:cNvPr id="141" name="Google Shape;141;g15e80ae4e20_16_11"/>
          <p:cNvCxnSpPr>
            <a:stCxn id="138" idx="3"/>
            <a:endCxn id="139" idx="1"/>
          </p:cNvCxnSpPr>
          <p:nvPr/>
        </p:nvCxnSpPr>
        <p:spPr>
          <a:xfrm rot="10800000" flipH="1">
            <a:off x="2102600" y="3234950"/>
            <a:ext cx="745800" cy="6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" name="Google Shape;142;g15e80ae4e20_16_11"/>
          <p:cNvCxnSpPr/>
          <p:nvPr/>
        </p:nvCxnSpPr>
        <p:spPr>
          <a:xfrm>
            <a:off x="4457275" y="3234875"/>
            <a:ext cx="74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" name="Google Shape;143;g15e80ae4e20_16_11"/>
          <p:cNvCxnSpPr/>
          <p:nvPr/>
        </p:nvCxnSpPr>
        <p:spPr>
          <a:xfrm>
            <a:off x="6811950" y="3234875"/>
            <a:ext cx="74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4" name="Google Shape;144;g15e80ae4e20_16_11"/>
          <p:cNvCxnSpPr/>
          <p:nvPr/>
        </p:nvCxnSpPr>
        <p:spPr>
          <a:xfrm>
            <a:off x="9146425" y="3234875"/>
            <a:ext cx="74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" name="Google Shape;145;g15e80ae4e20_16_11"/>
          <p:cNvCxnSpPr>
            <a:stCxn id="138" idx="3"/>
            <a:endCxn id="140" idx="1"/>
          </p:cNvCxnSpPr>
          <p:nvPr/>
        </p:nvCxnSpPr>
        <p:spPr>
          <a:xfrm>
            <a:off x="2102600" y="3878450"/>
            <a:ext cx="745800" cy="7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g15e80ae4e20_16_11"/>
          <p:cNvCxnSpPr/>
          <p:nvPr/>
        </p:nvCxnSpPr>
        <p:spPr>
          <a:xfrm rot="10800000">
            <a:off x="6810563" y="3107675"/>
            <a:ext cx="734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7" name="Google Shape;147;g15e80ae4e20_16_11"/>
          <p:cNvSpPr txBox="1"/>
          <p:nvPr/>
        </p:nvSpPr>
        <p:spPr>
          <a:xfrm>
            <a:off x="6928438" y="2738375"/>
            <a:ext cx="492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개선</a:t>
            </a:r>
            <a:endParaRPr sz="1200"/>
          </a:p>
        </p:txBody>
      </p:sp>
      <p:sp>
        <p:nvSpPr>
          <p:cNvPr id="148" name="Google Shape;148;g15e80ae4e20_16_11"/>
          <p:cNvSpPr/>
          <p:nvPr/>
        </p:nvSpPr>
        <p:spPr>
          <a:xfrm>
            <a:off x="493700" y="1825625"/>
            <a:ext cx="1608900" cy="95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(필요시 새로운 데이터 수집)</a:t>
            </a:r>
            <a:endParaRPr sz="1200"/>
          </a:p>
        </p:txBody>
      </p:sp>
      <p:cxnSp>
        <p:nvCxnSpPr>
          <p:cNvPr id="149" name="Google Shape;149;g15e80ae4e20_16_11"/>
          <p:cNvCxnSpPr>
            <a:stCxn id="148" idx="2"/>
            <a:endCxn id="138" idx="0"/>
          </p:cNvCxnSpPr>
          <p:nvPr/>
        </p:nvCxnSpPr>
        <p:spPr>
          <a:xfrm>
            <a:off x="1298150" y="2780825"/>
            <a:ext cx="0" cy="62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" name="Google Shape;150;g15e80ae4e20_16_11"/>
          <p:cNvSpPr/>
          <p:nvPr/>
        </p:nvSpPr>
        <p:spPr>
          <a:xfrm>
            <a:off x="9897950" y="4405275"/>
            <a:ext cx="1608900" cy="95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user</a:t>
            </a:r>
            <a:endParaRPr sz="1200"/>
          </a:p>
        </p:txBody>
      </p:sp>
      <p:cxnSp>
        <p:nvCxnSpPr>
          <p:cNvPr id="151" name="Google Shape;151;g15e80ae4e20_16_11"/>
          <p:cNvCxnSpPr>
            <a:stCxn id="137" idx="2"/>
            <a:endCxn id="150" idx="0"/>
          </p:cNvCxnSpPr>
          <p:nvPr/>
        </p:nvCxnSpPr>
        <p:spPr>
          <a:xfrm>
            <a:off x="10702400" y="3712475"/>
            <a:ext cx="0" cy="6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2" name="Google Shape;152;g15e80ae4e20_16_11"/>
          <p:cNvSpPr txBox="1"/>
          <p:nvPr/>
        </p:nvSpPr>
        <p:spPr>
          <a:xfrm>
            <a:off x="10723650" y="3710475"/>
            <a:ext cx="301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예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측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값</a:t>
            </a:r>
            <a:endParaRPr sz="1200"/>
          </a:p>
        </p:txBody>
      </p:sp>
      <p:sp>
        <p:nvSpPr>
          <p:cNvPr id="153" name="Google Shape;153;g15e80ae4e20_16_11"/>
          <p:cNvSpPr/>
          <p:nvPr/>
        </p:nvSpPr>
        <p:spPr>
          <a:xfrm>
            <a:off x="7977300" y="4405275"/>
            <a:ext cx="1608900" cy="95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날씨 데이터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(웹 크롤링)</a:t>
            </a:r>
            <a:endParaRPr sz="1200"/>
          </a:p>
        </p:txBody>
      </p:sp>
      <p:cxnSp>
        <p:nvCxnSpPr>
          <p:cNvPr id="154" name="Google Shape;154;g15e80ae4e20_16_11"/>
          <p:cNvCxnSpPr>
            <a:endCxn id="137" idx="1"/>
          </p:cNvCxnSpPr>
          <p:nvPr/>
        </p:nvCxnSpPr>
        <p:spPr>
          <a:xfrm rot="10800000" flipH="1">
            <a:off x="8778650" y="3234875"/>
            <a:ext cx="1119300" cy="117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>
            <a:spLocks noGrp="1"/>
          </p:cNvSpPr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/>
              <a:t>6</a:t>
            </a:r>
            <a:r>
              <a:rPr lang="ko-KR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예상 이슈</a:t>
            </a:r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body" idx="1"/>
          </p:nvPr>
        </p:nvSpPr>
        <p:spPr>
          <a:xfrm>
            <a:off x="479425" y="972272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구축 과정에서 아래와 같은 3가지 이슈가 예상되며, 대응방안은 다음과 같습니다.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1" name="Google Shape;161;p9"/>
          <p:cNvGraphicFramePr/>
          <p:nvPr/>
        </p:nvGraphicFramePr>
        <p:xfrm>
          <a:off x="698740" y="1892374"/>
          <a:ext cx="10696750" cy="3594875"/>
        </p:xfrm>
        <a:graphic>
          <a:graphicData uri="http://schemas.openxmlformats.org/drawingml/2006/table">
            <a:tbl>
              <a:tblPr>
                <a:noFill/>
                <a:tableStyleId>{7D27D4B4-32AB-4834-9076-1857C4AE147B}</a:tableStyleId>
              </a:tblPr>
              <a:tblGrid>
                <a:gridCol w="63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예상이슈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대응방안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lang="ko-KR" b="1"/>
                        <a:t> 변수들에 대해 생소한 개념들이 존재</a:t>
                      </a:r>
                      <a:endParaRPr b="1"/>
                    </a:p>
                  </a:txBody>
                  <a:tcPr marL="91450" marR="9145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2" marR="0" lvl="0" indent="-2254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lang="ko-KR" b="1"/>
                        <a:t>개념 숙지</a:t>
                      </a:r>
                      <a:endParaRPr b="1"/>
                    </a:p>
                  </a:txBody>
                  <a:tcPr marL="91450" marR="9145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2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7112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lang="ko-KR" b="1">
                          <a:solidFill>
                            <a:schemeClr val="dk1"/>
                          </a:solidFill>
                        </a:rPr>
                        <a:t>기상 관련 변수들 간의 높은 상관성이 있으며</a:t>
                      </a:r>
                      <a:endParaRPr b="1"/>
                    </a:p>
                    <a:p>
                      <a:pPr marL="711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lang="ko-KR" b="1"/>
                        <a:t>기본 제공된 전력 사용 데이터의 설명 변수들이 부족</a:t>
                      </a:r>
                      <a:endParaRPr sz="1400" b="1" u="none" strike="noStrike" cap="none"/>
                    </a:p>
                  </a:txBody>
                  <a:tcPr marL="91450" marR="9145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lang="ko-KR" b="1"/>
                        <a:t> 변수 간소화, 추가 설명 변수를 탐색</a:t>
                      </a:r>
                      <a:endParaRPr sz="1400" b="1" u="none" strike="noStrike" cap="none"/>
                    </a:p>
                  </a:txBody>
                  <a:tcPr marL="91450" marR="9145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8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2254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lang="ko-KR" b="1"/>
                        <a:t>팀원들의 프로젝트 역할 분담 경험 부족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lvl="0" indent="-2254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lang="ko-KR" b="1"/>
                        <a:t>팀원 간 활발한 의사소통이 필요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/>
          <p:nvPr/>
        </p:nvSpPr>
        <p:spPr>
          <a:xfrm>
            <a:off x="2502794" y="2846231"/>
            <a:ext cx="718641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of Document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694</Words>
  <Application>Microsoft Office PowerPoint</Application>
  <PresentationFormat>와이드스크린</PresentationFormat>
  <Paragraphs>332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Noto Sans Symbols</vt:lpstr>
      <vt:lpstr>Arial</vt:lpstr>
      <vt:lpstr>맑은 고딕</vt:lpstr>
      <vt:lpstr>Office 테마</vt:lpstr>
      <vt:lpstr>1_Office 테마</vt:lpstr>
      <vt:lpstr>PowerPoint 프레젠테이션</vt:lpstr>
      <vt:lpstr>PowerPoint 프레젠테이션</vt:lpstr>
      <vt:lpstr>1. 프로젝트 추진 개요</vt:lpstr>
      <vt:lpstr>2. 구축 범위</vt:lpstr>
      <vt:lpstr>3. 프로젝트 조직 및 역할</vt:lpstr>
      <vt:lpstr>4. 프로젝트 일정</vt:lpstr>
      <vt:lpstr>5. 프로젝트 구성도</vt:lpstr>
      <vt:lpstr>6. 예상 이슈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CHO GUNYOUNG</cp:lastModifiedBy>
  <cp:revision>1</cp:revision>
  <dcterms:modified xsi:type="dcterms:W3CDTF">2022-10-05T06:50:00Z</dcterms:modified>
</cp:coreProperties>
</file>