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842" r:id="rId5"/>
  </p:sldMasterIdLst>
  <p:notesMasterIdLst>
    <p:notesMasterId r:id="rId9"/>
  </p:notesMasterIdLst>
  <p:handoutMasterIdLst>
    <p:handoutMasterId r:id="rId7"/>
  </p:handoutMasterIdLst>
  <p:sldIdLst>
    <p:sldId id="256" r:id="rId11"/>
    <p:sldId id="257" r:id="rId12"/>
    <p:sldId id="262" r:id="rId13"/>
    <p:sldId id="258" r:id="rId14"/>
    <p:sldId id="263" r:id="rId15"/>
    <p:sldId id="264" r:id="rId16"/>
    <p:sldId id="269" r:id="rId17"/>
    <p:sldId id="265" r:id="rId18"/>
    <p:sldId id="266" r:id="rId19"/>
    <p:sldId id="267" r:id="rId20"/>
    <p:sldId id="268" r:id="rId21"/>
    <p:sldId id="259" r:id="rId22"/>
    <p:sldId id="260" r:id="rId23"/>
    <p:sldId id="261" r:id="rId24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0">
          <p15:clr>
            <a:srgbClr val="A4A3A4"/>
          </p15:clr>
        </p15:guide>
        <p15:guide id="2" pos="2875" userDrawn="0">
          <p15:clr>
            <a:srgbClr val="A4A3A4"/>
          </p15:clr>
        </p15:guide>
        <p15:guide id="3" orient="horz" pos="161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DBEE7"/>
    <a:srgbClr val="7CA8DE"/>
    <a:srgbClr val="90B6E4"/>
    <a:srgbClr val="80ABE0"/>
    <a:srgbClr val="6FA0DB"/>
    <a:srgbClr val="404042"/>
    <a:srgbClr val="F4A196"/>
    <a:srgbClr val="F29386"/>
    <a:srgbClr val="F9CDC7"/>
    <a:srgbClr val="F7B8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868" autoAdjust="0"/>
  </p:normalViewPr>
  <p:slideViewPr>
    <p:cSldViewPr snapToGrid="1" snapToObjects="1">
      <p:cViewPr varScale="1">
        <p:scale>
          <a:sx n="202" d="100"/>
          <a:sy n="202" d="100"/>
        </p:scale>
        <p:origin x="624" y="162"/>
      </p:cViewPr>
      <p:guideLst>
        <p:guide orient="horz" pos="2155"/>
        <p:guide pos="2875"/>
        <p:guide orient="horz" pos="16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handoutMaster" Target="handoutMasters/handoutMaster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52858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516216" y="3188356"/>
            <a:ext cx="2627784" cy="1955145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516216" y="1"/>
            <a:ext cx="2627784" cy="3188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ctrTitle"/>
          </p:nvPr>
        </p:nvSpPr>
        <p:spPr>
          <a:xfrm>
            <a:off x="238760" y="1840230"/>
            <a:ext cx="6052185" cy="12287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724650" y="3855720"/>
            <a:ext cx="2193290" cy="598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4" name="날짜 개체 틀 14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바닥글 개체 틀 15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z="1000" smtClean="0"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latin typeface="Arial" charset="0"/>
              <a:ea typeface="Arial" charset="0"/>
            </a:endParaRPr>
          </a:p>
        </p:txBody>
      </p:sp>
      <p:sp>
        <p:nvSpPr>
          <p:cNvPr id="16" name="슬라이드 번호 개체 틀 1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36880" y="977265"/>
            <a:ext cx="8269605" cy="743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6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68737" y="60471"/>
            <a:ext cx="9006529" cy="5022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21145" y="2329378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날짜 개체 틀 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슬라이드 번호 개체 틀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b="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2759113641.png"></Relationship><Relationship Id="rId2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www.data.go.kr/data/15102458/fileData.do" TargetMode="External"></Relationship><Relationship Id="rId3" Type="http://schemas.openxmlformats.org/officeDocument/2006/relationships/hyperlink" Target="http://data.seoul.go.kr/dataList/OA-21245/F/1/datasetView.do" TargetMode="External"></Relationship><Relationship Id="rId4" Type="http://schemas.openxmlformats.org/officeDocument/2006/relationships/image" Target="../media/fImage275911758467.png"></Relationship><Relationship Id="rId5" Type="http://schemas.openxmlformats.org/officeDocument/2006/relationships/image" Target="../media/fImage275911796334.png"></Relationship><Relationship Id="rId6" Type="http://schemas.openxmlformats.org/officeDocument/2006/relationships/hyperlink" Target="https://www.data.go.kr/data/15100212/fileData.do" TargetMode="Externa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 noGrp="1"/>
          </p:cNvSpPr>
          <p:nvPr/>
        </p:nvSpPr>
        <p:spPr>
          <a:xfrm rot="0">
            <a:off x="397510" y="911860"/>
            <a:ext cx="6193790" cy="1234440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950" cap="none" u="sng" i="0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2950" cap="none" u="sng" i="0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latinLnBrk="0">
              <a:buFontTx/>
              <a:buNone/>
            </a:pPr>
            <a:r>
              <a:rPr sz="4000" cap="none" i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서울시 전기차 충전소</a:t>
            </a:r>
            <a:endParaRPr lang="ko-KR" altLang="en-US" sz="4000" cap="none" i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latinLnBrk="0">
              <a:buFontTx/>
              <a:buNone/>
            </a:pPr>
            <a:r>
              <a:rPr sz="4000" cap="none" i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현황 분석</a:t>
            </a:r>
            <a:endParaRPr lang="ko-KR" altLang="en-US" sz="4000" cap="none" i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Box 5"/>
          <p:cNvSpPr txBox="1">
            <a:spLocks noGrp="1" noChangeArrowheads="1"/>
          </p:cNvSpPr>
          <p:nvPr/>
        </p:nvSpPr>
        <p:spPr>
          <a:xfrm>
            <a:off x="6732270" y="3940175"/>
            <a:ext cx="2197100" cy="4298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Saturday October 7, </a:t>
            </a:r>
            <a:r>
              <a:rPr lang="en-US" altLang="ko-KR" sz="110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2022</a:t>
            </a:r>
            <a:endParaRPr lang="ko-KR" altLang="en-US" sz="110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</a:rPr>
              <a:t>3조 stair팀</a:t>
            </a:r>
            <a:endParaRPr lang="ko-KR" altLang="en-US" sz="1100" b="1">
              <a:solidFill>
                <a:schemeClr val="bg1">
                  <a:lumMod val="8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 rot="0">
            <a:off x="7902575" y="345440"/>
            <a:ext cx="755015" cy="24644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93345" indent="-37465" rtl="0" algn="r" latinLnBrk="0">
              <a:buFontTx/>
              <a:buNone/>
            </a:pPr>
            <a:r>
              <a:rPr sz="1600" cap="none" i="0" b="0" strike="noStrike">
                <a:solidFill>
                  <a:schemeClr val="dk1"/>
                </a:solidFill>
                <a:latin typeface="나눔고딕 ExtraBold" charset="0"/>
                <a:ea typeface="나눔고딕 ExtraBold" charset="0"/>
              </a:rPr>
              <a:t>정한수</a:t>
            </a:r>
            <a:endParaRPr lang="ko-KR" altLang="en-US" sz="1600" cap="none" i="0" b="0" strike="noStrike">
              <a:solidFill>
                <a:schemeClr val="dk1"/>
              </a:solidFill>
              <a:latin typeface="나눔고딕 ExtraBold" charset="0"/>
              <a:ea typeface="나눔고딕 ExtraBold" charset="0"/>
            </a:endParaRPr>
          </a:p>
          <a:p>
            <a:pPr marL="93345" indent="-37465" rtl="0" algn="r" latinLnBrk="0">
              <a:buFontTx/>
              <a:buNone/>
            </a:pPr>
            <a:endParaRPr lang="ko-KR" altLang="en-US" sz="1600" cap="none" i="0" b="0" strike="noStrike">
              <a:solidFill>
                <a:schemeClr val="dk1"/>
              </a:solidFill>
              <a:latin typeface="나눔고딕 ExtraBold" charset="0"/>
              <a:ea typeface="나눔고딕 ExtraBold" charset="0"/>
            </a:endParaRPr>
          </a:p>
          <a:p>
            <a:pPr marL="93345" indent="-37465" rtl="0" algn="r" latinLnBrk="0">
              <a:buFontTx/>
              <a:buNone/>
            </a:pPr>
            <a:r>
              <a:rPr sz="1600" cap="none" i="0" b="0" strike="noStrike">
                <a:solidFill>
                  <a:schemeClr val="dk1"/>
                </a:solidFill>
                <a:latin typeface="나눔고딕 ExtraBold" charset="0"/>
                <a:ea typeface="나눔고딕 ExtraBold" charset="0"/>
              </a:rPr>
              <a:t> 방영찬</a:t>
            </a:r>
            <a:endParaRPr lang="ko-KR" altLang="en-US" sz="1600" cap="none" i="0" b="0" strike="noStrike">
              <a:solidFill>
                <a:schemeClr val="dk1"/>
              </a:solidFill>
              <a:latin typeface="나눔고딕 ExtraBold" charset="0"/>
              <a:ea typeface="나눔고딕 ExtraBold" charset="0"/>
            </a:endParaRPr>
          </a:p>
          <a:p>
            <a:pPr marL="93345" indent="-37465" rtl="0" algn="r" latinLnBrk="0">
              <a:buFontTx/>
              <a:buNone/>
            </a:pPr>
            <a:endParaRPr lang="ko-KR" altLang="en-US" sz="1600" cap="none" i="0" b="0" strike="noStrike">
              <a:solidFill>
                <a:schemeClr val="dk1"/>
              </a:solidFill>
              <a:latin typeface="나눔고딕 ExtraBold" charset="0"/>
              <a:ea typeface="나눔고딕 ExtraBold" charset="0"/>
            </a:endParaRPr>
          </a:p>
          <a:p>
            <a:pPr marL="93345" indent="-37465" rtl="0" algn="r" latinLnBrk="0">
              <a:buFontTx/>
              <a:buNone/>
            </a:pPr>
            <a:r>
              <a:rPr sz="1600" cap="none" i="0" b="0" strike="noStrike">
                <a:solidFill>
                  <a:schemeClr val="dk1"/>
                </a:solidFill>
                <a:latin typeface="나눔고딕 ExtraBold" charset="0"/>
                <a:ea typeface="나눔고딕 ExtraBold" charset="0"/>
              </a:rPr>
              <a:t> 조건영</a:t>
            </a:r>
            <a:endParaRPr lang="ko-KR" altLang="en-US" sz="1600" cap="none" i="0" b="0" strike="noStrike">
              <a:solidFill>
                <a:schemeClr val="dk1"/>
              </a:solidFill>
              <a:latin typeface="나눔고딕 ExtraBold" charset="0"/>
              <a:ea typeface="나눔고딕 ExtraBold" charset="0"/>
            </a:endParaRPr>
          </a:p>
          <a:p>
            <a:pPr marL="93345" indent="-37465" rtl="0" algn="r" latinLnBrk="0">
              <a:buFontTx/>
              <a:buNone/>
            </a:pPr>
            <a:endParaRPr lang="ko-KR" altLang="en-US" sz="1600" cap="none" i="0" b="0" strike="noStrike">
              <a:solidFill>
                <a:schemeClr val="dk1"/>
              </a:solidFill>
              <a:latin typeface="나눔고딕 ExtraBold" charset="0"/>
              <a:ea typeface="나눔고딕 ExtraBold" charset="0"/>
            </a:endParaRPr>
          </a:p>
          <a:p>
            <a:pPr marL="93345" indent="-37465" rtl="0" algn="r" latinLnBrk="0">
              <a:buFontTx/>
              <a:buNone/>
            </a:pPr>
            <a:r>
              <a:rPr sz="1600" cap="none" i="0" b="0" strike="noStrike">
                <a:solidFill>
                  <a:schemeClr val="dk1"/>
                </a:solidFill>
                <a:latin typeface="나눔고딕 ExtraBold" charset="0"/>
                <a:ea typeface="나눔고딕 ExtraBold" charset="0"/>
              </a:rPr>
              <a:t> 신나령</a:t>
            </a:r>
            <a:endParaRPr lang="ko-KR" altLang="en-US" sz="1600" cap="none" i="0" b="0" strike="noStrike">
              <a:solidFill>
                <a:schemeClr val="dk1"/>
              </a:solidFill>
              <a:latin typeface="나눔고딕 ExtraBold" charset="0"/>
              <a:ea typeface="나눔고딕 ExtraBold" charset="0"/>
            </a:endParaRPr>
          </a:p>
          <a:p>
            <a:pPr marL="93345" indent="-37465" rtl="0" algn="r" latinLnBrk="0">
              <a:buFontTx/>
              <a:buNone/>
            </a:pPr>
            <a:endParaRPr lang="ko-KR" altLang="en-US" sz="1600" cap="none" i="0" b="0" strike="noStrike">
              <a:solidFill>
                <a:schemeClr val="dk1"/>
              </a:solidFill>
              <a:latin typeface="나눔고딕 ExtraBold" charset="0"/>
              <a:ea typeface="나눔고딕 ExtraBold" charset="0"/>
            </a:endParaRPr>
          </a:p>
          <a:p>
            <a:pPr marL="93345" indent="-37465" rtl="0" algn="r" latinLnBrk="0">
              <a:buFontTx/>
              <a:buNone/>
            </a:pPr>
            <a:r>
              <a:rPr sz="1600" cap="none" i="0" b="0" strike="noStrike">
                <a:solidFill>
                  <a:schemeClr val="dk1"/>
                </a:solidFill>
                <a:latin typeface="나눔고딕 ExtraBold" charset="0"/>
                <a:ea typeface="나눔고딕 ExtraBold" charset="0"/>
              </a:rPr>
              <a:t> 김수아</a:t>
            </a:r>
            <a:endParaRPr lang="ko-KR" altLang="en-US" sz="1600" cap="none" i="0" b="0" strike="noStrike">
              <a:solidFill>
                <a:schemeClr val="dk1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hangingPunct="1"/>
            <a:endParaRPr lang="ko-KR" altLang="en-US" sz="1600"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542030" cy="315595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1.6 프로젝트 구성도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도형 145"/>
          <p:cNvSpPr>
            <a:spLocks/>
          </p:cNvSpPr>
          <p:nvPr/>
        </p:nvSpPr>
        <p:spPr>
          <a:xfrm rot="0">
            <a:off x="2334260" y="1174115"/>
            <a:ext cx="4939030" cy="3514090"/>
          </a:xfrm>
          <a:prstGeom prst="roundRect">
            <a:avLst>
              <a:gd name="adj" fmla="val 16667"/>
            </a:avLst>
          </a:prstGeom>
          <a:solidFill>
            <a:srgbClr val="E4F2FE"/>
          </a:solidFill>
          <a:ln w="9525" cap="flat" cmpd="sng">
            <a:solidFill>
              <a:srgbClr val="1F497D">
                <a:alpha val="100000"/>
              </a:srgb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8" name="도형 146"/>
          <p:cNvSpPr>
            <a:spLocks/>
          </p:cNvSpPr>
          <p:nvPr/>
        </p:nvSpPr>
        <p:spPr>
          <a:xfrm rot="0" flipH="1">
            <a:off x="478790" y="1296035"/>
            <a:ext cx="629920" cy="326263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1F497D">
                <a:alpha val="100000"/>
              </a:srgb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</a:rPr>
              <a:t>사</a:t>
            </a: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</a:rPr>
              <a:t>용</a:t>
            </a: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</a:rPr>
              <a:t>자</a:t>
            </a: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</a:rPr>
              <a:t> </a:t>
            </a: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</a:rPr>
              <a:t>모</a:t>
            </a: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</a:rPr>
              <a:t>듈</a:t>
            </a: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9" name="도형 147"/>
          <p:cNvSpPr>
            <a:spLocks/>
          </p:cNvSpPr>
          <p:nvPr/>
        </p:nvSpPr>
        <p:spPr>
          <a:xfrm rot="0">
            <a:off x="2529840" y="2694940"/>
            <a:ext cx="711200" cy="492760"/>
          </a:xfrm>
          <a:prstGeom prst="roundRect">
            <a:avLst>
              <a:gd name="adj" fmla="val 16667"/>
            </a:avLst>
          </a:prstGeom>
          <a:solidFill>
            <a:srgbClr val="D4E5F5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0" strike="noStrike">
                <a:latin typeface="Arial" charset="0"/>
                <a:ea typeface="Arial" charset="0"/>
              </a:rPr>
              <a:t>최단 거리 충전소 위치 탐색</a:t>
            </a:r>
            <a:endParaRPr lang="ko-KR" altLang="en-US" sz="12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0" name="텍스트 상자 148"/>
          <p:cNvSpPr txBox="1">
            <a:spLocks/>
          </p:cNvSpPr>
          <p:nvPr/>
        </p:nvSpPr>
        <p:spPr>
          <a:xfrm rot="0">
            <a:off x="3290570" y="872490"/>
            <a:ext cx="2391410" cy="2857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400" cap="none" i="0" b="1" strike="noStrike">
                <a:latin typeface="Arial" charset="0"/>
                <a:ea typeface="Arial" charset="0"/>
              </a:rPr>
              <a:t>전기차 충전소 위치 안내 시스템</a:t>
            </a:r>
            <a:endParaRPr lang="ko-KR" altLang="en-US" sz="1400" cap="none" i="0" b="1" strike="noStrike">
              <a:latin typeface="Arial" charset="0"/>
              <a:ea typeface="Arial" charset="0"/>
            </a:endParaRPr>
          </a:p>
        </p:txBody>
      </p:sp>
      <p:sp>
        <p:nvSpPr>
          <p:cNvPr id="11" name="도형 149"/>
          <p:cNvSpPr>
            <a:spLocks/>
          </p:cNvSpPr>
          <p:nvPr/>
        </p:nvSpPr>
        <p:spPr>
          <a:xfrm rot="0">
            <a:off x="5447030" y="2644775"/>
            <a:ext cx="935990" cy="59182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1" strike="noStrike">
                <a:latin typeface="Arial" charset="0"/>
                <a:ea typeface="Arial" charset="0"/>
              </a:rPr>
              <a:t>DB</a:t>
            </a:r>
            <a:endParaRPr lang="ko-KR" altLang="en-US" sz="1200" cap="none" i="0" b="1" strike="noStrike">
              <a:latin typeface="Arial" charset="0"/>
              <a:ea typeface="Arial" charset="0"/>
            </a:endParaRPr>
          </a:p>
        </p:txBody>
      </p:sp>
      <p:sp>
        <p:nvSpPr>
          <p:cNvPr id="12" name="도형 150"/>
          <p:cNvSpPr>
            <a:spLocks/>
          </p:cNvSpPr>
          <p:nvPr/>
        </p:nvSpPr>
        <p:spPr>
          <a:xfrm rot="0">
            <a:off x="7884160" y="1350645"/>
            <a:ext cx="857250" cy="777240"/>
          </a:xfrm>
          <a:prstGeom prst="roundRect">
            <a:avLst>
              <a:gd name="adj" fmla="val 16667"/>
            </a:avLst>
          </a:prstGeom>
          <a:solidFill>
            <a:srgbClr val="E4F2FE"/>
          </a:solidFill>
          <a:ln w="9525" cap="flat" cmpd="sng">
            <a:solidFill>
              <a:srgbClr val="1F497D">
                <a:alpha val="100000"/>
              </a:srgb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rPr>
              <a:t>충전소</a:t>
            </a:r>
            <a:endParaRPr lang="ko-KR" altLang="en-US" sz="1200" cap="none" i="0" b="1" strike="noStrike">
              <a:solidFill>
                <a:srgbClr val="333333"/>
              </a:solidFill>
              <a:latin typeface="Malgun Gothic" charset="0"/>
              <a:ea typeface="Malgun Gothic" charset="0"/>
            </a:endParaRPr>
          </a:p>
          <a:p>
            <a:pPr marL="0" indent="0" rtl="0" algn="ctr" latinLnBrk="0">
              <a:buFontTx/>
              <a:buNone/>
            </a:pPr>
            <a:r>
              <a:rPr sz="12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rPr>
              <a:t>위경도</a:t>
            </a:r>
            <a:endParaRPr lang="ko-KR" altLang="en-US" sz="1200" cap="none" i="0" b="1" strike="noStrike">
              <a:solidFill>
                <a:srgbClr val="333333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도형 151"/>
          <p:cNvSpPr>
            <a:spLocks/>
          </p:cNvSpPr>
          <p:nvPr/>
        </p:nvSpPr>
        <p:spPr>
          <a:xfrm rot="0">
            <a:off x="6821170" y="2489835"/>
            <a:ext cx="295910" cy="88392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1" strike="noStrike">
                <a:latin typeface="Arial" charset="0"/>
                <a:ea typeface="Arial" charset="0"/>
              </a:rPr>
              <a:t>전</a:t>
            </a:r>
            <a:endParaRPr lang="ko-KR" altLang="en-US" sz="1200" cap="none" i="0" b="1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1200" cap="none" i="0" b="1" strike="noStrike">
                <a:latin typeface="Arial" charset="0"/>
                <a:ea typeface="Arial" charset="0"/>
              </a:rPr>
              <a:t>처</a:t>
            </a:r>
            <a:endParaRPr lang="ko-KR" altLang="en-US" sz="1200" cap="none" i="0" b="1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1200" cap="none" i="0" b="1" strike="noStrike">
                <a:latin typeface="Arial" charset="0"/>
                <a:ea typeface="Arial" charset="0"/>
              </a:rPr>
              <a:t>리</a:t>
            </a:r>
            <a:endParaRPr lang="ko-KR" altLang="en-US" sz="1200" cap="none" i="0" b="1" strike="noStrike">
              <a:latin typeface="Arial" charset="0"/>
              <a:ea typeface="Arial" charset="0"/>
            </a:endParaRPr>
          </a:p>
        </p:txBody>
      </p:sp>
      <p:sp>
        <p:nvSpPr>
          <p:cNvPr id="14" name="도형 152"/>
          <p:cNvSpPr>
            <a:spLocks/>
          </p:cNvSpPr>
          <p:nvPr/>
        </p:nvSpPr>
        <p:spPr>
          <a:xfrm rot="10800000" flipV="1">
            <a:off x="2885440" y="2423795"/>
            <a:ext cx="882650" cy="271780"/>
          </a:xfrm>
          <a:prstGeom prst="bentConnector2"/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tailEnd type="stealth" w="med" len="med"/>
          </a:ln>
        </p:spPr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15" name="도형 153"/>
          <p:cNvCxnSpPr>
            <a:stCxn id="12" idx="1"/>
            <a:endCxn id="13" idx="3"/>
          </p:cNvCxnSpPr>
          <p:nvPr/>
        </p:nvCxnSpPr>
        <p:spPr>
          <a:xfrm rot="10800000" flipV="1">
            <a:off x="7116445" y="1738630"/>
            <a:ext cx="768350" cy="1193800"/>
          </a:xfrm>
          <a:prstGeom prst="bentConnector3">
            <a:avLst>
              <a:gd name="adj1" fmla="val 50028"/>
            </a:avLst>
          </a:prstGeom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4"/>
          <p:cNvSpPr>
            <a:spLocks/>
          </p:cNvSpPr>
          <p:nvPr/>
        </p:nvSpPr>
        <p:spPr>
          <a:xfrm rot="0">
            <a:off x="7884160" y="2542540"/>
            <a:ext cx="857250" cy="777240"/>
          </a:xfrm>
          <a:prstGeom prst="roundRect">
            <a:avLst>
              <a:gd name="adj" fmla="val 16667"/>
            </a:avLst>
          </a:prstGeom>
          <a:solidFill>
            <a:srgbClr val="E4F2FE"/>
          </a:solidFill>
          <a:ln w="9525" cap="flat" cmpd="sng">
            <a:solidFill>
              <a:srgbClr val="1F497D">
                <a:alpha val="100000"/>
              </a:srgb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1" strike="noStrike">
                <a:solidFill>
                  <a:schemeClr val="dk1"/>
                </a:solidFill>
                <a:latin typeface="Arial" charset="0"/>
                <a:ea typeface="Arial" charset="0"/>
              </a:rPr>
              <a:t>행정동별 친환경 자동차 현황</a:t>
            </a:r>
            <a:endParaRPr lang="ko-KR" altLang="en-US" sz="1200" cap="none" i="0" b="1" strike="noStrike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도형 155"/>
          <p:cNvSpPr>
            <a:spLocks/>
          </p:cNvSpPr>
          <p:nvPr/>
        </p:nvSpPr>
        <p:spPr>
          <a:xfrm rot="0">
            <a:off x="7884160" y="3727450"/>
            <a:ext cx="857250" cy="777240"/>
          </a:xfrm>
          <a:prstGeom prst="roundRect">
            <a:avLst>
              <a:gd name="adj" fmla="val 16667"/>
            </a:avLst>
          </a:prstGeom>
          <a:solidFill>
            <a:srgbClr val="E4F2FE"/>
          </a:solidFill>
          <a:ln w="9525" cap="flat" cmpd="sng">
            <a:solidFill>
              <a:srgbClr val="1F497D">
                <a:alpha val="100000"/>
              </a:srgb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1" strike="noStrike">
                <a:solidFill>
                  <a:schemeClr val="dk1"/>
                </a:solidFill>
                <a:latin typeface="Arial" charset="0"/>
                <a:ea typeface="Arial" charset="0"/>
              </a:rPr>
              <a:t>급속충전기 정보 현황</a:t>
            </a:r>
            <a:endParaRPr lang="ko-KR" altLang="en-US" sz="1200" cap="none" i="0" b="1" strike="noStrike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8" name="도형 156"/>
          <p:cNvCxnSpPr>
            <a:stCxn id="17" idx="1"/>
            <a:endCxn id="13" idx="3"/>
          </p:cNvCxnSpPr>
          <p:nvPr/>
        </p:nvCxnSpPr>
        <p:spPr>
          <a:xfrm rot="10800000">
            <a:off x="7116445" y="2931795"/>
            <a:ext cx="768350" cy="1184275"/>
          </a:xfrm>
          <a:prstGeom prst="bentConnector3">
            <a:avLst>
              <a:gd name="adj1" fmla="val 50106"/>
            </a:avLst>
          </a:prstGeom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57"/>
          <p:cNvSpPr txBox="1">
            <a:spLocks/>
          </p:cNvSpPr>
          <p:nvPr/>
        </p:nvSpPr>
        <p:spPr>
          <a:xfrm rot="0">
            <a:off x="7829550" y="981075"/>
            <a:ext cx="887730" cy="2857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400" cap="none" i="0" b="1" strike="noStrike">
                <a:latin typeface="Arial" charset="0"/>
                <a:ea typeface="Arial" charset="0"/>
              </a:rPr>
              <a:t>Raw Data</a:t>
            </a:r>
            <a:endParaRPr lang="ko-KR" altLang="en-US" sz="1400" cap="none" i="0" b="1" strike="noStrike">
              <a:latin typeface="Arial" charset="0"/>
              <a:ea typeface="Arial" charset="0"/>
            </a:endParaRPr>
          </a:p>
        </p:txBody>
      </p:sp>
      <p:cxnSp>
        <p:nvCxnSpPr>
          <p:cNvPr id="20" name="도형 158"/>
          <p:cNvCxnSpPr>
            <a:stCxn id="16" idx="1"/>
            <a:endCxn id="13" idx="3"/>
          </p:cNvCxnSpPr>
          <p:nvPr/>
        </p:nvCxnSpPr>
        <p:spPr>
          <a:xfrm rot="10800000" flipV="1">
            <a:off x="7116445" y="2930525"/>
            <a:ext cx="768350" cy="2540"/>
          </a:xfrm>
          <a:prstGeom prst="bentConnector3">
            <a:avLst>
              <a:gd name="adj1" fmla="val 50106"/>
            </a:avLst>
          </a:prstGeom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159"/>
          <p:cNvCxnSpPr>
            <a:stCxn id="13" idx="1"/>
            <a:endCxn id="11" idx="3"/>
          </p:cNvCxnSpPr>
          <p:nvPr/>
        </p:nvCxnSpPr>
        <p:spPr>
          <a:xfrm rot="0" flipH="1">
            <a:off x="6382385" y="2931795"/>
            <a:ext cx="439420" cy="8890"/>
          </a:xfrm>
          <a:prstGeom prst="straightConnector1"/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160"/>
          <p:cNvSpPr>
            <a:spLocks/>
          </p:cNvSpPr>
          <p:nvPr/>
        </p:nvSpPr>
        <p:spPr>
          <a:xfrm rot="0">
            <a:off x="3420745" y="2694940"/>
            <a:ext cx="711200" cy="492760"/>
          </a:xfrm>
          <a:prstGeom prst="roundRect">
            <a:avLst>
              <a:gd name="adj" fmla="val 16667"/>
            </a:avLst>
          </a:prstGeom>
          <a:solidFill>
            <a:srgbClr val="D4E5F5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0" strike="noStrike">
                <a:latin typeface="Arial" charset="0"/>
                <a:ea typeface="Arial" charset="0"/>
              </a:rPr>
              <a:t>해당 지역 충전소 수 탐색</a:t>
            </a:r>
            <a:endParaRPr lang="ko-KR" altLang="en-US" sz="1200" cap="none" i="0" b="0" strike="noStrike">
              <a:latin typeface="Arial" charset="0"/>
              <a:ea typeface="Arial" charset="0"/>
            </a:endParaRPr>
          </a:p>
        </p:txBody>
      </p:sp>
      <p:cxnSp>
        <p:nvCxnSpPr>
          <p:cNvPr id="23" name="도형 161"/>
          <p:cNvCxnSpPr>
            <a:stCxn id="176" idx="2"/>
            <a:endCxn id="22" idx="0"/>
          </p:cNvCxnSpPr>
          <p:nvPr/>
        </p:nvCxnSpPr>
        <p:spPr>
          <a:xfrm rot="5400000">
            <a:off x="3507105" y="2422525"/>
            <a:ext cx="542290" cy="3810"/>
          </a:xfrm>
          <a:prstGeom prst="bentConnector3">
            <a:avLst>
              <a:gd name="adj1" fmla="val 50042"/>
            </a:avLst>
          </a:prstGeom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162"/>
          <p:cNvSpPr>
            <a:spLocks/>
          </p:cNvSpPr>
          <p:nvPr/>
        </p:nvSpPr>
        <p:spPr>
          <a:xfrm rot="0">
            <a:off x="2529840" y="3728085"/>
            <a:ext cx="2500630" cy="41402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0" strike="noStrike">
                <a:latin typeface="Arial" charset="0"/>
                <a:ea typeface="Arial" charset="0"/>
              </a:rPr>
              <a:t>시각화</a:t>
            </a:r>
            <a:endParaRPr lang="ko-KR" altLang="en-US" sz="1200" cap="none" i="0" b="0" strike="noStrike">
              <a:latin typeface="Arial" charset="0"/>
              <a:ea typeface="Arial" charset="0"/>
            </a:endParaRPr>
          </a:p>
        </p:txBody>
      </p:sp>
      <p:cxnSp>
        <p:nvCxnSpPr>
          <p:cNvPr id="25" name="도형 163"/>
          <p:cNvCxnSpPr/>
          <p:nvPr/>
        </p:nvCxnSpPr>
        <p:spPr>
          <a:xfrm rot="0">
            <a:off x="1193165" y="1941830"/>
            <a:ext cx="1328420" cy="10160"/>
          </a:xfrm>
          <a:prstGeom prst="straightConnector1"/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164"/>
          <p:cNvSpPr txBox="1">
            <a:spLocks/>
          </p:cNvSpPr>
          <p:nvPr/>
        </p:nvSpPr>
        <p:spPr>
          <a:xfrm rot="0">
            <a:off x="1463040" y="1678940"/>
            <a:ext cx="654050" cy="26416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200" cap="none" i="0" b="1" strike="noStrike">
                <a:latin typeface="Arial" charset="0"/>
                <a:ea typeface="Arial" charset="0"/>
              </a:rPr>
              <a:t>위치 정보</a:t>
            </a:r>
            <a:endParaRPr lang="ko-KR" altLang="en-US" sz="1200" cap="none" i="0" b="1" strike="noStrike">
              <a:latin typeface="Arial" charset="0"/>
              <a:ea typeface="Arial" charset="0"/>
            </a:endParaRPr>
          </a:p>
        </p:txBody>
      </p:sp>
      <p:grpSp>
        <p:nvGrpSpPr>
          <p:cNvPr id="173" name="그룹 167"/>
          <p:cNvGrpSpPr/>
          <p:nvPr/>
        </p:nvGrpSpPr>
        <p:grpSpPr>
          <a:xfrm rot="0">
            <a:off x="1177925" y="3671570"/>
            <a:ext cx="1305560" cy="264160"/>
            <a:chOff x="1177925" y="3671570"/>
            <a:chExt cx="1305560" cy="264160"/>
          </a:xfrm>
        </p:grpSpPr>
        <p:cxnSp>
          <p:nvCxnSpPr>
            <p:cNvPr id="174" name="도형 165"/>
            <p:cNvCxnSpPr/>
            <p:nvPr/>
          </p:nvCxnSpPr>
          <p:spPr>
            <a:xfrm rot="10800000">
              <a:off x="1176655" y="3935095"/>
              <a:ext cx="1305560" cy="635"/>
            </a:xfrm>
            <a:prstGeom prst="straightConnector1"/>
            <a:noFill/>
            <a:ln w="38100" cap="flat" cmpd="sng">
              <a:solidFill>
                <a:schemeClr val="dk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텍스트 상자 166"/>
            <p:cNvSpPr txBox="1">
              <a:spLocks/>
            </p:cNvSpPr>
            <p:nvPr/>
          </p:nvSpPr>
          <p:spPr>
            <a:xfrm rot="0">
              <a:off x="1415415" y="3670935"/>
              <a:ext cx="1065530" cy="26416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91440" rIns="91440" bIns="91440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200" cap="none" i="0" b="1" strike="noStrike">
                  <a:latin typeface="Arial" charset="0"/>
                  <a:ea typeface="Arial" charset="0"/>
                </a:rPr>
                <a:t>주변충전소 정보</a:t>
              </a:r>
              <a:endParaRPr lang="ko-KR" altLang="en-US" sz="1200" cap="none" i="0" b="1" strike="noStrike">
                <a:latin typeface="Arial" charset="0"/>
                <a:ea typeface="Arial" charset="0"/>
              </a:endParaRPr>
            </a:p>
          </p:txBody>
        </p:sp>
      </p:grpSp>
      <p:sp>
        <p:nvSpPr>
          <p:cNvPr id="176" name="도형 168"/>
          <p:cNvSpPr>
            <a:spLocks/>
          </p:cNvSpPr>
          <p:nvPr/>
        </p:nvSpPr>
        <p:spPr>
          <a:xfrm rot="0">
            <a:off x="2529840" y="1739900"/>
            <a:ext cx="2500630" cy="41402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0" strike="noStrike">
                <a:latin typeface="Arial" charset="0"/>
                <a:ea typeface="Arial" charset="0"/>
              </a:rPr>
              <a:t>주변 충전소 자료 필터링</a:t>
            </a:r>
            <a:endParaRPr lang="ko-KR" altLang="en-US" sz="1200" cap="none" i="0" b="0" strike="noStrike">
              <a:latin typeface="Arial" charset="0"/>
              <a:ea typeface="Arial" charset="0"/>
            </a:endParaRPr>
          </a:p>
        </p:txBody>
      </p:sp>
      <p:cxnSp>
        <p:nvCxnSpPr>
          <p:cNvPr id="177" name="도형 169"/>
          <p:cNvCxnSpPr>
            <a:stCxn id="24" idx="0"/>
            <a:endCxn id="9" idx="2"/>
          </p:cNvCxnSpPr>
          <p:nvPr/>
        </p:nvCxnSpPr>
        <p:spPr>
          <a:xfrm rot="16200000" flipV="1">
            <a:off x="3484245" y="2929890"/>
            <a:ext cx="342900" cy="1254125"/>
          </a:xfrm>
          <a:prstGeom prst="bentConnector3">
            <a:avLst>
              <a:gd name="adj1" fmla="val 79009"/>
            </a:avLst>
          </a:prstGeom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도형 170"/>
          <p:cNvCxnSpPr>
            <a:stCxn id="22" idx="2"/>
            <a:endCxn id="24" idx="0"/>
          </p:cNvCxnSpPr>
          <p:nvPr/>
        </p:nvCxnSpPr>
        <p:spPr>
          <a:xfrm rot="16200000" flipH="1">
            <a:off x="3929380" y="3375660"/>
            <a:ext cx="342900" cy="363220"/>
          </a:xfrm>
          <a:prstGeom prst="bentConnector3">
            <a:avLst>
              <a:gd name="adj1" fmla="val 20769"/>
            </a:avLst>
          </a:prstGeom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도형 171"/>
          <p:cNvSpPr>
            <a:spLocks/>
          </p:cNvSpPr>
          <p:nvPr/>
        </p:nvSpPr>
        <p:spPr>
          <a:xfrm rot="0">
            <a:off x="5029835" y="1946275"/>
            <a:ext cx="885190" cy="699135"/>
          </a:xfrm>
          <a:prstGeom prst="bentConnector2"/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headEnd type="stealth" w="med" len="med"/>
          </a:ln>
        </p:spPr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0" name="도형 172"/>
          <p:cNvSpPr>
            <a:spLocks/>
          </p:cNvSpPr>
          <p:nvPr/>
        </p:nvSpPr>
        <p:spPr>
          <a:xfrm rot="0">
            <a:off x="4319270" y="2694940"/>
            <a:ext cx="711200" cy="492760"/>
          </a:xfrm>
          <a:prstGeom prst="roundRect">
            <a:avLst>
              <a:gd name="adj" fmla="val 16667"/>
            </a:avLst>
          </a:prstGeom>
          <a:solidFill>
            <a:srgbClr val="D4E5F5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0" strike="noStrike">
                <a:latin typeface="Arial" charset="0"/>
                <a:ea typeface="Arial" charset="0"/>
              </a:rPr>
              <a:t>해당 지역 전기차 현황 확인</a:t>
            </a:r>
            <a:endParaRPr lang="ko-KR" altLang="en-US" sz="12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81" name="도형 173"/>
          <p:cNvSpPr>
            <a:spLocks/>
          </p:cNvSpPr>
          <p:nvPr/>
        </p:nvSpPr>
        <p:spPr>
          <a:xfrm rot="0">
            <a:off x="3762375" y="2428875"/>
            <a:ext cx="913130" cy="266700"/>
          </a:xfrm>
          <a:prstGeom prst="bentConnector2"/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tailEnd type="stealth" w="med" len="med"/>
          </a:ln>
        </p:spPr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182" name="도형 174"/>
          <p:cNvCxnSpPr>
            <a:stCxn id="180" idx="2"/>
            <a:endCxn id="24" idx="0"/>
          </p:cNvCxnSpPr>
          <p:nvPr/>
        </p:nvCxnSpPr>
        <p:spPr>
          <a:xfrm rot="5400000">
            <a:off x="4378960" y="3288665"/>
            <a:ext cx="342900" cy="536575"/>
          </a:xfrm>
          <a:prstGeom prst="bentConnector3">
            <a:avLst>
              <a:gd name="adj1" fmla="val 21144"/>
            </a:avLst>
          </a:prstGeom>
          <a:noFill/>
          <a:ln w="38100" cap="flat" cmpd="sng">
            <a:solidFill>
              <a:schemeClr val="dk2">
                <a:alpha val="100000"/>
              </a:schemeClr>
            </a:solidFill>
            <a:prstDash val="solid"/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542030" cy="315595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1.3 프로젝트 조직 및 역할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360170" y="663575"/>
            <a:ext cx="2488565" cy="3702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800" cap="none" i="0" b="1" strike="noStrike">
                <a:solidFill>
                  <a:schemeClr val="dk1"/>
                </a:solidFill>
                <a:latin typeface="Arial" charset="0"/>
                <a:ea typeface="Arial" charset="0"/>
              </a:rPr>
              <a:t>프로젝트 조직도</a:t>
            </a:r>
            <a:endParaRPr lang="ko-KR" altLang="en-US" sz="1800" cap="none" i="0" b="1" strike="noStrike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31" name="Group 5"/>
          <p:cNvGrpSpPr/>
          <p:nvPr/>
        </p:nvGrpSpPr>
        <p:grpSpPr>
          <a:xfrm rot="0">
            <a:off x="220345" y="1167130"/>
            <a:ext cx="8796655" cy="635"/>
            <a:chOff x="220345" y="1167130"/>
            <a:chExt cx="8796655" cy="635"/>
          </a:xfrm>
        </p:grpSpPr>
        <p:cxnSp>
          <p:nvCxnSpPr>
            <p:cNvPr id="8" name="Rect 0"/>
            <p:cNvCxnSpPr/>
            <p:nvPr/>
          </p:nvCxnSpPr>
          <p:spPr>
            <a:xfrm rot="0">
              <a:off x="220345" y="1167130"/>
              <a:ext cx="4234180" cy="635"/>
            </a:xfrm>
            <a:prstGeom prst="straightConnector1"/>
            <a:noFill/>
            <a:ln w="9525" cap="flat" cmpd="sng">
              <a:solidFill>
                <a:srgbClr val="A5A5A5">
                  <a:alpha val="100000"/>
                </a:srgbClr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t 0"/>
            <p:cNvCxnSpPr/>
            <p:nvPr/>
          </p:nvCxnSpPr>
          <p:spPr>
            <a:xfrm rot="0">
              <a:off x="4765040" y="1167130"/>
              <a:ext cx="4251960" cy="635"/>
            </a:xfrm>
            <a:prstGeom prst="straightConnector1"/>
            <a:noFill/>
            <a:ln w="9525" cap="flat" cmpd="sng">
              <a:solidFill>
                <a:srgbClr val="A5A5A5">
                  <a:alpha val="100000"/>
                </a:srgbClr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 0"/>
          <p:cNvSpPr>
            <a:spLocks/>
          </p:cNvSpPr>
          <p:nvPr/>
        </p:nvSpPr>
        <p:spPr>
          <a:xfrm rot="0">
            <a:off x="5662295" y="708025"/>
            <a:ext cx="2559685" cy="3702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800" cap="none" i="0" b="1" strike="noStrike">
                <a:solidFill>
                  <a:schemeClr val="dk1"/>
                </a:solidFill>
                <a:latin typeface="Arial" charset="0"/>
                <a:ea typeface="Arial" charset="0"/>
              </a:rPr>
              <a:t>인력별 역할</a:t>
            </a:r>
            <a:endParaRPr lang="ko-KR" altLang="en-US" sz="1800" cap="none" i="0" b="1" strike="noStrike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4912995" y="1757045"/>
          <a:ext cx="4030980" cy="304101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91565"/>
                <a:gridCol w="974090"/>
                <a:gridCol w="1965325"/>
              </a:tblGrid>
              <a:tr h="260350">
                <a:tc row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구분</a:t>
                      </a:r>
                      <a:endParaRPr lang="ko-KR" altLang="en-US" sz="1100" kern="1200" i="0" cap="none" b="1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Role &amp; Responsibilities</a:t>
                      </a:r>
                      <a:endParaRPr lang="ko-KR" altLang="en-US" sz="1100" kern="1200" i="0" cap="none" b="1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7305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담당자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역할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프로젝트 관리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정한수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980" indent="-3810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프로젝트 진행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1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데이터 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수집 및 전처리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980" indent="-3810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방영찬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980" indent="-3810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데이터 수집 및 전처리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DB 데이터 관리</a:t>
                      </a:r>
                      <a:endParaRPr lang="ko-KR" altLang="en-US" sz="1100" kern="1200" i="0" cap="none" b="1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김수아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데이터 연결 및 관리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1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EDA 및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데이터 시각화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신나령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데이터 분석 및 시각화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알고리즘 개발</a:t>
                      </a:r>
                      <a:endParaRPr lang="ko-KR" altLang="en-US" sz="1100" kern="1200" i="0" cap="none" b="1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조건영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충전소 정보 반환 기능 구현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2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정한수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indent="0" rtl="0" algn="ctr" latinLnBrk="0">
                        <a:buFontTx/>
                        <a:buNone/>
                      </a:pPr>
                      <a:endParaRPr lang="ko-KR" altLang="en-US" sz="12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2" name="Group 5"/>
          <p:cNvGrpSpPr/>
          <p:nvPr/>
        </p:nvGrpSpPr>
        <p:grpSpPr>
          <a:xfrm rot="0">
            <a:off x="338455" y="1664970"/>
            <a:ext cx="4325620" cy="3132455"/>
            <a:chOff x="338455" y="1664970"/>
            <a:chExt cx="4325620" cy="3132455"/>
          </a:xfrm>
        </p:grpSpPr>
        <p:cxnSp>
          <p:nvCxnSpPr>
            <p:cNvPr id="7" name="Rect 0"/>
            <p:cNvCxnSpPr/>
            <p:nvPr/>
          </p:nvCxnSpPr>
          <p:spPr>
            <a:xfrm rot="16200000" flipH="1">
              <a:off x="2854960" y="2419350"/>
              <a:ext cx="952500" cy="1623060"/>
            </a:xfrm>
            <a:prstGeom prst="bentConnector3">
              <a:avLst>
                <a:gd name="adj1" fmla="val 49996"/>
              </a:avLst>
            </a:prstGeom>
            <a:noFill/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 0"/>
            <p:cNvSpPr>
              <a:spLocks/>
            </p:cNvSpPr>
            <p:nvPr/>
          </p:nvSpPr>
          <p:spPr>
            <a:xfrm rot="0">
              <a:off x="338455" y="4133215"/>
              <a:ext cx="1040130" cy="664210"/>
            </a:xfrm>
            <a:prstGeom prst="rect"/>
            <a:noFill/>
            <a:ln w="19050" cap="flat" cmpd="sng">
              <a:solidFill>
                <a:srgbClr val="BFBFBF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1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방영찬</a:t>
              </a:r>
              <a:endParaRPr lang="ko-KR" altLang="en-US" sz="11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0" name="Rect 0"/>
            <p:cNvSpPr>
              <a:spLocks/>
            </p:cNvSpPr>
            <p:nvPr/>
          </p:nvSpPr>
          <p:spPr>
            <a:xfrm rot="0">
              <a:off x="1412240" y="4133215"/>
              <a:ext cx="1040130" cy="664210"/>
            </a:xfrm>
            <a:prstGeom prst="rect"/>
            <a:noFill/>
            <a:ln w="19050" cap="flat" cmpd="sng">
              <a:solidFill>
                <a:srgbClr val="BFBFBF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100" cap="none" i="0" b="0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신나령</a:t>
              </a:r>
              <a:endParaRPr lang="ko-KR" altLang="en-US" sz="1100" cap="none" i="0" b="0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3" name="Rect 0"/>
            <p:cNvSpPr>
              <a:spLocks/>
            </p:cNvSpPr>
            <p:nvPr/>
          </p:nvSpPr>
          <p:spPr>
            <a:xfrm rot="0">
              <a:off x="2531110" y="4133215"/>
              <a:ext cx="1040130" cy="664210"/>
            </a:xfrm>
            <a:prstGeom prst="rect"/>
            <a:noFill/>
            <a:ln w="19050" cap="flat" cmpd="sng">
              <a:solidFill>
                <a:srgbClr val="BFBFBF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100" cap="none" i="0" b="0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조건영</a:t>
              </a:r>
              <a:endParaRPr lang="ko-KR" altLang="en-US" sz="1100" cap="none" i="0" b="0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6" name="Rect 0"/>
            <p:cNvSpPr>
              <a:spLocks/>
            </p:cNvSpPr>
            <p:nvPr/>
          </p:nvSpPr>
          <p:spPr>
            <a:xfrm rot="0">
              <a:off x="3623310" y="4133215"/>
              <a:ext cx="1040130" cy="664210"/>
            </a:xfrm>
            <a:prstGeom prst="rect"/>
            <a:noFill/>
            <a:ln w="19050" cap="flat" cmpd="sng">
              <a:solidFill>
                <a:srgbClr val="BFBFBF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1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김수아</a:t>
              </a:r>
              <a:endParaRPr lang="ko-KR" altLang="en-US" sz="11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9" name="Rect 0"/>
            <p:cNvSpPr>
              <a:spLocks/>
            </p:cNvSpPr>
            <p:nvPr/>
          </p:nvSpPr>
          <p:spPr>
            <a:xfrm rot="0">
              <a:off x="1908175" y="2091690"/>
              <a:ext cx="1228090" cy="664210"/>
            </a:xfrm>
            <a:prstGeom prst="rect"/>
            <a:solidFill>
              <a:schemeClr val="lt1"/>
            </a:solidFill>
            <a:ln w="19050" cap="flat" cmpd="sng">
              <a:solidFill>
                <a:srgbClr val="BFBFBF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1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정한수</a:t>
              </a:r>
              <a:endParaRPr lang="ko-KR" altLang="en-US" sz="11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 rot="0">
              <a:off x="338455" y="3706495"/>
              <a:ext cx="1041400" cy="421640"/>
            </a:xfrm>
            <a:prstGeom prst="rect"/>
            <a:solidFill>
              <a:srgbClr val="BFBFBF"/>
            </a:solidFill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데이터 수집 및 전처리   </a:t>
              </a:r>
              <a:endParaRPr lang="ko-KR" altLang="en-US" sz="10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1" name="Rect 0"/>
            <p:cNvSpPr>
              <a:spLocks/>
            </p:cNvSpPr>
            <p:nvPr/>
          </p:nvSpPr>
          <p:spPr>
            <a:xfrm rot="0">
              <a:off x="1412240" y="3706495"/>
              <a:ext cx="1041400" cy="421640"/>
            </a:xfrm>
            <a:prstGeom prst="rect"/>
            <a:solidFill>
              <a:srgbClr val="BFBFBF"/>
            </a:solidFill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EDA 및 데이터 시각화</a:t>
              </a:r>
              <a:endParaRPr lang="ko-KR" altLang="en-US" sz="10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4" name="Rect 0"/>
            <p:cNvSpPr>
              <a:spLocks/>
            </p:cNvSpPr>
            <p:nvPr/>
          </p:nvSpPr>
          <p:spPr>
            <a:xfrm rot="0">
              <a:off x="2531110" y="3706495"/>
              <a:ext cx="1041400" cy="421640"/>
            </a:xfrm>
            <a:prstGeom prst="rect"/>
            <a:solidFill>
              <a:srgbClr val="BFBFBF"/>
            </a:solidFill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0" strike="noStrike">
                  <a:latin typeface="Arial" charset="0"/>
                  <a:ea typeface="Arial" charset="0"/>
                </a:rPr>
                <a:t>알고리즘 </a:t>
              </a:r>
              <a:r>
                <a:rPr sz="10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개발</a:t>
              </a:r>
              <a:endParaRPr lang="ko-KR" altLang="en-US" sz="10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7" name="Rect 0"/>
            <p:cNvSpPr>
              <a:spLocks/>
            </p:cNvSpPr>
            <p:nvPr/>
          </p:nvSpPr>
          <p:spPr>
            <a:xfrm rot="0">
              <a:off x="3622675" y="3706495"/>
              <a:ext cx="1041400" cy="421640"/>
            </a:xfrm>
            <a:prstGeom prst="rect"/>
            <a:solidFill>
              <a:srgbClr val="BFBFBF"/>
            </a:solidFill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0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DB 데이터 관리</a:t>
              </a:r>
              <a:endParaRPr lang="ko-KR" altLang="en-US" sz="1000" cap="none" i="0" b="0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30" name="Rect 0"/>
            <p:cNvSpPr>
              <a:spLocks/>
            </p:cNvSpPr>
            <p:nvPr/>
          </p:nvSpPr>
          <p:spPr>
            <a:xfrm rot="0">
              <a:off x="1908810" y="1664970"/>
              <a:ext cx="1228090" cy="421640"/>
            </a:xfrm>
            <a:prstGeom prst="rect"/>
            <a:solidFill>
              <a:srgbClr val="BFBFBF"/>
            </a:solidFill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프로젝트 관리자(PM)</a:t>
              </a:r>
              <a:endParaRPr lang="ko-KR" altLang="en-US" sz="10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2" name="Rect 0"/>
            <p:cNvCxnSpPr/>
            <p:nvPr/>
          </p:nvCxnSpPr>
          <p:spPr>
            <a:xfrm rot="16200000" flipH="1">
              <a:off x="2308860" y="2966085"/>
              <a:ext cx="952500" cy="529590"/>
            </a:xfrm>
            <a:prstGeom prst="bentConnector3">
              <a:avLst>
                <a:gd name="adj1" fmla="val 49996"/>
              </a:avLst>
            </a:prstGeom>
            <a:noFill/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t 0"/>
            <p:cNvCxnSpPr/>
            <p:nvPr/>
          </p:nvCxnSpPr>
          <p:spPr>
            <a:xfrm rot="5400000">
              <a:off x="1212850" y="2397760"/>
              <a:ext cx="952500" cy="1664970"/>
            </a:xfrm>
            <a:prstGeom prst="bentConnector3">
              <a:avLst>
                <a:gd name="adj1" fmla="val 49996"/>
              </a:avLst>
            </a:prstGeom>
            <a:noFill/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t 0"/>
            <p:cNvCxnSpPr/>
            <p:nvPr/>
          </p:nvCxnSpPr>
          <p:spPr>
            <a:xfrm rot="5400000">
              <a:off x="1750060" y="2935605"/>
              <a:ext cx="952500" cy="589280"/>
            </a:xfrm>
            <a:prstGeom prst="bentConnector3">
              <a:avLst>
                <a:gd name="adj1" fmla="val 49996"/>
              </a:avLst>
            </a:prstGeom>
            <a:noFill/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1395" cy="31496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Rectangle 1071"/>
          <p:cNvSpPr>
            <a:spLocks noChangeArrowheads="1"/>
          </p:cNvSpPr>
          <p:nvPr/>
        </p:nvSpPr>
        <p:spPr bwMode="auto">
          <a:xfrm>
            <a:off x="448310" y="627380"/>
            <a:ext cx="8228330" cy="77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800" b="1" dirty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Text 1. exercitation </a:t>
            </a:r>
            <a:r>
              <a:rPr lang="en-US" altLang="ko-KR" sz="2800" b="1" dirty="0" err="1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ullamco</a:t>
            </a:r>
            <a:r>
              <a:rPr lang="en-US" altLang="ko-KR" sz="2800" b="1" dirty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laboris</a:t>
            </a:r>
            <a:endParaRPr lang="en-US" altLang="ko-KR" sz="2800" b="1" dirty="0">
              <a:solidFill>
                <a:srgbClr val="404042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2" name="AutoShape 75"/>
          <p:cNvSpPr>
            <a:spLocks noChangeArrowheads="1"/>
          </p:cNvSpPr>
          <p:nvPr/>
        </p:nvSpPr>
        <p:spPr bwMode="auto">
          <a:xfrm rot="7200000">
            <a:off x="4804410" y="3523615"/>
            <a:ext cx="421640" cy="414020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sp>
        <p:nvSpPr>
          <p:cNvPr id="23" name="AutoShape 74"/>
          <p:cNvSpPr>
            <a:spLocks noChangeArrowheads="1"/>
          </p:cNvSpPr>
          <p:nvPr/>
        </p:nvSpPr>
        <p:spPr bwMode="auto">
          <a:xfrm>
            <a:off x="4365625" y="2772410"/>
            <a:ext cx="397510" cy="428625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sp>
        <p:nvSpPr>
          <p:cNvPr id="24" name="AutoShape 75"/>
          <p:cNvSpPr>
            <a:spLocks noChangeArrowheads="1"/>
          </p:cNvSpPr>
          <p:nvPr/>
        </p:nvSpPr>
        <p:spPr bwMode="auto">
          <a:xfrm rot="14323480">
            <a:off x="3906520" y="3525520"/>
            <a:ext cx="421640" cy="414020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405505" y="2326640"/>
            <a:ext cx="2332990" cy="2332990"/>
            <a:chOff x="3405505" y="2326640"/>
            <a:chExt cx="2332990" cy="2332990"/>
          </a:xfrm>
        </p:grpSpPr>
        <p:sp>
          <p:nvSpPr>
            <p:cNvPr id="26" name="원형 화살표 25"/>
            <p:cNvSpPr/>
            <p:nvPr/>
          </p:nvSpPr>
          <p:spPr>
            <a:xfrm rot="1143773">
              <a:off x="3405505" y="2326640"/>
              <a:ext cx="2332990" cy="2332990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원형 화살표 26"/>
            <p:cNvSpPr/>
            <p:nvPr/>
          </p:nvSpPr>
          <p:spPr>
            <a:xfrm rot="8343773">
              <a:off x="3405505" y="2326640"/>
              <a:ext cx="2332990" cy="2332990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rgbClr val="EE6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원형 화살표 27"/>
            <p:cNvSpPr/>
            <p:nvPr/>
          </p:nvSpPr>
          <p:spPr>
            <a:xfrm rot="15543773">
              <a:off x="3405505" y="2326640"/>
              <a:ext cx="2332990" cy="2332990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Oval 73"/>
          <p:cNvSpPr>
            <a:spLocks noChangeArrowheads="1"/>
          </p:cNvSpPr>
          <p:nvPr/>
        </p:nvSpPr>
        <p:spPr bwMode="auto">
          <a:xfrm>
            <a:off x="4144010" y="3070860"/>
            <a:ext cx="855345" cy="844550"/>
          </a:xfrm>
          <a:prstGeom prst="ellipse">
            <a:avLst/>
          </a:prstGeom>
          <a:solidFill>
            <a:srgbClr val="FFCC99"/>
          </a:solidFill>
          <a:ln w="12700">
            <a:solidFill>
              <a:srgbClr val="40404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64" tIns="4182" rIns="8364" bIns="4182" anchor="ctr"/>
          <a:lstStyle/>
          <a:p>
            <a:pPr algn="ctr"/>
            <a:r>
              <a:rPr lang="en-US" altLang="ko-KR" sz="1400" b="1" dirty="0" smtClean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Shape</a:t>
            </a:r>
            <a:endParaRPr lang="ko-KR" altLang="ko-KR" sz="1400" b="1" dirty="0">
              <a:solidFill>
                <a:srgbClr val="40404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20795" y="1730375"/>
            <a:ext cx="1487805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exercitation </a:t>
            </a:r>
            <a:r>
              <a:rPr lang="en-US" altLang="ko-KR" sz="1100" b="1" dirty="0" err="1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ullamco</a:t>
            </a:r>
            <a:r>
              <a:rPr lang="en-US" altLang="ko-KR" sz="1100" b="1" dirty="0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b="1" dirty="0" err="1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laboris</a:t>
            </a:r>
            <a:endParaRPr lang="en-US" altLang="ko-KR" sz="1100" b="1" dirty="0">
              <a:solidFill>
                <a:srgbClr val="EE6B58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55470" y="3834130"/>
            <a:ext cx="156464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</a:t>
            </a:r>
            <a:r>
              <a:rPr lang="en-US" altLang="ko-KR" sz="1100" b="1" dirty="0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b="1" dirty="0" err="1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ipsum</a:t>
            </a:r>
            <a:r>
              <a:rPr lang="en-US" altLang="ko-KR" sz="1100" b="1" dirty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altLang="ko-KR" sz="1100" b="1" dirty="0" smtClean="0">
              <a:solidFill>
                <a:srgbClr val="99CCFF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algn="ctr"/>
            <a:r>
              <a:rPr lang="en-US" altLang="ko-KR" sz="1100" b="1" dirty="0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dolor </a:t>
            </a:r>
            <a:r>
              <a:rPr lang="en-US" altLang="ko-KR" sz="1100" b="1" dirty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sit </a:t>
            </a:r>
            <a:r>
              <a:rPr lang="en-US" altLang="ko-KR" sz="1100" b="1" dirty="0" err="1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amet</a:t>
            </a:r>
            <a:endParaRPr lang="en-US" altLang="ko-KR" sz="1100" b="1" dirty="0">
              <a:solidFill>
                <a:srgbClr val="99CCFF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23890" y="3834130"/>
            <a:ext cx="165608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adipisicing</a:t>
            </a:r>
            <a:r>
              <a:rPr lang="en-US" altLang="ko-KR" sz="1100" b="1" dirty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1100" b="1" dirty="0" err="1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elit</a:t>
            </a:r>
            <a:r>
              <a:rPr lang="en-US" altLang="ko-KR" sz="1100" b="1" dirty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altLang="ko-KR" sz="1100" b="1" dirty="0" err="1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sed</a:t>
            </a:r>
            <a:r>
              <a:rPr lang="en-US" altLang="ko-KR" sz="1100" b="1" dirty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doeiusmod</a:t>
            </a:r>
            <a:endParaRPr lang="en-US" altLang="ko-KR" sz="1100" b="1" dirty="0">
              <a:solidFill>
                <a:schemeClr val="accent3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8" name="Rectangle 1071"/>
          <p:cNvSpPr>
            <a:spLocks noChangeArrowheads="1"/>
          </p:cNvSpPr>
          <p:nvPr/>
        </p:nvSpPr>
        <p:spPr bwMode="auto">
          <a:xfrm>
            <a:off x="448310" y="1275715"/>
            <a:ext cx="5464810" cy="25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altLang="ko-KR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Lorem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ipsum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dolor sit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amet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consectetur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adipisicing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elit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eiusmod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2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5674360" cy="31623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51460" y="991235"/>
            <a:ext cx="3456305" cy="3456305"/>
          </a:xfrm>
          <a:prstGeom prst="ellipse">
            <a:avLst/>
          </a:prstGeom>
          <a:solidFill>
            <a:srgbClr val="9DBE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Phase 01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61310" y="991235"/>
            <a:ext cx="3456305" cy="3456305"/>
          </a:xfrm>
          <a:prstGeom prst="ellipse">
            <a:avLst/>
          </a:prstGeom>
          <a:solidFill>
            <a:srgbClr val="7CA8D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Phase 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02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436235" y="991235"/>
            <a:ext cx="3456305" cy="3456305"/>
          </a:xfrm>
          <a:prstGeom prst="ellipse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Result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920" y="2143760"/>
            <a:ext cx="723265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</a:rPr>
              <a:t>+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7990" y="2143760"/>
            <a:ext cx="723265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</a:rPr>
              <a:t>=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2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3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 noChangeArrowheads="1" noGrp="1"/>
          </p:cNvSpPr>
          <p:nvPr>
            <p:ph type="title"/>
          </p:nvPr>
        </p:nvSpPr>
        <p:spPr>
          <a:xfrm rot="0">
            <a:off x="350520" y="356870"/>
            <a:ext cx="5674995" cy="31686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목차</a:t>
            </a:r>
            <a:endParaRPr lang="ko-KR" altLang="en-US" sz="320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angle 1071"/>
          <p:cNvSpPr>
            <a:spLocks noChangeArrowheads="1" noGrp="1"/>
          </p:cNvSpPr>
          <p:nvPr/>
        </p:nvSpPr>
        <p:spPr bwMode="auto">
          <a:xfrm rot="0">
            <a:off x="1475740" y="721995"/>
            <a:ext cx="3529965" cy="51689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404042"/>
                </a:solidFill>
                <a:latin typeface="Arial" charset="0"/>
                <a:ea typeface="Arial" charset="0"/>
              </a:rPr>
              <a:t>1.계획서</a:t>
            </a:r>
            <a:endParaRPr lang="ko-KR" altLang="en-US" sz="3200" b="1">
              <a:solidFill>
                <a:srgbClr val="404042"/>
              </a:solidFill>
              <a:latin typeface="Arial" charset="0"/>
              <a:ea typeface="Arial" charset="0"/>
            </a:endParaRPr>
          </a:p>
        </p:txBody>
      </p:sp>
      <p:cxnSp>
        <p:nvCxnSpPr>
          <p:cNvPr id="18" name="Line 1080"/>
          <p:cNvCxnSpPr/>
          <p:nvPr/>
        </p:nvCxnSpPr>
        <p:spPr bwMode="auto">
          <a:xfrm rot="0">
            <a:off x="1475740" y="1617345"/>
            <a:ext cx="6122035" cy="1270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71"/>
          <p:cNvSpPr>
            <a:spLocks noChangeArrowheads="1" noGrp="1"/>
          </p:cNvSpPr>
          <p:nvPr/>
        </p:nvSpPr>
        <p:spPr bwMode="auto">
          <a:xfrm rot="0">
            <a:off x="1475740" y="1376680"/>
            <a:ext cx="5466080" cy="25908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  1.1 프로젝트 추진 개요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8" name="도형 19"/>
          <p:cNvCxnSpPr/>
          <p:nvPr/>
        </p:nvCxnSpPr>
        <p:spPr bwMode="auto">
          <a:xfrm rot="0">
            <a:off x="1475740" y="2132965"/>
            <a:ext cx="6122035" cy="1270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0"/>
          <p:cNvSpPr>
            <a:spLocks/>
          </p:cNvSpPr>
          <p:nvPr/>
        </p:nvSpPr>
        <p:spPr bwMode="auto">
          <a:xfrm rot="0">
            <a:off x="1475740" y="1881505"/>
            <a:ext cx="5466080" cy="25908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  1.2 프로젝트 구축 범위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도형 21"/>
          <p:cNvCxnSpPr/>
          <p:nvPr/>
        </p:nvCxnSpPr>
        <p:spPr bwMode="auto">
          <a:xfrm rot="0">
            <a:off x="1475740" y="2649220"/>
            <a:ext cx="6122035" cy="1270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22"/>
          <p:cNvSpPr>
            <a:spLocks/>
          </p:cNvSpPr>
          <p:nvPr/>
        </p:nvSpPr>
        <p:spPr bwMode="auto">
          <a:xfrm rot="0">
            <a:off x="1475740" y="2403475"/>
            <a:ext cx="5466080" cy="25908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  1.3  프로젝트 조직 및 역할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2" name="도형 23"/>
          <p:cNvCxnSpPr/>
          <p:nvPr/>
        </p:nvCxnSpPr>
        <p:spPr bwMode="auto">
          <a:xfrm rot="0">
            <a:off x="1475740" y="3164840"/>
            <a:ext cx="6122035" cy="1270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24"/>
          <p:cNvSpPr>
            <a:spLocks/>
          </p:cNvSpPr>
          <p:nvPr/>
        </p:nvSpPr>
        <p:spPr bwMode="auto">
          <a:xfrm rot="0">
            <a:off x="1475740" y="2913380"/>
            <a:ext cx="5466080" cy="25908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  1.4  WBS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4" name="도형 25"/>
          <p:cNvCxnSpPr/>
          <p:nvPr/>
        </p:nvCxnSpPr>
        <p:spPr bwMode="auto">
          <a:xfrm rot="0">
            <a:off x="1475740" y="3681095"/>
            <a:ext cx="6122035" cy="1270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26"/>
          <p:cNvSpPr>
            <a:spLocks/>
          </p:cNvSpPr>
          <p:nvPr/>
        </p:nvSpPr>
        <p:spPr bwMode="auto">
          <a:xfrm rot="0">
            <a:off x="1475740" y="3417570"/>
            <a:ext cx="5466080" cy="25908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  1.5  프로젝트 일정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6" name="도형 27"/>
          <p:cNvCxnSpPr/>
          <p:nvPr/>
        </p:nvCxnSpPr>
        <p:spPr bwMode="auto">
          <a:xfrm rot="0">
            <a:off x="1475740" y="4196715"/>
            <a:ext cx="6122035" cy="1270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28"/>
          <p:cNvSpPr>
            <a:spLocks/>
          </p:cNvSpPr>
          <p:nvPr/>
        </p:nvSpPr>
        <p:spPr bwMode="auto">
          <a:xfrm rot="0">
            <a:off x="1475740" y="3950335"/>
            <a:ext cx="5466080" cy="25908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  1.6  프로젝트 구성도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8" name="도형 29"/>
          <p:cNvCxnSpPr/>
          <p:nvPr/>
        </p:nvCxnSpPr>
        <p:spPr bwMode="auto">
          <a:xfrm rot="0">
            <a:off x="1475740" y="4723765"/>
            <a:ext cx="6122035" cy="1270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0"/>
          <p:cNvSpPr>
            <a:spLocks/>
          </p:cNvSpPr>
          <p:nvPr/>
        </p:nvSpPr>
        <p:spPr bwMode="auto">
          <a:xfrm rot="0">
            <a:off x="1475740" y="4477385"/>
            <a:ext cx="5466080" cy="25908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  1.7  예상이슈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>
            <p:ph type="title"/>
          </p:nvPr>
        </p:nvSpPr>
        <p:spPr>
          <a:xfrm rot="0">
            <a:off x="350520" y="356870"/>
            <a:ext cx="5674995" cy="31686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목차</a:t>
            </a:r>
            <a:endParaRPr lang="ko-KR" altLang="en-US" sz="320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 bwMode="auto">
          <a:xfrm rot="0">
            <a:off x="1475740" y="1070610"/>
            <a:ext cx="3529965" cy="51689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404042"/>
                </a:solidFill>
                <a:latin typeface="Arial" charset="0"/>
                <a:ea typeface="Arial" charset="0"/>
              </a:rPr>
              <a:t>2.요구사항 정의서</a:t>
            </a:r>
            <a:endParaRPr lang="ko-KR" altLang="en-US" sz="3200" b="1">
              <a:solidFill>
                <a:srgbClr val="404042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 bwMode="auto">
          <a:xfrm rot="0">
            <a:off x="1475740" y="2216785"/>
            <a:ext cx="3529965" cy="51689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404042"/>
                </a:solidFill>
                <a:latin typeface="Arial" charset="0"/>
                <a:ea typeface="Arial" charset="0"/>
              </a:rPr>
              <a:t>3.테이블 정의서</a:t>
            </a:r>
            <a:endParaRPr lang="ko-KR" altLang="en-US" sz="3200" b="1">
              <a:solidFill>
                <a:srgbClr val="404042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 bwMode="auto">
          <a:xfrm rot="0">
            <a:off x="1475740" y="3345180"/>
            <a:ext cx="3529965" cy="51689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404042"/>
                </a:solidFill>
                <a:latin typeface="Arial" charset="0"/>
                <a:ea typeface="Arial" charset="0"/>
              </a:rPr>
              <a:t>4.테이블 목록</a:t>
            </a:r>
            <a:endParaRPr lang="ko-KR" altLang="en-US" sz="3200" b="1">
              <a:solidFill>
                <a:srgbClr val="404042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111"/>
          <p:cNvSpPr>
            <a:spLocks noChangeArrowheads="1" noGrp="1"/>
          </p:cNvSpPr>
          <p:nvPr/>
        </p:nvSpPr>
        <p:spPr bwMode="auto">
          <a:xfrm rot="0">
            <a:off x="458470" y="2250440"/>
            <a:ext cx="3314065" cy="2459355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600" i="1" b="1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AutoShape 111"/>
          <p:cNvSpPr>
            <a:spLocks noChangeArrowheads="1" noGrp="1"/>
          </p:cNvSpPr>
          <p:nvPr/>
        </p:nvSpPr>
        <p:spPr bwMode="auto">
          <a:xfrm rot="0">
            <a:off x="5220335" y="2250440"/>
            <a:ext cx="3316605" cy="2459355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600" i="1" b="1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2030" cy="315595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1.1 프로젝트 추진 개요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658495" y="2433320"/>
            <a:ext cx="2919095" cy="20300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rPr>
              <a:t>매년 서울시의 전기차 수가 빠른 속도로 늘고 있으나 충전소는 이에 크게 미치지 못하고 있다.</a:t>
            </a:r>
            <a:endParaRPr lang="ko-KR" altLang="en-US" sz="1200">
              <a:solidFill>
                <a:schemeClr val="bg1">
                  <a:lumMod val="75000"/>
                </a:schemeClr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200">
              <a:solidFill>
                <a:schemeClr val="bg1">
                  <a:lumMod val="75000"/>
                </a:schemeClr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rPr>
              <a:t>서울시 전기차 이용자들은 전기차 충전소 공급 부족 문제가 심각하다는 의견이 많다.</a:t>
            </a:r>
            <a:endParaRPr lang="ko-KR" altLang="en-US" sz="1200">
              <a:solidFill>
                <a:schemeClr val="bg1">
                  <a:lumMod val="75000"/>
                </a:schemeClr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 rot="0">
            <a:off x="5346065" y="2774315"/>
            <a:ext cx="3060700" cy="13646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latinLnBrk="0">
              <a:lnSpc>
                <a:spcPct val="114999"/>
              </a:lnSpc>
              <a:buFont typeface="Wingdings"/>
              <a:buChar char=""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rPr>
              <a:t>서울시 전역 및 구별 전기 충전소 위치 및 충전소 현황 제공</a:t>
            </a:r>
            <a:endParaRPr lang="ko-KR" altLang="en-US" sz="1200">
              <a:solidFill>
                <a:schemeClr val="bg1">
                  <a:lumMod val="75000"/>
                </a:schemeClr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14999"/>
              </a:lnSpc>
              <a:buFontTx/>
              <a:buNone/>
            </a:pPr>
            <a:endParaRPr lang="ko-KR" altLang="en-US" sz="1200">
              <a:solidFill>
                <a:schemeClr val="bg1">
                  <a:lumMod val="75000"/>
                </a:schemeClr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14999"/>
              </a:lnSpc>
              <a:buFontTx/>
              <a:buNone/>
            </a:pPr>
            <a:endParaRPr lang="ko-KR" altLang="en-US" sz="1200">
              <a:solidFill>
                <a:schemeClr val="bg1">
                  <a:lumMod val="75000"/>
                </a:schemeClr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254000" indent="-254000" latinLnBrk="0">
              <a:lnSpc>
                <a:spcPct val="114999"/>
              </a:lnSpc>
              <a:buFont typeface="Wingdings"/>
              <a:buChar char=""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rPr>
              <a:t>구별(지역별, 권역별) 충전소 포화 상태 정보 제공 등</a:t>
            </a:r>
            <a:endParaRPr lang="ko-KR" altLang="en-US" sz="1200">
              <a:solidFill>
                <a:schemeClr val="bg1">
                  <a:lumMod val="75000"/>
                </a:schemeClr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sp>
        <p:nvSpPr>
          <p:cNvPr id="12" name="Rectangle 1071"/>
          <p:cNvSpPr>
            <a:spLocks noChangeArrowheads="1"/>
          </p:cNvSpPr>
          <p:nvPr/>
        </p:nvSpPr>
        <p:spPr bwMode="auto">
          <a:xfrm rot="0">
            <a:off x="448310" y="412115"/>
            <a:ext cx="8228965" cy="7740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404042"/>
                </a:solidFill>
                <a:latin typeface="Arial" charset="0"/>
                <a:ea typeface="Tahoma" charset="0"/>
                <a:cs typeface="Arial" charset="0"/>
              </a:rPr>
              <a:t>본 프로젝트는 전기차 충전소 안내 서비스 제작을 목적으로 합니다.</a:t>
            </a:r>
            <a:endParaRPr lang="ko-KR" altLang="en-US" sz="1800" b="1">
              <a:solidFill>
                <a:srgbClr val="404042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2" name="도형 32"/>
          <p:cNvSpPr>
            <a:spLocks/>
          </p:cNvSpPr>
          <p:nvPr/>
        </p:nvSpPr>
        <p:spPr>
          <a:xfrm rot="0">
            <a:off x="478790" y="1684020"/>
            <a:ext cx="3286125" cy="375920"/>
          </a:xfrm>
          <a:prstGeom prst="rect"/>
          <a:gradFill rotWithShape="1">
            <a:gsLst>
              <a:gs pos="0">
                <a:srgbClr val="AFAFAF"/>
              </a:gs>
              <a:gs pos="50000">
                <a:schemeClr val="bg1">
                  <a:lumMod val="50000"/>
                  <a:lumOff val="0"/>
                </a:schemeClr>
              </a:gs>
              <a:gs pos="100000">
                <a:srgbClr val="919191"/>
              </a:gs>
            </a:gsLst>
            <a:lin ang="5400012"/>
          </a:gradFill>
          <a:ln w="0">
            <a:noFill/>
            <a:prstDash/>
          </a:ln>
          <a:effectLst>
            <a:outerShdw sx="100000" sy="100000" blurRad="57150" dist="19050" dir="5400000" rotWithShape="0" algn="ctr">
              <a:srgbClr val="000000">
                <a:alpha val="60784"/>
              </a:srgbClr>
            </a:outerShdw>
          </a:effectLst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600" cap="none" i="0" b="1" strike="noStrike">
                <a:solidFill>
                  <a:schemeClr val="lt1"/>
                </a:solidFill>
                <a:latin typeface="Arial" charset="0"/>
                <a:ea typeface="Arial" charset="0"/>
              </a:rPr>
              <a:t>배경</a:t>
            </a:r>
            <a:endParaRPr lang="ko-KR" altLang="en-US" sz="1600" cap="none" i="0" b="1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도형 38"/>
          <p:cNvSpPr>
            <a:spLocks/>
          </p:cNvSpPr>
          <p:nvPr/>
        </p:nvSpPr>
        <p:spPr>
          <a:xfrm rot="0">
            <a:off x="5220335" y="1684020"/>
            <a:ext cx="3286125" cy="375920"/>
          </a:xfrm>
          <a:prstGeom prst="rect"/>
          <a:gradFill rotWithShape="1">
            <a:gsLst>
              <a:gs pos="0">
                <a:srgbClr val="AFAFAF"/>
              </a:gs>
              <a:gs pos="50000">
                <a:schemeClr val="bg1">
                  <a:lumMod val="50000"/>
                  <a:lumOff val="0"/>
                </a:schemeClr>
              </a:gs>
              <a:gs pos="100000">
                <a:srgbClr val="919191"/>
              </a:gs>
            </a:gsLst>
            <a:lin ang="5400012"/>
          </a:gradFill>
          <a:ln w="0">
            <a:noFill/>
            <a:prstDash/>
          </a:ln>
          <a:effectLst>
            <a:outerShdw sx="100000" sy="100000" blurRad="57150" dist="19050" dir="5400000" rotWithShape="0" algn="ctr">
              <a:srgbClr val="000000">
                <a:alpha val="60784"/>
              </a:srgbClr>
            </a:outerShdw>
          </a:effectLst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600" cap="none" i="0" b="1" strike="noStrike">
                <a:solidFill>
                  <a:schemeClr val="lt1"/>
                </a:solidFill>
                <a:latin typeface="Arial" charset="0"/>
                <a:ea typeface="Arial" charset="0"/>
              </a:rPr>
              <a:t>목적</a:t>
            </a:r>
            <a:endParaRPr lang="ko-KR" altLang="en-US" sz="1600" cap="none" i="0" b="1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36" name="그룹 47"/>
          <p:cNvGrpSpPr/>
          <p:nvPr/>
        </p:nvGrpSpPr>
        <p:grpSpPr>
          <a:xfrm rot="0">
            <a:off x="5224780" y="1073785"/>
            <a:ext cx="3301365" cy="384175"/>
            <a:chOff x="5224780" y="1073785"/>
            <a:chExt cx="3301365" cy="384175"/>
          </a:xfrm>
        </p:grpSpPr>
        <p:sp>
          <p:nvSpPr>
            <p:cNvPr id="34" name="Rect 40"/>
            <p:cNvSpPr>
              <a:spLocks/>
            </p:cNvSpPr>
            <p:nvPr/>
          </p:nvSpPr>
          <p:spPr>
            <a:xfrm rot="0">
              <a:off x="5845175" y="1085215"/>
              <a:ext cx="2680970" cy="372745"/>
            </a:xfrm>
            <a:prstGeom prst="rect"/>
            <a:solidFill>
              <a:schemeClr val="lt1"/>
            </a:solidFill>
            <a:ln w="12700" cap="flat" cmpd="sng">
              <a:solidFill>
                <a:srgbClr val="7F7F7F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2022.10.04 ~ 2022.10.08 (5일)</a:t>
              </a:r>
              <a:endParaRPr lang="ko-KR" altLang="en-US" sz="14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35" name="Rect 41"/>
            <p:cNvSpPr>
              <a:spLocks/>
            </p:cNvSpPr>
            <p:nvPr/>
          </p:nvSpPr>
          <p:spPr>
            <a:xfrm rot="0">
              <a:off x="5224780" y="1073785"/>
              <a:ext cx="621030" cy="372745"/>
            </a:xfrm>
            <a:prstGeom prst="rect"/>
            <a:gradFill rotWithShape="1">
              <a:gsLst>
                <a:gs pos="0">
                  <a:srgbClr val="AFAFAF"/>
                </a:gs>
                <a:gs pos="50000">
                  <a:schemeClr val="bg1">
                    <a:lumMod val="50000"/>
                    <a:lumOff val="0"/>
                  </a:schemeClr>
                </a:gs>
                <a:gs pos="100000">
                  <a:srgbClr val="919191"/>
                </a:gs>
              </a:gsLst>
              <a:lin ang="5400000"/>
            </a:gradFill>
            <a:ln w="0">
              <a:noFill/>
              <a:prstDash/>
            </a:ln>
            <a:effectLst>
              <a:outerShdw sx="100000" sy="100000" blurRad="57150" dist="19050" dir="5400000" rotWithShape="0" algn="ctr">
                <a:srgbClr val="000000">
                  <a:alpha val="60784"/>
                </a:srgbClr>
              </a:outerShdw>
            </a:effectLst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600" cap="none" i="0" b="1" strike="noStrike">
                  <a:solidFill>
                    <a:schemeClr val="lt1"/>
                  </a:solidFill>
                  <a:latin typeface="Arial" charset="0"/>
                  <a:ea typeface="Arial" charset="0"/>
                </a:rPr>
                <a:t>기간</a:t>
              </a:r>
              <a:endParaRPr lang="ko-KR" altLang="en-US" sz="1600" cap="none" i="0" b="1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</p:grpSp>
      <p:pic>
        <p:nvPicPr>
          <p:cNvPr id="37" name="그림 46" descr="C:/Users/USER/AppData/Roaming/PolarisOffice/ETemp/18232_14149992/fImage2759113641.png"/>
          <p:cNvPicPr>
            <a:picLocks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46375" y="2614295"/>
            <a:ext cx="3459480" cy="1336675"/>
          </a:xfrm>
          <a:prstGeom prst="rect"/>
          <a:noFill/>
          <a:ln w="0"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49686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542030" cy="315595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1.2 구축 범위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25" name="그룹 70"/>
          <p:cNvGrpSpPr/>
          <p:nvPr/>
        </p:nvGrpSpPr>
        <p:grpSpPr>
          <a:xfrm rot="0">
            <a:off x="300355" y="888365"/>
            <a:ext cx="8536305" cy="3785235"/>
            <a:chOff x="300355" y="888365"/>
            <a:chExt cx="8536305" cy="3785235"/>
          </a:xfrm>
        </p:grpSpPr>
        <p:sp>
          <p:nvSpPr>
            <p:cNvPr id="7" name="도형 52"/>
            <p:cNvSpPr>
              <a:spLocks/>
            </p:cNvSpPr>
            <p:nvPr/>
          </p:nvSpPr>
          <p:spPr>
            <a:xfrm rot="0">
              <a:off x="300355" y="1330960"/>
              <a:ext cx="1661160" cy="708660"/>
            </a:xfrm>
            <a:prstGeom prst="rect"/>
            <a:solidFill>
              <a:schemeClr val="lt1"/>
            </a:solidFill>
            <a:ln w="12700" cap="flat" cmpd="sng">
              <a:solidFill>
                <a:srgbClr val="3D85C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1" strike="noStrike">
                  <a:solidFill>
                    <a:srgbClr val="333333"/>
                  </a:solidFill>
                  <a:latin typeface="Malgun Gothic" charset="0"/>
                  <a:ea typeface="Malgun Gothic" charset="0"/>
                </a:rPr>
                <a:t>한국전력공사</a:t>
              </a:r>
              <a:endParaRPr lang="ko-KR" altLang="en-US" sz="10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1000" cap="none" i="0" b="1" strike="noStrike">
                  <a:solidFill>
                    <a:srgbClr val="333333"/>
                  </a:solidFill>
                  <a:latin typeface="Malgun Gothic" charset="0"/>
                  <a:ea typeface="Malgun Gothic" charset="0"/>
                </a:rPr>
                <a:t>전기차충전소 위경도</a:t>
              </a:r>
              <a:endParaRPr lang="ko-KR" altLang="en-US" sz="10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1000" cap="none" u="sng" i="0" b="0" strike="noStrike">
                  <a:solidFill>
                    <a:schemeClr val="hlink"/>
                  </a:solidFill>
                  <a:latin typeface="Arial" charset="0"/>
                  <a:ea typeface="Arial" charset="0"/>
                  <a:hlinkClick r:id="rId2"/>
                </a:rPr>
                <a:t>https://www.data.go.kr/data/15102458/fileData.do</a:t>
              </a:r>
              <a:endParaRPr lang="ko-KR" altLang="en-US" sz="1000" cap="none" u="sng" i="0" b="0" strike="noStrike">
                <a:solidFill>
                  <a:schemeClr val="hlink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8" name="도형 53"/>
            <p:cNvSpPr>
              <a:spLocks/>
            </p:cNvSpPr>
            <p:nvPr/>
          </p:nvSpPr>
          <p:spPr>
            <a:xfrm rot="0">
              <a:off x="300355" y="2183130"/>
              <a:ext cx="1661160" cy="708660"/>
            </a:xfrm>
            <a:prstGeom prst="rect"/>
            <a:solidFill>
              <a:schemeClr val="lt1"/>
            </a:solidFill>
            <a:ln w="12700" cap="flat" cmpd="sng">
              <a:solidFill>
                <a:srgbClr val="3D85C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900" cap="none" i="0" b="1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서울시 행정동별 </a:t>
              </a:r>
              <a:endParaRPr lang="ko-KR" altLang="en-US" sz="9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900" cap="none" i="0" b="1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친환경 자동차 현황</a:t>
              </a:r>
              <a:endParaRPr lang="ko-KR" altLang="en-US" sz="9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900" cap="none" u="sng" i="0" b="0" strike="noStrike">
                  <a:solidFill>
                    <a:schemeClr val="hlink"/>
                  </a:solidFill>
                  <a:latin typeface="Arial" charset="0"/>
                  <a:ea typeface="Arial" charset="0"/>
                  <a:hlinkClick r:id="rId3"/>
                </a:rPr>
                <a:t>http://data.seoul.go.kr/dataList/OA-21245/F/1/datasetView.do</a:t>
              </a:r>
              <a:endParaRPr lang="ko-KR" altLang="en-US" sz="900" cap="none" u="sng" i="0" b="0" strike="noStrike">
                <a:solidFill>
                  <a:schemeClr val="hlink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" name="도형 54"/>
            <p:cNvSpPr>
              <a:spLocks/>
            </p:cNvSpPr>
            <p:nvPr/>
          </p:nvSpPr>
          <p:spPr>
            <a:xfrm rot="0">
              <a:off x="3810000" y="1332230"/>
              <a:ext cx="2198370" cy="3341370"/>
            </a:xfrm>
            <a:prstGeom prst="rect"/>
            <a:solidFill>
              <a:schemeClr val="lt1"/>
            </a:solidFill>
            <a:ln w="19050" cap="flat" cmpd="sng">
              <a:solidFill>
                <a:srgbClr val="3D85C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1" strike="noStrike">
                  <a:solidFill>
                    <a:srgbClr val="333333"/>
                  </a:solidFill>
                  <a:latin typeface="Malgun Gothic" charset="0"/>
                  <a:ea typeface="Malgun Gothic" charset="0"/>
                </a:rPr>
                <a:t>사용자 위치 주변 충전소 위치 파악</a:t>
              </a:r>
              <a:endParaRPr lang="ko-KR" altLang="en-US" sz="10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  <a:p>
              <a:pPr marL="0" indent="0" rtl="0" algn="ctr" latinLnBrk="0">
                <a:buFontTx/>
                <a:buNone/>
              </a:pPr>
              <a:endParaRPr lang="ko-KR" altLang="en-US" sz="10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1000" cap="none" i="0" b="1" strike="noStrike">
                  <a:solidFill>
                    <a:srgbClr val="333333"/>
                  </a:solidFill>
                  <a:latin typeface="Malgun Gothic" charset="0"/>
                  <a:ea typeface="Malgun Gothic" charset="0"/>
                </a:rPr>
                <a:t>특정 지역 내의 전기차 현황 파악</a:t>
              </a:r>
              <a:endParaRPr lang="ko-KR" altLang="en-US" sz="10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  <a:p>
              <a:pPr marL="0" indent="0" rtl="0" algn="ctr" latinLnBrk="0">
                <a:buFontTx/>
                <a:buNone/>
              </a:pPr>
              <a:endParaRPr lang="ko-KR" altLang="en-US" sz="10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1000" cap="none" i="0" b="1" strike="noStrike">
                  <a:solidFill>
                    <a:srgbClr val="333333"/>
                  </a:solidFill>
                  <a:latin typeface="Malgun Gothic" charset="0"/>
                  <a:ea typeface="Malgun Gothic" charset="0"/>
                </a:rPr>
                <a:t>특정 지역 내의 전기차 충전기 정보</a:t>
              </a:r>
              <a:endParaRPr lang="ko-KR" altLang="en-US" sz="10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  <a:p>
              <a:pPr marL="0" indent="0" rtl="0" algn="ctr" latinLnBrk="0">
                <a:buFontTx/>
                <a:buNone/>
              </a:pPr>
              <a:endParaRPr lang="ko-KR" altLang="en-US" sz="10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  <a:p>
              <a:pPr marL="0" indent="0" rtl="0" algn="ctr" latinLnBrk="0">
                <a:buFontTx/>
                <a:buNone/>
              </a:pPr>
              <a:endParaRPr lang="ko-KR" altLang="en-US" sz="10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  <a:p>
              <a:pPr marL="0" indent="0" rtl="0" algn="ctr" latinLnBrk="0">
                <a:buFontTx/>
                <a:buNone/>
              </a:pPr>
              <a:endParaRPr lang="ko-KR" altLang="en-US" sz="10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</p:txBody>
        </p:sp>
        <p:sp>
          <p:nvSpPr>
            <p:cNvPr id="10" name="도형 55"/>
            <p:cNvSpPr>
              <a:spLocks/>
            </p:cNvSpPr>
            <p:nvPr/>
          </p:nvSpPr>
          <p:spPr>
            <a:xfrm rot="0">
              <a:off x="1140460" y="938530"/>
              <a:ext cx="1761490" cy="28448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600" cap="none" i="0" b="1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소스 데이터</a:t>
              </a:r>
              <a:endParaRPr lang="ko-KR" altLang="en-US" sz="16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1" name="도형 56"/>
            <p:cNvCxnSpPr/>
            <p:nvPr/>
          </p:nvCxnSpPr>
          <p:spPr>
            <a:xfrm rot="0">
              <a:off x="3813810" y="1255395"/>
              <a:ext cx="2186940" cy="1270"/>
            </a:xfrm>
            <a:prstGeom prst="straightConnector1"/>
            <a:noFill/>
            <a:ln w="9525" cap="flat" cmpd="sng">
              <a:solidFill>
                <a:srgbClr val="A5A5A5">
                  <a:alpha val="100000"/>
                </a:srgbClr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도형 57"/>
            <p:cNvSpPr>
              <a:spLocks/>
            </p:cNvSpPr>
            <p:nvPr/>
          </p:nvSpPr>
          <p:spPr>
            <a:xfrm rot="0">
              <a:off x="4159885" y="919480"/>
              <a:ext cx="1520190" cy="28448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600" cap="none" i="0" b="1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구축 범위</a:t>
              </a:r>
              <a:endParaRPr lang="ko-KR" altLang="en-US" sz="16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3" name="도형 58"/>
            <p:cNvSpPr>
              <a:spLocks/>
            </p:cNvSpPr>
            <p:nvPr/>
          </p:nvSpPr>
          <p:spPr>
            <a:xfrm rot="0">
              <a:off x="300355" y="3916680"/>
              <a:ext cx="2928620" cy="337820"/>
            </a:xfrm>
            <a:prstGeom prst="rect"/>
            <a:solidFill>
              <a:schemeClr val="lt1"/>
            </a:solidFill>
            <a:ln w="12700" cap="flat" cmpd="sng">
              <a:solidFill>
                <a:srgbClr val="3D85C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마스터 데이터</a:t>
              </a:r>
              <a:endParaRPr lang="ko-KR" altLang="en-US" sz="14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4" name="도형 59"/>
            <p:cNvSpPr>
              <a:spLocks/>
            </p:cNvSpPr>
            <p:nvPr/>
          </p:nvSpPr>
          <p:spPr>
            <a:xfrm rot="0">
              <a:off x="300355" y="4335145"/>
              <a:ext cx="2928620" cy="337820"/>
            </a:xfrm>
            <a:prstGeom prst="rect"/>
            <a:solidFill>
              <a:schemeClr val="lt1"/>
            </a:solidFill>
            <a:ln w="12700" cap="flat" cmpd="sng">
              <a:solidFill>
                <a:srgbClr val="3D85C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연관데이터</a:t>
              </a:r>
              <a:endParaRPr lang="ko-KR" altLang="en-US" sz="14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pic>
          <p:nvPicPr>
            <p:cNvPr id="15" name="그림 60" descr="C:/Users/USER/AppData/Roaming/PolarisOffice/ETemp/18232_14149992/fImage275911758467.png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333625" y="2407920"/>
              <a:ext cx="2336800" cy="51435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6" name="도형 61"/>
            <p:cNvSpPr>
              <a:spLocks/>
            </p:cNvSpPr>
            <p:nvPr/>
          </p:nvSpPr>
          <p:spPr>
            <a:xfrm rot="0">
              <a:off x="6695440" y="888365"/>
              <a:ext cx="2065020" cy="382270"/>
            </a:xfrm>
            <a:prstGeom prst="rect"/>
            <a:noFill/>
            <a:ln w="0">
              <a:noFill/>
              <a:prstDash/>
            </a:ln>
          </p:spPr>
          <p:txBody>
            <a:bodyPr wrap="square" lIns="17780" tIns="45720" rIns="1778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600" cap="none" i="0" b="1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기대 효과</a:t>
              </a:r>
              <a:endParaRPr lang="ko-KR" altLang="en-US" sz="16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7" name="도형 62"/>
            <p:cNvSpPr>
              <a:spLocks/>
            </p:cNvSpPr>
            <p:nvPr/>
          </p:nvSpPr>
          <p:spPr>
            <a:xfrm rot="0">
              <a:off x="6695440" y="1332230"/>
              <a:ext cx="2141220" cy="3341370"/>
            </a:xfrm>
            <a:prstGeom prst="rect"/>
            <a:solidFill>
              <a:schemeClr val="lt1"/>
            </a:solidFill>
            <a:ln w="19050" cap="flat" cmpd="sng">
              <a:solidFill>
                <a:srgbClr val="3D85C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71755" tIns="71755" rIns="71755" bIns="71755" vert="horz" anchor="ctr">
              <a:noAutofit/>
            </a:bodyPr>
            <a:lstStyle/>
            <a:p>
              <a:pPr marL="457200" indent="-304800" rtl="0" algn="l" latinLnBrk="0">
                <a:buClr>
                  <a:srgbClr val="000000"/>
                </a:buClr>
                <a:buFont typeface="Arial"/>
                <a:buChar char="▪"/>
              </a:pPr>
              <a:r>
                <a:rPr sz="1000" cap="none" i="0" b="1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주거 지역 부근의 전기차 충전소 현황 정보</a:t>
              </a:r>
              <a:endParaRPr lang="ko-KR" altLang="en-US" sz="10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  <a:p>
              <a:pPr marL="457200" indent="0" rtl="0" algn="l" latinLnBrk="0">
                <a:buFontTx/>
                <a:buNone/>
              </a:pPr>
              <a:endParaRPr lang="ko-KR" altLang="en-US" sz="10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  <a:p>
              <a:pPr marL="457200" indent="-304800" rtl="0" algn="l" latinLnBrk="0">
                <a:buClr>
                  <a:srgbClr val="000000"/>
                </a:buClr>
                <a:buFont typeface="Arial"/>
                <a:buChar char="▪"/>
              </a:pPr>
              <a:r>
                <a:rPr sz="1000" cap="none" i="0" b="1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주거 지역 부근의 전기차 현황 정보</a:t>
              </a:r>
              <a:endParaRPr lang="ko-KR" altLang="en-US" sz="10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8" name="도형 63"/>
            <p:cNvCxnSpPr/>
            <p:nvPr/>
          </p:nvCxnSpPr>
          <p:spPr>
            <a:xfrm rot="0">
              <a:off x="6703060" y="1264920"/>
              <a:ext cx="2108200" cy="1270"/>
            </a:xfrm>
            <a:prstGeom prst="straightConnector1"/>
            <a:noFill/>
            <a:ln w="9525" cap="flat" cmpd="sng">
              <a:solidFill>
                <a:srgbClr val="A5A5A5">
                  <a:alpha val="100000"/>
                </a:srgbClr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64" descr="C:/Users/USER/AppData/Roaming/PolarisOffice/ETemp/18232_14149992/fImage275911796334.png"/>
            <p:cNvPicPr>
              <a:picLocks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47945" y="2407920"/>
              <a:ext cx="2336800" cy="51435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0" name="도형 65"/>
            <p:cNvSpPr>
              <a:spLocks/>
            </p:cNvSpPr>
            <p:nvPr/>
          </p:nvSpPr>
          <p:spPr>
            <a:xfrm rot="0">
              <a:off x="2045335" y="1306195"/>
              <a:ext cx="1223010" cy="7340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5400012"/>
            </a:gradFill>
            <a:ln w="0">
              <a:noFill/>
              <a:prstDash/>
            </a:ln>
            <a:effectLst>
              <a:outerShdw sx="100000" sy="100000" blurRad="57150" dist="19050" dir="5400000" rotWithShape="0" algn="ctr">
                <a:srgbClr val="000000">
                  <a:alpha val="60784"/>
                </a:srgbClr>
              </a:outerShdw>
            </a:effectLst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200" cap="none" i="0" b="1" strike="noStrike">
                  <a:solidFill>
                    <a:srgbClr val="333333"/>
                  </a:solidFill>
                  <a:latin typeface="Malgun Gothic" charset="0"/>
                  <a:ea typeface="Malgun Gothic" charset="0"/>
                </a:rPr>
                <a:t>전기차 충전소 위경도</a:t>
              </a:r>
              <a:endParaRPr lang="ko-KR" altLang="en-US" sz="12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</p:txBody>
        </p:sp>
        <p:sp>
          <p:nvSpPr>
            <p:cNvPr id="21" name="도형 66"/>
            <p:cNvSpPr>
              <a:spLocks/>
            </p:cNvSpPr>
            <p:nvPr/>
          </p:nvSpPr>
          <p:spPr>
            <a:xfrm rot="0">
              <a:off x="2045335" y="2183130"/>
              <a:ext cx="1223010" cy="7086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5400012"/>
            </a:gradFill>
            <a:ln w="0">
              <a:noFill/>
              <a:prstDash/>
            </a:ln>
            <a:effectLst>
              <a:outerShdw sx="100000" sy="100000" blurRad="57150" dist="19050" dir="5400000" rotWithShape="0" algn="ctr">
                <a:srgbClr val="000000">
                  <a:alpha val="61176"/>
                </a:srgbClr>
              </a:outerShdw>
            </a:effectLst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200" cap="none" i="0" b="1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전기차 등록 현황</a:t>
              </a:r>
              <a:endParaRPr lang="ko-KR" altLang="en-US" sz="1200" cap="none" i="0" b="1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22" name="도형 67"/>
            <p:cNvCxnSpPr/>
            <p:nvPr/>
          </p:nvCxnSpPr>
          <p:spPr>
            <a:xfrm rot="0">
              <a:off x="300990" y="1253490"/>
              <a:ext cx="2914650" cy="1270"/>
            </a:xfrm>
            <a:prstGeom prst="straightConnector1"/>
            <a:noFill/>
            <a:ln w="9525" cap="flat" cmpd="sng">
              <a:solidFill>
                <a:srgbClr val="A5A5A5">
                  <a:alpha val="100000"/>
                </a:srgbClr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도형 68"/>
            <p:cNvSpPr>
              <a:spLocks/>
            </p:cNvSpPr>
            <p:nvPr/>
          </p:nvSpPr>
          <p:spPr>
            <a:xfrm rot="0">
              <a:off x="300355" y="3034030"/>
              <a:ext cx="1661160" cy="708660"/>
            </a:xfrm>
            <a:prstGeom prst="rect"/>
            <a:solidFill>
              <a:schemeClr val="lt1"/>
            </a:solidFill>
            <a:ln w="12700" cap="flat" cmpd="sng">
              <a:solidFill>
                <a:srgbClr val="3D85C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1" strike="noStrike">
                  <a:solidFill>
                    <a:srgbClr val="333333"/>
                  </a:solidFill>
                  <a:latin typeface="Malgun Gothic" charset="0"/>
                  <a:ea typeface="Malgun Gothic" charset="0"/>
                </a:rPr>
                <a:t>한국전력공사 서울시 전기차 충전소 충전량</a:t>
              </a:r>
              <a:endParaRPr lang="ko-KR" altLang="en-US" sz="10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1000" cap="none" u="sng" i="0" b="0" strike="noStrike">
                  <a:solidFill>
                    <a:schemeClr val="hlink"/>
                  </a:solidFill>
                  <a:latin typeface="Arial" charset="0"/>
                  <a:ea typeface="Arial" charset="0"/>
                  <a:hlinkClick r:id="rId6"/>
                </a:rPr>
                <a:t>https://www.data.go.kr/data/15100212/fileData.do</a:t>
              </a:r>
              <a:endParaRPr lang="ko-KR" altLang="en-US" sz="1000" cap="none" u="sng" i="0" b="0" strike="noStrike">
                <a:solidFill>
                  <a:schemeClr val="hlink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24" name="도형 69"/>
            <p:cNvSpPr>
              <a:spLocks/>
            </p:cNvSpPr>
            <p:nvPr/>
          </p:nvSpPr>
          <p:spPr>
            <a:xfrm rot="0">
              <a:off x="2053590" y="3034030"/>
              <a:ext cx="1206500" cy="7086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5400012"/>
            </a:gradFill>
            <a:ln w="0">
              <a:noFill/>
              <a:prstDash/>
            </a:ln>
            <a:effectLst>
              <a:outerShdw sx="100000" sy="100000" blurRad="57150" dist="19050" dir="5400000" rotWithShape="0" algn="ctr">
                <a:srgbClr val="000000">
                  <a:alpha val="61176"/>
                </a:srgbClr>
              </a:outerShdw>
            </a:effectLst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200" cap="none" i="0" b="1" strike="noStrike">
                  <a:solidFill>
                    <a:srgbClr val="333333"/>
                  </a:solidFill>
                  <a:latin typeface="Malgun Gothic" charset="0"/>
                  <a:ea typeface="Malgun Gothic" charset="0"/>
                </a:rPr>
                <a:t>전기차 충전소 주소</a:t>
              </a:r>
              <a:endParaRPr lang="ko-KR" altLang="en-US" sz="1200" cap="none" i="0" b="1" strike="noStrike">
                <a:solidFill>
                  <a:srgbClr val="333333"/>
                </a:solidFill>
                <a:latin typeface="Malgun Gothic" charset="0"/>
                <a:ea typeface="Malgun Gothic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542030" cy="315595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1.3 프로젝트 조직 및 역할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도형 80"/>
          <p:cNvSpPr>
            <a:spLocks/>
          </p:cNvSpPr>
          <p:nvPr/>
        </p:nvSpPr>
        <p:spPr>
          <a:xfrm rot="0">
            <a:off x="1360170" y="663575"/>
            <a:ext cx="2488565" cy="3702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800" cap="none" i="0" b="1" strike="noStrike">
                <a:solidFill>
                  <a:schemeClr val="dk1"/>
                </a:solidFill>
                <a:latin typeface="Arial" charset="0"/>
                <a:ea typeface="Arial" charset="0"/>
              </a:rPr>
              <a:t>프로젝트 조직도</a:t>
            </a:r>
            <a:endParaRPr lang="ko-KR" altLang="en-US" sz="1800" cap="none" i="0" b="1" strike="noStrike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31" name="그룹 105"/>
          <p:cNvGrpSpPr/>
          <p:nvPr/>
        </p:nvGrpSpPr>
        <p:grpSpPr>
          <a:xfrm rot="0">
            <a:off x="220345" y="1167130"/>
            <a:ext cx="8796655" cy="635"/>
            <a:chOff x="220345" y="1167130"/>
            <a:chExt cx="8796655" cy="635"/>
          </a:xfrm>
        </p:grpSpPr>
        <p:cxnSp>
          <p:nvCxnSpPr>
            <p:cNvPr id="8" name="도형 79"/>
            <p:cNvCxnSpPr/>
            <p:nvPr/>
          </p:nvCxnSpPr>
          <p:spPr>
            <a:xfrm rot="0">
              <a:off x="220345" y="1167130"/>
              <a:ext cx="4234180" cy="635"/>
            </a:xfrm>
            <a:prstGeom prst="straightConnector1"/>
            <a:noFill/>
            <a:ln w="9525" cap="flat" cmpd="sng">
              <a:solidFill>
                <a:srgbClr val="A5A5A5">
                  <a:alpha val="100000"/>
                </a:srgbClr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81"/>
            <p:cNvCxnSpPr/>
            <p:nvPr/>
          </p:nvCxnSpPr>
          <p:spPr>
            <a:xfrm rot="0">
              <a:off x="4765040" y="1167130"/>
              <a:ext cx="4251960" cy="635"/>
            </a:xfrm>
            <a:prstGeom prst="straightConnector1"/>
            <a:noFill/>
            <a:ln w="9525" cap="flat" cmpd="sng">
              <a:solidFill>
                <a:srgbClr val="A5A5A5">
                  <a:alpha val="100000"/>
                </a:srgbClr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도형 82"/>
          <p:cNvSpPr>
            <a:spLocks/>
          </p:cNvSpPr>
          <p:nvPr/>
        </p:nvSpPr>
        <p:spPr>
          <a:xfrm rot="0">
            <a:off x="5662295" y="708025"/>
            <a:ext cx="2559685" cy="3702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800" cap="none" i="0" b="1" strike="noStrike">
                <a:solidFill>
                  <a:schemeClr val="dk1"/>
                </a:solidFill>
                <a:latin typeface="Arial" charset="0"/>
                <a:ea typeface="Arial" charset="0"/>
              </a:rPr>
              <a:t>인력별 역할</a:t>
            </a:r>
            <a:endParaRPr lang="ko-KR" altLang="en-US" sz="1800" cap="none" i="0" b="1" strike="noStrike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15" name="표 86"/>
          <p:cNvGraphicFramePr>
            <a:graphicFrameLocks noGrp="1"/>
          </p:cNvGraphicFramePr>
          <p:nvPr/>
        </p:nvGraphicFramePr>
        <p:xfrm>
          <a:off x="4912995" y="1757045"/>
          <a:ext cx="4030980" cy="304101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91565"/>
                <a:gridCol w="974090"/>
                <a:gridCol w="1965325"/>
              </a:tblGrid>
              <a:tr h="260350">
                <a:tc row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구분</a:t>
                      </a:r>
                      <a:endParaRPr lang="ko-KR" altLang="en-US" sz="1100" kern="1200" i="0" cap="none" b="1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Role &amp; Responsibilities</a:t>
                      </a:r>
                      <a:endParaRPr lang="ko-KR" altLang="en-US" sz="1100" kern="1200" i="0" cap="none" b="1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7305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담당자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역할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프로젝트 관리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정한수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980" indent="-3810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프로젝트 진행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1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데이터 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수집 및 전처리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980" indent="-3810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방영찬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980" indent="-3810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데이터 수집 및 전처리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DB 데이터 관리</a:t>
                      </a:r>
                      <a:endParaRPr lang="ko-KR" altLang="en-US" sz="1100" kern="1200" i="0" cap="none" b="1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김수아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데이터 연결 및 관리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1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EDA 및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데이터 시각화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신나령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데이터 분석 및 시각화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알고리즘 개발</a:t>
                      </a:r>
                      <a:endParaRPr lang="ko-KR" altLang="en-US" sz="1100" kern="1200" i="0" cap="none" b="1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조건영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충전소 정보 반환 기능 구현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2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345" indent="-37465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정한수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" indent="0" rtl="0" algn="ctr" latinLnBrk="0">
                        <a:buFontTx/>
                        <a:buNone/>
                      </a:pPr>
                      <a:endParaRPr lang="ko-KR" altLang="en-US" sz="12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35560" marB="35560" anchor="ctr">
                    <a:lnL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2" name="그룹 106"/>
          <p:cNvGrpSpPr/>
          <p:nvPr/>
        </p:nvGrpSpPr>
        <p:grpSpPr>
          <a:xfrm rot="0">
            <a:off x="338455" y="1664970"/>
            <a:ext cx="4325620" cy="3132455"/>
            <a:chOff x="338455" y="1664970"/>
            <a:chExt cx="4325620" cy="3132455"/>
          </a:xfrm>
        </p:grpSpPr>
        <p:cxnSp>
          <p:nvCxnSpPr>
            <p:cNvPr id="7" name="도형 78"/>
            <p:cNvCxnSpPr/>
            <p:nvPr/>
          </p:nvCxnSpPr>
          <p:spPr>
            <a:xfrm rot="16200000" flipH="1">
              <a:off x="2854960" y="2419350"/>
              <a:ext cx="952500" cy="1623060"/>
            </a:xfrm>
            <a:prstGeom prst="bentConnector3">
              <a:avLst>
                <a:gd name="adj1" fmla="val 49996"/>
              </a:avLst>
            </a:prstGeom>
            <a:noFill/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83"/>
            <p:cNvCxnSpPr/>
            <p:nvPr/>
          </p:nvCxnSpPr>
          <p:spPr>
            <a:xfrm rot="16200000" flipH="1">
              <a:off x="2308860" y="2966085"/>
              <a:ext cx="952500" cy="529590"/>
            </a:xfrm>
            <a:prstGeom prst="bentConnector3">
              <a:avLst>
                <a:gd name="adj1" fmla="val 49996"/>
              </a:avLst>
            </a:prstGeom>
            <a:noFill/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84"/>
            <p:cNvCxnSpPr/>
            <p:nvPr/>
          </p:nvCxnSpPr>
          <p:spPr>
            <a:xfrm rot="5400000">
              <a:off x="1212850" y="2397760"/>
              <a:ext cx="952500" cy="1664970"/>
            </a:xfrm>
            <a:prstGeom prst="bentConnector3">
              <a:avLst>
                <a:gd name="adj1" fmla="val 49996"/>
              </a:avLst>
            </a:prstGeom>
            <a:noFill/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도형 85"/>
            <p:cNvCxnSpPr/>
            <p:nvPr/>
          </p:nvCxnSpPr>
          <p:spPr>
            <a:xfrm rot="5400000">
              <a:off x="1750060" y="2935605"/>
              <a:ext cx="952500" cy="589280"/>
            </a:xfrm>
            <a:prstGeom prst="bentConnector3">
              <a:avLst>
                <a:gd name="adj1" fmla="val 49996"/>
              </a:avLst>
            </a:prstGeom>
            <a:noFill/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도형 87"/>
            <p:cNvSpPr>
              <a:spLocks/>
            </p:cNvSpPr>
            <p:nvPr/>
          </p:nvSpPr>
          <p:spPr>
            <a:xfrm rot="0">
              <a:off x="338455" y="4133215"/>
              <a:ext cx="1040130" cy="664210"/>
            </a:xfrm>
            <a:prstGeom prst="rect"/>
            <a:noFill/>
            <a:ln w="19050" cap="flat" cmpd="sng">
              <a:solidFill>
                <a:srgbClr val="BFBFBF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1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방영찬</a:t>
              </a:r>
              <a:endParaRPr lang="ko-KR" altLang="en-US" sz="11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18" name="도형 88"/>
            <p:cNvSpPr>
              <a:spLocks/>
            </p:cNvSpPr>
            <p:nvPr/>
          </p:nvSpPr>
          <p:spPr>
            <a:xfrm rot="0">
              <a:off x="338455" y="3706495"/>
              <a:ext cx="1041400" cy="421640"/>
            </a:xfrm>
            <a:prstGeom prst="rect"/>
            <a:solidFill>
              <a:srgbClr val="BFBFBF"/>
            </a:solidFill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데이터 수집 및 전처리   </a:t>
              </a:r>
              <a:endParaRPr lang="ko-KR" altLang="en-US" sz="10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0" name="도형 90"/>
            <p:cNvSpPr>
              <a:spLocks/>
            </p:cNvSpPr>
            <p:nvPr/>
          </p:nvSpPr>
          <p:spPr>
            <a:xfrm rot="0">
              <a:off x="1412240" y="4133215"/>
              <a:ext cx="1040130" cy="664210"/>
            </a:xfrm>
            <a:prstGeom prst="rect"/>
            <a:noFill/>
            <a:ln w="19050" cap="flat" cmpd="sng">
              <a:solidFill>
                <a:srgbClr val="BFBFBF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100" cap="none" i="0" b="0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신나령</a:t>
              </a:r>
              <a:endParaRPr lang="ko-KR" altLang="en-US" sz="1100" cap="none" i="0" b="0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1" name="도형 91"/>
            <p:cNvSpPr>
              <a:spLocks/>
            </p:cNvSpPr>
            <p:nvPr/>
          </p:nvSpPr>
          <p:spPr>
            <a:xfrm rot="0">
              <a:off x="1412240" y="3706495"/>
              <a:ext cx="1041400" cy="421640"/>
            </a:xfrm>
            <a:prstGeom prst="rect"/>
            <a:solidFill>
              <a:srgbClr val="BFBFBF"/>
            </a:solidFill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EDA 및 데이터 시각화</a:t>
              </a:r>
              <a:endParaRPr lang="ko-KR" altLang="en-US" sz="10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3" name="도형 93"/>
            <p:cNvSpPr>
              <a:spLocks/>
            </p:cNvSpPr>
            <p:nvPr/>
          </p:nvSpPr>
          <p:spPr>
            <a:xfrm rot="0">
              <a:off x="2531110" y="4133215"/>
              <a:ext cx="1040130" cy="664210"/>
            </a:xfrm>
            <a:prstGeom prst="rect"/>
            <a:noFill/>
            <a:ln w="19050" cap="flat" cmpd="sng">
              <a:solidFill>
                <a:srgbClr val="BFBFBF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100" cap="none" i="0" b="0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조건영</a:t>
              </a:r>
              <a:endParaRPr lang="ko-KR" altLang="en-US" sz="1100" cap="none" i="0" b="0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4" name="도형 94"/>
            <p:cNvSpPr>
              <a:spLocks/>
            </p:cNvSpPr>
            <p:nvPr/>
          </p:nvSpPr>
          <p:spPr>
            <a:xfrm rot="0">
              <a:off x="2531110" y="3706495"/>
              <a:ext cx="1041400" cy="421640"/>
            </a:xfrm>
            <a:prstGeom prst="rect"/>
            <a:solidFill>
              <a:srgbClr val="BFBFBF"/>
            </a:solidFill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0" strike="noStrike">
                  <a:latin typeface="Arial" charset="0"/>
                  <a:ea typeface="Arial" charset="0"/>
                </a:rPr>
                <a:t>알고리즘 </a:t>
              </a:r>
              <a:r>
                <a:rPr sz="10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개발</a:t>
              </a:r>
              <a:endParaRPr lang="ko-KR" altLang="en-US" sz="10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6" name="도형 96"/>
            <p:cNvSpPr>
              <a:spLocks/>
            </p:cNvSpPr>
            <p:nvPr/>
          </p:nvSpPr>
          <p:spPr>
            <a:xfrm rot="0">
              <a:off x="3623310" y="4133215"/>
              <a:ext cx="1040130" cy="664210"/>
            </a:xfrm>
            <a:prstGeom prst="rect"/>
            <a:noFill/>
            <a:ln w="19050" cap="flat" cmpd="sng">
              <a:solidFill>
                <a:srgbClr val="BFBFBF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1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김수아</a:t>
              </a:r>
              <a:endParaRPr lang="ko-KR" altLang="en-US" sz="11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7" name="도형 97"/>
            <p:cNvSpPr>
              <a:spLocks/>
            </p:cNvSpPr>
            <p:nvPr/>
          </p:nvSpPr>
          <p:spPr>
            <a:xfrm rot="0">
              <a:off x="3622675" y="3706495"/>
              <a:ext cx="1041400" cy="421640"/>
            </a:xfrm>
            <a:prstGeom prst="rect"/>
            <a:solidFill>
              <a:srgbClr val="BFBFBF"/>
            </a:solidFill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0" strike="noStrike">
                  <a:solidFill>
                    <a:schemeClr val="dk1"/>
                  </a:solidFill>
                  <a:latin typeface="Arial" charset="0"/>
                  <a:ea typeface="Arial" charset="0"/>
                </a:rPr>
                <a:t>DB 데이터 관리</a:t>
              </a:r>
              <a:endParaRPr lang="ko-KR" altLang="en-US" sz="1000" cap="none" i="0" b="0" strike="noStrike">
                <a:solidFill>
                  <a:schemeClr val="dk1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29" name="도형 100"/>
            <p:cNvSpPr>
              <a:spLocks/>
            </p:cNvSpPr>
            <p:nvPr/>
          </p:nvSpPr>
          <p:spPr>
            <a:xfrm rot="0">
              <a:off x="1908175" y="2091690"/>
              <a:ext cx="1228090" cy="664210"/>
            </a:xfrm>
            <a:prstGeom prst="rect"/>
            <a:solidFill>
              <a:schemeClr val="lt1"/>
            </a:solidFill>
            <a:ln w="19050" cap="flat" cmpd="sng">
              <a:solidFill>
                <a:srgbClr val="BFBFBF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1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정한수</a:t>
              </a:r>
              <a:endParaRPr lang="ko-KR" altLang="en-US" sz="11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30" name="도형 101"/>
            <p:cNvSpPr>
              <a:spLocks/>
            </p:cNvSpPr>
            <p:nvPr/>
          </p:nvSpPr>
          <p:spPr>
            <a:xfrm rot="0">
              <a:off x="1908810" y="1664970"/>
              <a:ext cx="1228090" cy="421640"/>
            </a:xfrm>
            <a:prstGeom prst="rect"/>
            <a:solidFill>
              <a:srgbClr val="BFBFBF"/>
            </a:solidFill>
            <a:ln w="19050" cap="flat" cmpd="sng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000" cap="none" i="0" b="0" strike="noStrike">
                  <a:solidFill>
                    <a:srgbClr val="000000"/>
                  </a:solidFill>
                  <a:latin typeface="Arial" charset="0"/>
                  <a:ea typeface="Arial" charset="0"/>
                </a:rPr>
                <a:t>프로젝트 관리자(PM)</a:t>
              </a:r>
              <a:endParaRPr lang="ko-KR" altLang="en-US" sz="1000" cap="none" i="0" b="0" strike="noStrike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542030" cy="315595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1.4.1 WBS (1)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7" name="표 112"/>
          <p:cNvGraphicFramePr>
            <a:graphicFrameLocks noGrp="1"/>
          </p:cNvGraphicFramePr>
          <p:nvPr/>
        </p:nvGraphicFramePr>
        <p:xfrm>
          <a:off x="581025" y="710565"/>
          <a:ext cx="7978775" cy="3926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72745"/>
                <a:gridCol w="2206625"/>
                <a:gridCol w="382905"/>
                <a:gridCol w="501650"/>
                <a:gridCol w="501650"/>
                <a:gridCol w="501650"/>
                <a:gridCol w="501650"/>
                <a:gridCol w="501650"/>
                <a:gridCol w="501650"/>
                <a:gridCol w="501650"/>
                <a:gridCol w="501650"/>
                <a:gridCol w="501650"/>
                <a:gridCol w="501650"/>
              </a:tblGrid>
              <a:tr h="14986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단계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태스크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담당자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1일차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2일차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3일차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4일차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5일차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26695">
                <a:tc gridSpan="2"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개발 환경 구축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9144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6695">
                <a:tc gridSpan="2"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상세 기능 설계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9144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01625">
                <a:tc rowSpan="4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기능 분석 및 정의 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정한수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69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충전소 위경도 자료 수집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전원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69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전기차 충전소 자료 수집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69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친환경 자동차 현황 자료 수집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695">
                <a:tc gridSpan="2"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데이터 전처리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9144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6695">
                <a:tc rowSpan="3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just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</a:t>
                      </a: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충전소 위·경도 자료 전처리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방영찬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69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just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   충전소 주소 자료 전처리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69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just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전기차 등록 현황 자료 전처리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695">
                <a:tc gridSpan="2"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DB 구축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2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</a:t>
                      </a: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전처리 데이터 적재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김수아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695">
                <a:tc gridSpan="2"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시각화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9144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6695">
                <a:tc rowSpan="3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연도별 전기차 등록 추이 시각화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신나령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69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구역별 전기차 수 시각화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69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18288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구역별 전기차 충전소 수 시각화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542030" cy="315595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1.4.2. WBS (2)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7" name="표 114"/>
          <p:cNvGraphicFramePr>
            <a:graphicFrameLocks noGrp="1"/>
          </p:cNvGraphicFramePr>
          <p:nvPr/>
        </p:nvGraphicFramePr>
        <p:xfrm>
          <a:off x="433070" y="732155"/>
          <a:ext cx="8174355" cy="38842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82270"/>
                <a:gridCol w="2262505"/>
                <a:gridCol w="392430"/>
                <a:gridCol w="513715"/>
                <a:gridCol w="513715"/>
                <a:gridCol w="513715"/>
                <a:gridCol w="513715"/>
                <a:gridCol w="513715"/>
                <a:gridCol w="513715"/>
                <a:gridCol w="513715"/>
                <a:gridCol w="513715"/>
                <a:gridCol w="513715"/>
                <a:gridCol w="513715"/>
              </a:tblGrid>
              <a:tr h="158115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단계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태스크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담당자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1일차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2일차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3일차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4일차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1" strike="noStrike">
                          <a:solidFill>
                            <a:srgbClr val="FFFFFF"/>
                          </a:solidFill>
                          <a:latin typeface="Malgun Gothic" charset="0"/>
                          <a:ea typeface="Malgun Gothic" charset="0"/>
                        </a:rPr>
                        <a:t>5일차</a:t>
                      </a:r>
                      <a:endParaRPr lang="ko-KR" altLang="en-US" sz="900" kern="1200" i="0" cap="none" b="1" strike="noStrike">
                        <a:solidFill>
                          <a:srgbClr val="FFFFFF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37490"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알고리즘 구현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9144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사용자 위치정보 수집 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정한수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충전소 거리 계산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조건영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최단 거리 충전소 탐색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5km 내 충전소 탐색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구역 범위내 전기차 등록수 탐색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490"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</a:t>
                      </a: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GUI 구현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9144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   </a:t>
                      </a: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시스템 페이지 구성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정한수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정보 입력 창 구현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정보 제공 창 구현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사용자 위치 기준 최단 거리 충전소 위치 제공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   해당 지역 충전소 수 제공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   해당 지역 전기차 현황 제공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490"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시스템 연동테스트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9144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 </a:t>
                      </a: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주소</a:t>
                      </a: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기반 서비스 테스트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정한수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542030" cy="315595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1.5 프로젝트 일정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7" name="표 130"/>
          <p:cNvGraphicFramePr>
            <a:graphicFrameLocks noGrp="1"/>
          </p:cNvGraphicFramePr>
          <p:nvPr/>
        </p:nvGraphicFramePr>
        <p:xfrm>
          <a:off x="309880" y="742950"/>
          <a:ext cx="8491855" cy="40347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37515"/>
                <a:gridCol w="2586990"/>
                <a:gridCol w="400685"/>
                <a:gridCol w="400685"/>
                <a:gridCol w="400685"/>
                <a:gridCol w="400685"/>
                <a:gridCol w="400685"/>
                <a:gridCol w="400685"/>
                <a:gridCol w="400685"/>
                <a:gridCol w="400685"/>
                <a:gridCol w="400685"/>
                <a:gridCol w="400685"/>
                <a:gridCol w="1460500"/>
              </a:tblGrid>
              <a:tr h="224155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단계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태스크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1일차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일차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일차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일차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5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일차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산출물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</a:tr>
              <a:tr h="224155"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분석기획(Planning)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4155">
                <a:tc rowSpan="3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비즈니스 이해 및 범위설정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요구사항정의서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프로젝트 정의 및 계획설정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프로젝트수행계획서,WBS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프로젝트 위험계획 수립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위험목록/위험관리계획서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데이터준비(Data Preparartion)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4155">
                <a:tc rowSpan="3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필요데이터 정의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데이터정의서, 획득계획서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데이터스토어설계(정형,비정형)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스토어설계서, 매핑정의서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데이터수집 및 정합성 검증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데이터 정합성검증보고서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데이터분석(Data Analyzing)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4155">
                <a:tc row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분석용 데이터준비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분석용 데이터</a:t>
                      </a: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세트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탐색적분석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  데이터탐색/시각화보고서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알고리즘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구현(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Algorithm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eveloping)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4155">
                <a:tc row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기능 구현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기능 </a:t>
                      </a: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결과보고서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평가 및 검증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기능 </a:t>
                      </a: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평가보고서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평가 및 전개(Deploying)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4155">
                <a:tc row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발전계획 수립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발전계획서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프로젝트 평가 및 보고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　완료보고서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그룹 143"/>
          <p:cNvGrpSpPr/>
          <p:nvPr/>
        </p:nvGrpSpPr>
        <p:grpSpPr>
          <a:xfrm rot="0">
            <a:off x="3342005" y="1285875"/>
            <a:ext cx="4001770" cy="3380105"/>
            <a:chOff x="3342005" y="1285875"/>
            <a:chExt cx="4001770" cy="3380105"/>
          </a:xfrm>
        </p:grpSpPr>
        <p:cxnSp>
          <p:nvCxnSpPr>
            <p:cNvPr id="8" name="도형 131"/>
            <p:cNvCxnSpPr/>
            <p:nvPr/>
          </p:nvCxnSpPr>
          <p:spPr>
            <a:xfrm rot="0">
              <a:off x="3342005" y="1510665"/>
              <a:ext cx="590550" cy="3810"/>
            </a:xfrm>
            <a:prstGeom prst="straightConnector1"/>
            <a:noFill/>
            <a:ln w="28575" cap="flat" cmpd="sng">
              <a:solidFill>
                <a:srgbClr val="A3B0C6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도형 132"/>
            <p:cNvCxnSpPr/>
            <p:nvPr/>
          </p:nvCxnSpPr>
          <p:spPr>
            <a:xfrm rot="0">
              <a:off x="3342005" y="1736725"/>
              <a:ext cx="590550" cy="3810"/>
            </a:xfrm>
            <a:prstGeom prst="straightConnector1"/>
            <a:noFill/>
            <a:ln w="28575" cap="flat" cmpd="sng">
              <a:solidFill>
                <a:srgbClr val="A3B0C6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133"/>
            <p:cNvCxnSpPr/>
            <p:nvPr/>
          </p:nvCxnSpPr>
          <p:spPr>
            <a:xfrm rot="0">
              <a:off x="3342005" y="1285875"/>
              <a:ext cx="590550" cy="3810"/>
            </a:xfrm>
            <a:prstGeom prst="straightConnector1"/>
            <a:noFill/>
            <a:ln w="28575" cap="flat" cmpd="sng">
              <a:solidFill>
                <a:srgbClr val="9CACC8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도형 134"/>
            <p:cNvCxnSpPr/>
            <p:nvPr/>
          </p:nvCxnSpPr>
          <p:spPr>
            <a:xfrm rot="0">
              <a:off x="6542405" y="4440555"/>
              <a:ext cx="801370" cy="635"/>
            </a:xfrm>
            <a:prstGeom prst="straightConnector1"/>
            <a:noFill/>
            <a:ln w="28575" cap="flat" cmpd="sng">
              <a:solidFill>
                <a:srgbClr val="A3B0C6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135"/>
            <p:cNvCxnSpPr/>
            <p:nvPr/>
          </p:nvCxnSpPr>
          <p:spPr>
            <a:xfrm rot="0">
              <a:off x="6542405" y="4664710"/>
              <a:ext cx="800100" cy="1270"/>
            </a:xfrm>
            <a:prstGeom prst="straightConnector1"/>
            <a:noFill/>
            <a:ln w="28575" cap="flat" cmpd="sng">
              <a:solidFill>
                <a:srgbClr val="A3B0C6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136"/>
            <p:cNvCxnSpPr/>
            <p:nvPr/>
          </p:nvCxnSpPr>
          <p:spPr>
            <a:xfrm rot="0">
              <a:off x="3743325" y="2200275"/>
              <a:ext cx="586740" cy="1270"/>
            </a:xfrm>
            <a:prstGeom prst="straightConnector1"/>
            <a:noFill/>
            <a:ln w="28575" cap="flat" cmpd="sng">
              <a:solidFill>
                <a:srgbClr val="A3B0C6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도형 137"/>
            <p:cNvCxnSpPr/>
            <p:nvPr/>
          </p:nvCxnSpPr>
          <p:spPr>
            <a:xfrm rot="0">
              <a:off x="4142105" y="2435225"/>
              <a:ext cx="590550" cy="3810"/>
            </a:xfrm>
            <a:prstGeom prst="straightConnector1"/>
            <a:noFill/>
            <a:ln w="28575" cap="flat" cmpd="sng">
              <a:solidFill>
                <a:srgbClr val="A3B0C6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38"/>
            <p:cNvCxnSpPr/>
            <p:nvPr/>
          </p:nvCxnSpPr>
          <p:spPr>
            <a:xfrm rot="0">
              <a:off x="4142105" y="2635885"/>
              <a:ext cx="590550" cy="3810"/>
            </a:xfrm>
            <a:prstGeom prst="straightConnector1"/>
            <a:noFill/>
            <a:ln w="28575" cap="flat" cmpd="sng">
              <a:solidFill>
                <a:srgbClr val="A3B0C6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139"/>
            <p:cNvCxnSpPr/>
            <p:nvPr/>
          </p:nvCxnSpPr>
          <p:spPr>
            <a:xfrm rot="0">
              <a:off x="4542155" y="3103880"/>
              <a:ext cx="590550" cy="3810"/>
            </a:xfrm>
            <a:prstGeom prst="straightConnector1"/>
            <a:noFill/>
            <a:ln w="28575" cap="flat" cmpd="sng">
              <a:solidFill>
                <a:srgbClr val="A3B0C6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140"/>
            <p:cNvCxnSpPr/>
            <p:nvPr/>
          </p:nvCxnSpPr>
          <p:spPr>
            <a:xfrm rot="0">
              <a:off x="4542155" y="3314065"/>
              <a:ext cx="590550" cy="3810"/>
            </a:xfrm>
            <a:prstGeom prst="straightConnector1"/>
            <a:noFill/>
            <a:ln w="28575" cap="flat" cmpd="sng">
              <a:solidFill>
                <a:srgbClr val="A3B0C6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141"/>
            <p:cNvCxnSpPr/>
            <p:nvPr/>
          </p:nvCxnSpPr>
          <p:spPr>
            <a:xfrm rot="0">
              <a:off x="5735320" y="3990975"/>
              <a:ext cx="889000" cy="1270"/>
            </a:xfrm>
            <a:prstGeom prst="straightConnector1"/>
            <a:noFill/>
            <a:ln w="28575" cap="flat" cmpd="sng">
              <a:solidFill>
                <a:srgbClr val="A3B0C6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142"/>
            <p:cNvCxnSpPr/>
            <p:nvPr/>
          </p:nvCxnSpPr>
          <p:spPr>
            <a:xfrm rot="0">
              <a:off x="5345430" y="3769360"/>
              <a:ext cx="889000" cy="1270"/>
            </a:xfrm>
            <a:prstGeom prst="straightConnector1"/>
            <a:noFill/>
            <a:ln w="28575" cap="flat" cmpd="sng">
              <a:solidFill>
                <a:srgbClr val="A3B0C6">
                  <a:alpha val="100000"/>
                </a:srgbClr>
              </a:solidFill>
              <a:prstDash val="solid"/>
              <a:round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36</Paragraphs>
  <Words>136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Bang Yeong-chan</dc:creator>
  <cp:lastModifiedBy>Bang Yeong-chan</cp:lastModifiedBy>
  <dc:title>PowerPoint 프레젠테이션</dc:title>
  <cp:version>9.104.137.47964</cp:version>
  <dcterms:modified xsi:type="dcterms:W3CDTF">2017-03-22T04:45:47Z</dcterms:modified>
</cp:coreProperties>
</file>