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wJSUp3Ju5wEKtYWfGHkWVu3C4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6FB89E-E9F3-48DC-B00B-23730801D58C}">
  <a:tblStyle styleId="{1A6FB89E-E9F3-48DC-B00B-23730801D5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5e80ae4e20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g15e80ae4e20_8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80ae4e20_1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g15e80ae4e20_16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osis.kr/index/index.do" TargetMode="External"/><Relationship Id="rId4" Type="http://schemas.openxmlformats.org/officeDocument/2006/relationships/hyperlink" Target="https://www.data.go.kr/index.do" TargetMode="External"/><Relationship Id="rId5" Type="http://schemas.openxmlformats.org/officeDocument/2006/relationships/hyperlink" Target="https://www.data.go.kr/data/15065266/fileData.do" TargetMode="External"/><Relationship Id="rId6" Type="http://schemas.openxmlformats.org/officeDocument/2006/relationships/hyperlink" Target="https://dacon.io/competitions/official/235736" TargetMode="External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9782100" y="320050"/>
            <a:ext cx="2088300" cy="6217800"/>
          </a:xfrm>
          <a:prstGeom prst="rect">
            <a:avLst/>
          </a:prstGeom>
          <a:solidFill>
            <a:srgbClr val="BDC8DC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3847200" y="2710800"/>
            <a:ext cx="67662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ko-KR" sz="2950" u="sng">
                <a:solidFill>
                  <a:srgbClr val="262626"/>
                </a:solidFill>
              </a:rPr>
              <a:t>3</a:t>
            </a:r>
            <a:r>
              <a:rPr b="1" i="0" lang="ko-KR" sz="295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조 </a:t>
            </a:r>
            <a:r>
              <a:rPr b="1" lang="ko-KR" sz="2950" u="sng">
                <a:solidFill>
                  <a:srgbClr val="262626"/>
                </a:solidFill>
              </a:rPr>
              <a:t>stair</a:t>
            </a:r>
            <a:r>
              <a:rPr b="1" i="0" lang="ko-KR" sz="295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팀</a:t>
            </a:r>
            <a:endParaRPr b="1" i="0" sz="2950" u="sng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sz="3295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sz="3295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lang="ko-KR" sz="4195">
                <a:solidFill>
                  <a:srgbClr val="262626"/>
                </a:solidFill>
              </a:rPr>
              <a:t>전력 사용량 예측 서비스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0" i="0" lang="ko-KR" sz="4195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b="0" i="0" sz="41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1"/>
          <p:cNvCxnSpPr/>
          <p:nvPr/>
        </p:nvCxnSpPr>
        <p:spPr>
          <a:xfrm>
            <a:off x="3522500" y="1831100"/>
            <a:ext cx="0" cy="31980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1"/>
          <p:cNvSpPr txBox="1"/>
          <p:nvPr/>
        </p:nvSpPr>
        <p:spPr>
          <a:xfrm>
            <a:off x="7086100" y="5029099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- 2022. 10. 0</a:t>
            </a:r>
            <a:r>
              <a:rPr b="1" lang="ko-KR" sz="1800">
                <a:solidFill>
                  <a:srgbClr val="262626"/>
                </a:solidFill>
              </a:rPr>
              <a:t>4</a:t>
            </a: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0" i="0" sz="4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4533000" y="4541800"/>
            <a:ext cx="509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781" lvl="0" marL="9366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정한수 방영찬 조건영 신나령 김수아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40" name="Google Shape;40;p1"/>
          <p:cNvCxnSpPr/>
          <p:nvPr/>
        </p:nvCxnSpPr>
        <p:spPr>
          <a:xfrm>
            <a:off x="4007375" y="4541800"/>
            <a:ext cx="575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e80ae4e20_8_10"/>
          <p:cNvSpPr txBox="1"/>
          <p:nvPr/>
        </p:nvSpPr>
        <p:spPr>
          <a:xfrm>
            <a:off x="3109175" y="2354050"/>
            <a:ext cx="70086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5e80ae4e20_8_10"/>
          <p:cNvSpPr txBox="1"/>
          <p:nvPr/>
        </p:nvSpPr>
        <p:spPr>
          <a:xfrm>
            <a:off x="3426500" y="2433475"/>
            <a:ext cx="6530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AutoNum type="arabicPeriod"/>
            </a:pPr>
            <a:r>
              <a:rPr b="1" lang="ko-KR" sz="1904"/>
              <a:t>프로젝트 구성도</a:t>
            </a:r>
            <a:endParaRPr b="1" sz="1904"/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</a:t>
            </a:r>
            <a:r>
              <a:rPr lang="ko-KR"/>
              <a:t>추진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개요</a:t>
            </a:r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479425" y="10484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</a:t>
            </a:r>
            <a:r>
              <a:rPr lang="ko-KR"/>
              <a:t>전력 사용량 예측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목적으로 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79425" y="2319225"/>
            <a:ext cx="45189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14192" y="3821437"/>
            <a:ext cx="3458849" cy="13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/>
          <p:nvPr/>
        </p:nvSpPr>
        <p:spPr>
          <a:xfrm>
            <a:off x="479437" y="3189347"/>
            <a:ext cx="4518900" cy="3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</a:rPr>
              <a:t>매년 전력량이 늘어나고 있음</a:t>
            </a:r>
            <a:br>
              <a:rPr lang="ko-K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</a:rPr>
              <a:t>전력 과수요로 </a:t>
            </a:r>
            <a:r>
              <a:rPr lang="ko-KR" sz="1600">
                <a:solidFill>
                  <a:schemeClr val="dk1"/>
                </a:solidFill>
              </a:rPr>
              <a:t>인</a:t>
            </a:r>
            <a:r>
              <a:rPr lang="ko-KR" sz="1600">
                <a:solidFill>
                  <a:schemeClr val="dk1"/>
                </a:solidFill>
              </a:rPr>
              <a:t>한 정전 발생 빈번</a:t>
            </a:r>
            <a:br>
              <a:rPr lang="ko-K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</a:rPr>
              <a:t>예방을 위한 전</a:t>
            </a:r>
            <a:r>
              <a:rPr lang="ko-KR" sz="1600">
                <a:solidFill>
                  <a:schemeClr val="dk1"/>
                </a:solidFill>
              </a:rPr>
              <a:t>력 수요 예측</a:t>
            </a:r>
            <a:r>
              <a:rPr lang="ko-KR" sz="1600">
                <a:solidFill>
                  <a:schemeClr val="dk1"/>
                </a:solidFill>
              </a:rPr>
              <a:t>이 필요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7076285" y="2319224"/>
            <a:ext cx="45186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7076272" y="3189348"/>
            <a:ext cx="4518600" cy="3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highlight>
                  <a:srgbClr val="FFFFFF"/>
                </a:highlight>
              </a:rPr>
              <a:t>전력 수요 예측 시뮬레이션을 통한 효율적인 인공지능 알고리즘 발굴</a:t>
            </a:r>
            <a:br>
              <a:rPr lang="ko-KR" sz="16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highlight>
                  <a:srgbClr val="FFFFFF"/>
                </a:highlight>
              </a:rPr>
              <a:t>최종적으로 지역 정보와 기후 정보를 활용해 전력사용량 예측 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915086" y="1566351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2022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1" lang="ko-KR" sz="1800">
                <a:solidFill>
                  <a:schemeClr val="dk1"/>
                </a:solidFill>
              </a:rPr>
              <a:t>4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b="1" lang="ko-KR" sz="1800">
                <a:solidFill>
                  <a:schemeClr val="dk1"/>
                </a:solidFill>
              </a:rPr>
              <a:t>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800">
                <a:solidFill>
                  <a:schemeClr val="dk1"/>
                </a:solidFill>
              </a:rPr>
              <a:t>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10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8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ko-KR" sz="1800">
                <a:solidFill>
                  <a:schemeClr val="dk1"/>
                </a:solidFill>
              </a:rPr>
              <a:t>5일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7076268" y="15663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479425" y="874770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ko-KR" u="none" cap="none" strike="noStrike">
                <a:solidFill>
                  <a:schemeClr val="dk1"/>
                </a:solidFill>
              </a:rPr>
              <a:t>본 프로젝트의 구축범위는 </a:t>
            </a:r>
            <a:r>
              <a:rPr lang="ko-KR"/>
              <a:t>‘</a:t>
            </a:r>
            <a:r>
              <a:rPr lang="ko-KR">
                <a:solidFill>
                  <a:srgbClr val="333333"/>
                </a:solidFill>
              </a:rPr>
              <a:t>한국전력거래소의 시간별 전력수요량</a:t>
            </a:r>
            <a:r>
              <a:rPr i="0" lang="ko-KR" u="none" cap="none" strike="noStrike">
                <a:solidFill>
                  <a:schemeClr val="dk1"/>
                </a:solidFill>
              </a:rPr>
              <a:t> 데이터</a:t>
            </a:r>
            <a:r>
              <a:rPr lang="ko-KR"/>
              <a:t>’</a:t>
            </a:r>
            <a:r>
              <a:rPr i="0" lang="ko-KR" u="none" cap="none" strike="noStrike">
                <a:solidFill>
                  <a:schemeClr val="dk1"/>
                </a:solidFill>
              </a:rPr>
              <a:t>와 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‘</a:t>
            </a:r>
            <a:r>
              <a:rPr lang="ko-KR"/>
              <a:t>데이콘 전력사용량 예측 AI 경진대회 </a:t>
            </a:r>
            <a:r>
              <a:rPr lang="ko-KR"/>
              <a:t>데이터’까지 입니다. 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479425" y="2376575"/>
            <a:ext cx="1920300" cy="1204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국가통계포털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3"/>
              </a:rPr>
              <a:t>https://kosis.kr/index/index.do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79425" y="3696475"/>
            <a:ext cx="1920300" cy="1204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공공데이터포털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4"/>
              </a:rPr>
              <a:t>https://www.data.go.kr/index.do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2536625" y="3696475"/>
            <a:ext cx="1725000" cy="120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시간별 전력 수요량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2536625" y="2376575"/>
            <a:ext cx="1725000" cy="120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건물 정보와 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기후 정보를 활용한 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전력 사용량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4"/>
          <p:cNvCxnSpPr/>
          <p:nvPr/>
        </p:nvCxnSpPr>
        <p:spPr>
          <a:xfrm>
            <a:off x="222520" y="2260435"/>
            <a:ext cx="4343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4"/>
          <p:cNvSpPr/>
          <p:nvPr/>
        </p:nvSpPr>
        <p:spPr>
          <a:xfrm>
            <a:off x="5069463" y="2361525"/>
            <a:ext cx="2872500" cy="3789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lang="ko-KR" sz="15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한국전력거래소_시간별 전력수요량</a:t>
            </a:r>
            <a:br>
              <a:rPr b="1" lang="ko-KR" sz="15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ko-KR" sz="1100" u="sng">
                <a:solidFill>
                  <a:schemeClr val="hlink"/>
                </a:solidFill>
                <a:hlinkClick r:id="rId5"/>
              </a:rPr>
              <a:t>https://www.data.go.kr/data/15065266/fileData.do</a:t>
            </a:r>
            <a:br>
              <a:rPr lang="ko-KR">
                <a:solidFill>
                  <a:schemeClr val="dk1"/>
                </a:solidFill>
              </a:rPr>
            </a:b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lang="ko-KR">
                <a:solidFill>
                  <a:schemeClr val="dk1"/>
                </a:solidFill>
              </a:rPr>
              <a:t>데이콘 경진대회 데이터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-KR"/>
            </a:b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	</a:t>
            </a:r>
            <a:r>
              <a:rPr lang="ko-KR" sz="1100" u="sng">
                <a:solidFill>
                  <a:schemeClr val="hlink"/>
                </a:solidFill>
                <a:hlinkClick r:id="rId6"/>
              </a:rPr>
              <a:t>https://dacon.io/competitions/official/235736</a:t>
            </a:r>
            <a:br>
              <a:rPr lang="ko-KR" sz="1100">
                <a:solidFill>
                  <a:schemeClr val="dk1"/>
                </a:solidFill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1578126" y="1850675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4"/>
          <p:cNvCxnSpPr/>
          <p:nvPr/>
        </p:nvCxnSpPr>
        <p:spPr>
          <a:xfrm>
            <a:off x="4934463" y="2262760"/>
            <a:ext cx="3154500" cy="114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4"/>
          <p:cNvSpPr/>
          <p:nvPr/>
        </p:nvSpPr>
        <p:spPr>
          <a:xfrm>
            <a:off x="5879658" y="1825175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479425" y="5016376"/>
            <a:ext cx="3829200" cy="52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479425" y="5624424"/>
            <a:ext cx="3829200" cy="52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7" name="Google Shape;7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3138195" y="3762690"/>
            <a:ext cx="3054726" cy="66875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/>
          <p:nvPr/>
        </p:nvSpPr>
        <p:spPr>
          <a:xfrm>
            <a:off x="8841337" y="1784583"/>
            <a:ext cx="2700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</a:rPr>
              <a:t>기대 효과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841975" y="2361525"/>
            <a:ext cx="2758200" cy="3789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500"/>
              <a:buFont typeface="Noto Sans Symbols"/>
              <a:buChar char="▪"/>
            </a:pPr>
            <a:r>
              <a:rPr b="1" lang="ko-KR" sz="1500">
                <a:solidFill>
                  <a:schemeClr val="dk1"/>
                </a:solidFill>
              </a:rPr>
              <a:t>전력 수요량 예측으로 정전 대방 방안 구상 가능</a:t>
            </a:r>
            <a:br>
              <a:rPr b="1" lang="ko-KR" sz="1500">
                <a:solidFill>
                  <a:schemeClr val="dk1"/>
                </a:solidFill>
              </a:rPr>
            </a:b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500"/>
              <a:buFont typeface="Noto Sans Symbols"/>
              <a:buChar char="▪"/>
            </a:pPr>
            <a:r>
              <a:rPr b="1" lang="ko-KR" sz="1500">
                <a:solidFill>
                  <a:schemeClr val="dk1"/>
                </a:solidFill>
              </a:rPr>
              <a:t>국민들의 전력 사용 패턴 </a:t>
            </a:r>
            <a:br>
              <a:rPr b="1" lang="ko-KR" sz="1500">
                <a:solidFill>
                  <a:schemeClr val="dk1"/>
                </a:solidFill>
              </a:rPr>
            </a:br>
            <a:r>
              <a:rPr b="1" lang="ko-KR" sz="1500">
                <a:solidFill>
                  <a:schemeClr val="dk1"/>
                </a:solidFill>
              </a:rPr>
              <a:t>파악 가능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/>
          <p:nvPr/>
        </p:nvCxnSpPr>
        <p:spPr>
          <a:xfrm>
            <a:off x="8680275" y="2275607"/>
            <a:ext cx="30816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ar03" id="81" name="Google Shape;8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6818545" y="3762690"/>
            <a:ext cx="3054726" cy="66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3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조직 및 역할</a:t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정한수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리더로 본 시스템 구축이 진행되며, 투입 인력별 역할은 아래와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6"/>
          <p:cNvCxnSpPr/>
          <p:nvPr/>
        </p:nvCxnSpPr>
        <p:spPr>
          <a:xfrm>
            <a:off x="886731" y="2245058"/>
            <a:ext cx="4342973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6"/>
          <p:cNvSpPr/>
          <p:nvPr/>
        </p:nvSpPr>
        <p:spPr>
          <a:xfrm>
            <a:off x="2296063" y="1741532"/>
            <a:ext cx="24881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6"/>
          <p:cNvCxnSpPr/>
          <p:nvPr/>
        </p:nvCxnSpPr>
        <p:spPr>
          <a:xfrm>
            <a:off x="6849374" y="2245058"/>
            <a:ext cx="3347181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6"/>
          <p:cNvSpPr/>
          <p:nvPr/>
        </p:nvSpPr>
        <p:spPr>
          <a:xfrm>
            <a:off x="7698987" y="1786502"/>
            <a:ext cx="255911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6"/>
          <p:cNvGrpSpPr/>
          <p:nvPr/>
        </p:nvGrpSpPr>
        <p:grpSpPr>
          <a:xfrm>
            <a:off x="498676" y="2514678"/>
            <a:ext cx="5118862" cy="3697118"/>
            <a:chOff x="479425" y="2487332"/>
            <a:chExt cx="5888487" cy="2147614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2616765" y="2487332"/>
              <a:ext cx="1671300" cy="747680"/>
              <a:chOff x="3711231" y="2497558"/>
              <a:chExt cx="1671300" cy="74768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3711231" y="2789238"/>
                <a:ext cx="1670400" cy="456000"/>
              </a:xfrm>
              <a:prstGeom prst="rect">
                <a:avLst/>
              </a:prstGeom>
              <a:noFill/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/>
                  <a:t>정한수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강-4단" id="95" name="Google Shape;95;p6"/>
              <p:cNvSpPr/>
              <p:nvPr/>
            </p:nvSpPr>
            <p:spPr>
              <a:xfrm>
                <a:off x="3711231" y="2497558"/>
                <a:ext cx="1671300" cy="288900"/>
              </a:xfrm>
              <a:prstGeom prst="rect">
                <a:avLst/>
              </a:prstGeom>
              <a:solidFill>
                <a:srgbClr val="BFBFBF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6" name="Google Shape;96;p6"/>
            <p:cNvCxnSpPr>
              <a:stCxn id="94" idx="2"/>
              <a:endCxn id="97" idx="0"/>
            </p:cNvCxnSpPr>
            <p:nvPr/>
          </p:nvCxnSpPr>
          <p:spPr>
            <a:xfrm flipH="1" rot="-5400000">
              <a:off x="3486465" y="3200512"/>
              <a:ext cx="652200" cy="7212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8" name="Google Shape;98;p6"/>
            <p:cNvGrpSpPr/>
            <p:nvPr/>
          </p:nvGrpSpPr>
          <p:grpSpPr>
            <a:xfrm>
              <a:off x="479425" y="3887235"/>
              <a:ext cx="5888487" cy="747711"/>
              <a:chOff x="1236843" y="3887235"/>
              <a:chExt cx="6951497" cy="747711"/>
            </a:xfrm>
          </p:grpSpPr>
          <p:grpSp>
            <p:nvGrpSpPr>
              <p:cNvPr id="99" name="Google Shape;99;p6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0" name="Google Shape;100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방영찬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01" name="Google Shape;101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데이터 수집 및 전처리</a:t>
                  </a: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" name="Google Shape;102;p6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3" name="Google Shape;103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조건영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04" name="Google Shape;104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EDA 및 </a:t>
                  </a:r>
                  <a:r>
                    <a:rPr lang="ko-KR" sz="1200"/>
                    <a:t>데이터 시각화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5" name="Google Shape;105;p6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6" name="Google Shape;106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신나령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97" name="Google Shape;97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모델 개발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7" name="Google Shape;107;p6"/>
              <p:cNvGrpSpPr/>
              <p:nvPr/>
            </p:nvGrpSpPr>
            <p:grpSpPr>
              <a:xfrm>
                <a:off x="6517040" y="3887235"/>
                <a:ext cx="1671300" cy="747711"/>
                <a:chOff x="3798888" y="2497558"/>
                <a:chExt cx="1671300" cy="747711"/>
              </a:xfrm>
            </p:grpSpPr>
            <p:sp>
              <p:nvSpPr>
                <p:cNvPr id="108" name="Google Shape;108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김수아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09" name="Google Shape;109;p6"/>
                <p:cNvSpPr/>
                <p:nvPr/>
              </p:nvSpPr>
              <p:spPr>
                <a:xfrm>
                  <a:off x="3798888" y="2497558"/>
                  <a:ext cx="16713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모델 개발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10" name="Google Shape;110;p6"/>
            <p:cNvCxnSpPr>
              <a:stCxn id="94" idx="2"/>
              <a:endCxn id="109" idx="0"/>
            </p:cNvCxnSpPr>
            <p:nvPr/>
          </p:nvCxnSpPr>
          <p:spPr>
            <a:xfrm flipH="1" rot="-5400000">
              <a:off x="4229865" y="2457112"/>
              <a:ext cx="652200" cy="22080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6"/>
            <p:cNvCxnSpPr>
              <a:stCxn id="94" idx="2"/>
              <a:endCxn id="101" idx="0"/>
            </p:cNvCxnSpPr>
            <p:nvPr/>
          </p:nvCxnSpPr>
          <p:spPr>
            <a:xfrm rot="5400000">
              <a:off x="1993515" y="2428762"/>
              <a:ext cx="652200" cy="22647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6"/>
            <p:cNvCxnSpPr>
              <a:stCxn id="94" idx="2"/>
              <a:endCxn id="104" idx="0"/>
            </p:cNvCxnSpPr>
            <p:nvPr/>
          </p:nvCxnSpPr>
          <p:spPr>
            <a:xfrm rot="5400000">
              <a:off x="2724765" y="3160012"/>
              <a:ext cx="652200" cy="8022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13" name="Google Shape;113;p6"/>
          <p:cNvGraphicFramePr/>
          <p:nvPr/>
        </p:nvGraphicFramePr>
        <p:xfrm>
          <a:off x="5968731" y="2401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{1A6FB89E-E9F3-48DC-B00B-23730801D58C}</a:tableStyleId>
              </a:tblPr>
              <a:tblGrid>
                <a:gridCol w="1388500"/>
                <a:gridCol w="1240225"/>
                <a:gridCol w="2499700"/>
              </a:tblGrid>
              <a:tr h="274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27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0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정한수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프로젝트 진행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</a:t>
                      </a:r>
                      <a:r>
                        <a:rPr b="1" lang="ko-KR" sz="1200"/>
                        <a:t>수집 및 전처리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방영찬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분석 데이터 수집 및 전처리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/>
                        <a:t>EDA 및</a:t>
                      </a:r>
                      <a:endParaRPr b="1"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/>
                        <a:t>데이터 시각화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조건영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데이터 분석 및 시각화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개발(Model)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신나령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모델 생성 및 예측 및 평가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개발(Model)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김수아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모델 생성 및 예측 및 평가</a:t>
                      </a:r>
                      <a:endParaRPr sz="1000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1" lvl="0" marL="93662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정한수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58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모델 테스트 및 알고리즘 보완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4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일정</a:t>
            </a:r>
            <a:endParaRPr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아래와 같이 프로젝트는 5일간 진행됩니다.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313178" y="1520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{1A6FB89E-E9F3-48DC-B00B-23730801D58C}</a:tableStyleId>
              </a:tblPr>
              <a:tblGrid>
                <a:gridCol w="596225"/>
                <a:gridCol w="352372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1988525"/>
              </a:tblGrid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분석기획(Planning)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Preparartion)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데이터스토어설계(정형,비정형)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 정합성검증보고서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Analyzing)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세트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 분석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텍스트분석보고서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데이터탐색/시각화보고서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모델링결과보고서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모델평가 및 검증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모델평가보고서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구현(System developing)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및 구현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구현시스템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시스템테스트 및 운영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매뉴얼(사용자,운영자)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평가및 전개(Deploying)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모델발전계획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1" name="Google Shape;121;p7"/>
          <p:cNvCxnSpPr/>
          <p:nvPr/>
        </p:nvCxnSpPr>
        <p:spPr>
          <a:xfrm>
            <a:off x="4433134" y="233828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2" name="Google Shape;122;p7"/>
          <p:cNvCxnSpPr/>
          <p:nvPr/>
        </p:nvCxnSpPr>
        <p:spPr>
          <a:xfrm>
            <a:off x="4433134" y="258118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3" name="Google Shape;123;p7"/>
          <p:cNvCxnSpPr/>
          <p:nvPr/>
        </p:nvCxnSpPr>
        <p:spPr>
          <a:xfrm>
            <a:off x="4433134" y="2096609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4" name="Google Shape;124;p7"/>
          <p:cNvCxnSpPr/>
          <p:nvPr/>
        </p:nvCxnSpPr>
        <p:spPr>
          <a:xfrm>
            <a:off x="8804134" y="612393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5" name="Google Shape;125;p7"/>
          <p:cNvCxnSpPr/>
          <p:nvPr/>
        </p:nvCxnSpPr>
        <p:spPr>
          <a:xfrm>
            <a:off x="8804134" y="634673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6" name="Google Shape;126;p7"/>
          <p:cNvCxnSpPr/>
          <p:nvPr/>
        </p:nvCxnSpPr>
        <p:spPr>
          <a:xfrm flipH="1" rot="10800000">
            <a:off x="7702675" y="5408025"/>
            <a:ext cx="1652400" cy="12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7" name="Google Shape;127;p7"/>
          <p:cNvCxnSpPr/>
          <p:nvPr/>
        </p:nvCxnSpPr>
        <p:spPr>
          <a:xfrm>
            <a:off x="8257759" y="565288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8" name="Google Shape;128;p7"/>
          <p:cNvCxnSpPr/>
          <p:nvPr/>
        </p:nvCxnSpPr>
        <p:spPr>
          <a:xfrm>
            <a:off x="4979509" y="3065759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9" name="Google Shape;129;p7"/>
          <p:cNvCxnSpPr/>
          <p:nvPr/>
        </p:nvCxnSpPr>
        <p:spPr>
          <a:xfrm>
            <a:off x="5525884" y="327658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0" name="Google Shape;130;p7"/>
          <p:cNvCxnSpPr/>
          <p:nvPr/>
        </p:nvCxnSpPr>
        <p:spPr>
          <a:xfrm>
            <a:off x="5525884" y="355033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1" name="Google Shape;131;p7"/>
          <p:cNvCxnSpPr/>
          <p:nvPr/>
        </p:nvCxnSpPr>
        <p:spPr>
          <a:xfrm>
            <a:off x="6072259" y="3991209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2" name="Google Shape;132;p7"/>
          <p:cNvCxnSpPr/>
          <p:nvPr/>
        </p:nvCxnSpPr>
        <p:spPr>
          <a:xfrm>
            <a:off x="6072259" y="4224059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3" name="Google Shape;133;p7"/>
          <p:cNvCxnSpPr/>
          <p:nvPr/>
        </p:nvCxnSpPr>
        <p:spPr>
          <a:xfrm>
            <a:off x="7169659" y="4463159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4" name="Google Shape;134;p7"/>
          <p:cNvCxnSpPr/>
          <p:nvPr/>
        </p:nvCxnSpPr>
        <p:spPr>
          <a:xfrm flipH="1" rot="10800000">
            <a:off x="7702675" y="4932738"/>
            <a:ext cx="1652400" cy="12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5" name="Google Shape;135;p7"/>
          <p:cNvCxnSpPr/>
          <p:nvPr/>
        </p:nvCxnSpPr>
        <p:spPr>
          <a:xfrm flipH="1" rot="10800000">
            <a:off x="7169650" y="4695088"/>
            <a:ext cx="1652400" cy="12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e80ae4e20_16_11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5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/>
              <a:t>프로젝트 구성도</a:t>
            </a:r>
            <a:endParaRPr/>
          </a:p>
        </p:txBody>
      </p:sp>
      <p:sp>
        <p:nvSpPr>
          <p:cNvPr id="141" name="Google Shape;141;g15e80ae4e20_16_11"/>
          <p:cNvSpPr/>
          <p:nvPr/>
        </p:nvSpPr>
        <p:spPr>
          <a:xfrm>
            <a:off x="5203050" y="2757275"/>
            <a:ext cx="1608900" cy="9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 생성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(머신러닝/딥러닝)</a:t>
            </a:r>
            <a:endParaRPr sz="1200"/>
          </a:p>
        </p:txBody>
      </p:sp>
      <p:sp>
        <p:nvSpPr>
          <p:cNvPr id="142" name="Google Shape;142;g15e80ae4e20_16_11"/>
          <p:cNvSpPr/>
          <p:nvPr/>
        </p:nvSpPr>
        <p:spPr>
          <a:xfrm>
            <a:off x="7537525" y="2757275"/>
            <a:ext cx="1608900" cy="9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 평가</a:t>
            </a:r>
            <a:endParaRPr/>
          </a:p>
        </p:txBody>
      </p:sp>
      <p:sp>
        <p:nvSpPr>
          <p:cNvPr id="143" name="Google Shape;143;g15e80ae4e20_16_11"/>
          <p:cNvSpPr/>
          <p:nvPr/>
        </p:nvSpPr>
        <p:spPr>
          <a:xfrm>
            <a:off x="9897950" y="2757275"/>
            <a:ext cx="1608900" cy="9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 예측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(전력 사용량)</a:t>
            </a:r>
            <a:endParaRPr sz="1200"/>
          </a:p>
        </p:txBody>
      </p:sp>
      <p:sp>
        <p:nvSpPr>
          <p:cNvPr id="144" name="Google Shape;144;g15e80ae4e20_16_11"/>
          <p:cNvSpPr/>
          <p:nvPr/>
        </p:nvSpPr>
        <p:spPr>
          <a:xfrm>
            <a:off x="493700" y="3400850"/>
            <a:ext cx="1608900" cy="9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</a:t>
            </a:r>
            <a:r>
              <a:rPr lang="ko-KR"/>
              <a:t>aw </a:t>
            </a:r>
            <a:r>
              <a:rPr lang="ko-KR"/>
              <a:t>d</a:t>
            </a:r>
            <a:r>
              <a:rPr lang="ko-KR"/>
              <a:t>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(건물 정보와 기후 정보 등)</a:t>
            </a:r>
            <a:endParaRPr sz="1200"/>
          </a:p>
        </p:txBody>
      </p:sp>
      <p:sp>
        <p:nvSpPr>
          <p:cNvPr id="145" name="Google Shape;145;g15e80ae4e20_16_11"/>
          <p:cNvSpPr/>
          <p:nvPr/>
        </p:nvSpPr>
        <p:spPr>
          <a:xfrm>
            <a:off x="2848375" y="2757275"/>
            <a:ext cx="1608900" cy="9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 전처리</a:t>
            </a:r>
            <a:endParaRPr/>
          </a:p>
        </p:txBody>
      </p:sp>
      <p:sp>
        <p:nvSpPr>
          <p:cNvPr id="146" name="Google Shape;146;g15e80ae4e20_16_11"/>
          <p:cNvSpPr/>
          <p:nvPr/>
        </p:nvSpPr>
        <p:spPr>
          <a:xfrm>
            <a:off x="2848375" y="4176675"/>
            <a:ext cx="1608900" cy="9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 시각화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(EDA)</a:t>
            </a:r>
            <a:endParaRPr sz="1200"/>
          </a:p>
        </p:txBody>
      </p:sp>
      <p:cxnSp>
        <p:nvCxnSpPr>
          <p:cNvPr id="147" name="Google Shape;147;g15e80ae4e20_16_11"/>
          <p:cNvCxnSpPr>
            <a:stCxn id="144" idx="3"/>
            <a:endCxn id="145" idx="1"/>
          </p:cNvCxnSpPr>
          <p:nvPr/>
        </p:nvCxnSpPr>
        <p:spPr>
          <a:xfrm flipH="1" rot="10800000">
            <a:off x="2102600" y="3234950"/>
            <a:ext cx="7458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g15e80ae4e20_16_11"/>
          <p:cNvCxnSpPr/>
          <p:nvPr/>
        </p:nvCxnSpPr>
        <p:spPr>
          <a:xfrm>
            <a:off x="4457275" y="3234875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g15e80ae4e20_16_11"/>
          <p:cNvCxnSpPr/>
          <p:nvPr/>
        </p:nvCxnSpPr>
        <p:spPr>
          <a:xfrm>
            <a:off x="6811950" y="3234875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15e80ae4e20_16_11"/>
          <p:cNvCxnSpPr/>
          <p:nvPr/>
        </p:nvCxnSpPr>
        <p:spPr>
          <a:xfrm>
            <a:off x="9146425" y="3234875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15e80ae4e20_16_11"/>
          <p:cNvCxnSpPr>
            <a:stCxn id="144" idx="3"/>
            <a:endCxn id="146" idx="1"/>
          </p:cNvCxnSpPr>
          <p:nvPr/>
        </p:nvCxnSpPr>
        <p:spPr>
          <a:xfrm>
            <a:off x="2102600" y="3878450"/>
            <a:ext cx="745800" cy="7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15e80ae4e20_16_11"/>
          <p:cNvCxnSpPr/>
          <p:nvPr/>
        </p:nvCxnSpPr>
        <p:spPr>
          <a:xfrm rot="10800000">
            <a:off x="6810563" y="3107675"/>
            <a:ext cx="7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15e80ae4e20_16_11"/>
          <p:cNvSpPr txBox="1"/>
          <p:nvPr/>
        </p:nvSpPr>
        <p:spPr>
          <a:xfrm>
            <a:off x="6928438" y="2738375"/>
            <a:ext cx="49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개선</a:t>
            </a:r>
            <a:endParaRPr sz="1200"/>
          </a:p>
        </p:txBody>
      </p:sp>
      <p:sp>
        <p:nvSpPr>
          <p:cNvPr id="154" name="Google Shape;154;g15e80ae4e20_16_11"/>
          <p:cNvSpPr/>
          <p:nvPr/>
        </p:nvSpPr>
        <p:spPr>
          <a:xfrm>
            <a:off x="493700" y="1825625"/>
            <a:ext cx="1608900" cy="9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</a:t>
            </a:r>
            <a:r>
              <a:rPr lang="ko-KR" sz="1200"/>
              <a:t>필요시 새로운 데이터 수집)</a:t>
            </a:r>
            <a:endParaRPr sz="1200"/>
          </a:p>
        </p:txBody>
      </p:sp>
      <p:cxnSp>
        <p:nvCxnSpPr>
          <p:cNvPr id="155" name="Google Shape;155;g15e80ae4e20_16_11"/>
          <p:cNvCxnSpPr>
            <a:stCxn id="154" idx="2"/>
            <a:endCxn id="144" idx="0"/>
          </p:cNvCxnSpPr>
          <p:nvPr/>
        </p:nvCxnSpPr>
        <p:spPr>
          <a:xfrm>
            <a:off x="1298150" y="2780825"/>
            <a:ext cx="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g15e80ae4e20_16_11"/>
          <p:cNvSpPr/>
          <p:nvPr/>
        </p:nvSpPr>
        <p:spPr>
          <a:xfrm>
            <a:off x="9897950" y="4405275"/>
            <a:ext cx="1608900" cy="9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user</a:t>
            </a:r>
            <a:endParaRPr sz="1200"/>
          </a:p>
        </p:txBody>
      </p:sp>
      <p:cxnSp>
        <p:nvCxnSpPr>
          <p:cNvPr id="157" name="Google Shape;157;g15e80ae4e20_16_11"/>
          <p:cNvCxnSpPr>
            <a:stCxn id="143" idx="2"/>
            <a:endCxn id="156" idx="0"/>
          </p:cNvCxnSpPr>
          <p:nvPr/>
        </p:nvCxnSpPr>
        <p:spPr>
          <a:xfrm>
            <a:off x="10702400" y="3712475"/>
            <a:ext cx="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15e80ae4e20_16_11"/>
          <p:cNvSpPr txBox="1"/>
          <p:nvPr/>
        </p:nvSpPr>
        <p:spPr>
          <a:xfrm>
            <a:off x="10723650" y="3710475"/>
            <a:ext cx="30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예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측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값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6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예상 이슈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9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{1A6FB89E-E9F3-48DC-B00B-23730801D58C}</a:tableStyleId>
              </a:tblPr>
              <a:tblGrid>
                <a:gridCol w="638350"/>
                <a:gridCol w="5276675"/>
                <a:gridCol w="4781725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93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 변수들에 대해 생소한 개념들이 존재</a:t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2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개념 숙지</a:t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기상 관련 변수들 간의 높은 상관성이 있으며</a:t>
                      </a:r>
                      <a:endParaRPr b="1"/>
                    </a:p>
                    <a:p>
                      <a:pPr indent="0" lvl="0" marL="711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기본 제공된 전력 사용 데이터의 설명 변수들이 부족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 변수 간소화, 추가 설명 변수를 탐색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팀원들의 프로젝트 역할 분담 경험 부족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팀원 간 활발한 의사소통이 필요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