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95" r:id="rId5"/>
    <p:sldId id="291" r:id="rId6"/>
    <p:sldId id="292" r:id="rId7"/>
    <p:sldId id="290" r:id="rId8"/>
    <p:sldId id="260" r:id="rId9"/>
    <p:sldId id="284" r:id="rId10"/>
    <p:sldId id="293" r:id="rId11"/>
    <p:sldId id="263" r:id="rId12"/>
    <p:sldId id="286" r:id="rId13"/>
    <p:sldId id="287" r:id="rId14"/>
    <p:sldId id="310" r:id="rId15"/>
    <p:sldId id="296" r:id="rId16"/>
    <p:sldId id="297" r:id="rId17"/>
    <p:sldId id="305" r:id="rId18"/>
    <p:sldId id="288" r:id="rId19"/>
    <p:sldId id="309" r:id="rId20"/>
    <p:sldId id="298" r:id="rId21"/>
    <p:sldId id="299" r:id="rId22"/>
    <p:sldId id="306" r:id="rId23"/>
    <p:sldId id="301" r:id="rId24"/>
    <p:sldId id="308" r:id="rId25"/>
    <p:sldId id="313" r:id="rId26"/>
    <p:sldId id="289" r:id="rId27"/>
    <p:sldId id="300" r:id="rId28"/>
    <p:sldId id="307" r:id="rId29"/>
    <p:sldId id="294" r:id="rId30"/>
    <p:sldId id="302" r:id="rId31"/>
    <p:sldId id="303" r:id="rId32"/>
    <p:sldId id="304" r:id="rId33"/>
    <p:sldId id="264" r:id="rId34"/>
    <p:sldId id="316" r:id="rId35"/>
    <p:sldId id="317" r:id="rId36"/>
    <p:sldId id="311" r:id="rId37"/>
    <p:sldId id="312" r:id="rId38"/>
    <p:sldId id="314" r:id="rId39"/>
    <p:sldId id="281" r:id="rId40"/>
    <p:sldId id="269" r:id="rId41"/>
    <p:sldId id="265" r:id="rId42"/>
    <p:sldId id="270" r:id="rId43"/>
    <p:sldId id="271" r:id="rId44"/>
    <p:sldId id="266" r:id="rId45"/>
    <p:sldId id="272" r:id="rId46"/>
    <p:sldId id="267" r:id="rId47"/>
    <p:sldId id="273" r:id="rId48"/>
    <p:sldId id="274" r:id="rId49"/>
    <p:sldId id="268" r:id="rId50"/>
    <p:sldId id="275" r:id="rId51"/>
    <p:sldId id="276" r:id="rId52"/>
    <p:sldId id="277" r:id="rId53"/>
    <p:sldId id="278" r:id="rId54"/>
    <p:sldId id="282" r:id="rId55"/>
    <p:sldId id="283" r:id="rId56"/>
    <p:sldId id="280" r:id="rId57"/>
    <p:sldId id="262" r:id="rId58"/>
    <p:sldId id="261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90909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</c:v>
                </c:pt>
                <c:pt idx="1">
                  <c:v>0.9</c:v>
                </c:pt>
                <c:pt idx="2">
                  <c:v>0.82</c:v>
                </c:pt>
                <c:pt idx="3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</c:v>
                </c:pt>
                <c:pt idx="1">
                  <c:v>0.93</c:v>
                </c:pt>
                <c:pt idx="2">
                  <c:v>0.87</c:v>
                </c:pt>
                <c:pt idx="3">
                  <c:v>0.88200000000000001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7-4CC3-93EC-B99BD7052B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조건 1번</c:v>
                </c:pt>
                <c:pt idx="1">
                  <c:v>조건 2번</c:v>
                </c:pt>
                <c:pt idx="2">
                  <c:v>조건 3번</c:v>
                </c:pt>
                <c:pt idx="3">
                  <c:v>CNN 모델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</c:v>
                </c:pt>
                <c:pt idx="1">
                  <c:v>0.9</c:v>
                </c:pt>
                <c:pt idx="2">
                  <c:v>0.84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7-4CC3-93EC-B99BD7052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m-vistec.com/product/2u250mrxs_250mp-cmos-sensor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기어이(가) 표시된 사진&#10;&#10;자동 생성된 설명">
            <a:extLst>
              <a:ext uri="{FF2B5EF4-FFF2-40B4-BE49-F238E27FC236}">
                <a16:creationId xmlns:a16="http://schemas.microsoft.com/office/drawing/2014/main" id="{CE9AE2C5-24C7-62C7-8CBE-C63B519BC8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15" y="2483900"/>
            <a:ext cx="6818769" cy="437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565008" y="861027"/>
            <a:ext cx="8804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LG </a:t>
            </a:r>
            <a:r>
              <a:rPr lang="en-US" altLang="ko-KR" sz="6600" dirty="0" err="1">
                <a:latin typeface="+mj-lt"/>
                <a:ea typeface="+mj-ea"/>
              </a:rPr>
              <a:t>Innotek</a:t>
            </a:r>
            <a:r>
              <a:rPr lang="ko-KR" altLang="en-US" sz="6600" dirty="0">
                <a:latin typeface="+mj-lt"/>
                <a:ea typeface="+mj-ea"/>
              </a:rPr>
              <a:t> </a:t>
            </a:r>
            <a:r>
              <a:rPr lang="en-US" altLang="ko-KR" sz="6600" dirty="0">
                <a:latin typeface="+mj-lt"/>
                <a:ea typeface="+mj-ea"/>
              </a:rPr>
              <a:t>Project</a:t>
            </a:r>
            <a:endParaRPr lang="ko-KR" altLang="en-US" sz="6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4E9713-AC13-05F7-A7B8-C3C2ABDE9E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" y="1450671"/>
            <a:ext cx="10624448" cy="4647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0C99DA-1560-DF2E-5488-0330B0855A7A}"/>
              </a:ext>
            </a:extLst>
          </p:cNvPr>
          <p:cNvSpPr/>
          <p:nvPr/>
        </p:nvSpPr>
        <p:spPr>
          <a:xfrm>
            <a:off x="8532421" y="1662546"/>
            <a:ext cx="45719" cy="4435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세부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7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Rule base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7416645" y="332243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5181951" y="332243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6337266" y="133664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5719148" y="474180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8646403" y="474180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7189056" y="259177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1231039" y="1879779"/>
            <a:ext cx="3709260" cy="1069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1231039" y="2012638"/>
            <a:ext cx="3086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이미지 검출 프로세스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16D62-2D33-BD1A-BB4F-A1E22BE79DD3}"/>
              </a:ext>
            </a:extLst>
          </p:cNvPr>
          <p:cNvSpPr txBox="1"/>
          <p:nvPr/>
        </p:nvSpPr>
        <p:spPr>
          <a:xfrm>
            <a:off x="1231039" y="2474303"/>
            <a:ext cx="370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활용한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67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12832-D582-1AAA-C70D-6B3ECFA9692B}"/>
              </a:ext>
            </a:extLst>
          </p:cNvPr>
          <p:cNvSpPr txBox="1"/>
          <p:nvPr/>
        </p:nvSpPr>
        <p:spPr>
          <a:xfrm>
            <a:off x="1243256" y="1251162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불량 모듈에서 발견되는 패턴을 통해서 검출 시도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C5F75E35-26CD-52E0-BB27-C3CEFD7134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2895402"/>
            <a:ext cx="3688360" cy="3022964"/>
          </a:xfrm>
          <a:prstGeom prst="rect">
            <a:avLst/>
          </a:prstGeom>
        </p:spPr>
      </p:pic>
      <p:pic>
        <p:nvPicPr>
          <p:cNvPr id="12" name="그림 11" descr="모니터, 텔레비전, 실내, 창문이(가) 표시된 사진">
            <a:extLst>
              <a:ext uri="{FF2B5EF4-FFF2-40B4-BE49-F238E27FC236}">
                <a16:creationId xmlns:a16="http://schemas.microsoft.com/office/drawing/2014/main" id="{6531120B-40F3-01A6-A486-E0747E59EF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5" y="2895402"/>
            <a:ext cx="3688360" cy="30229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450CF9-4036-B5C9-24BD-8D90F458573E}"/>
              </a:ext>
            </a:extLst>
          </p:cNvPr>
          <p:cNvSpPr/>
          <p:nvPr/>
        </p:nvSpPr>
        <p:spPr>
          <a:xfrm>
            <a:off x="3314700" y="5500132"/>
            <a:ext cx="55245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D42B4D-FCD9-A11F-AE13-8B6B9B786E86}"/>
              </a:ext>
            </a:extLst>
          </p:cNvPr>
          <p:cNvSpPr/>
          <p:nvPr/>
        </p:nvSpPr>
        <p:spPr>
          <a:xfrm>
            <a:off x="7512050" y="4585732"/>
            <a:ext cx="22225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7C8FC-F48D-6557-B476-64345E93D7D2}"/>
              </a:ext>
            </a:extLst>
          </p:cNvPr>
          <p:cNvSpPr txBox="1"/>
          <p:nvPr/>
        </p:nvSpPr>
        <p:spPr>
          <a:xfrm>
            <a:off x="1275007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불량 모듈은 드러난 범퍼가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센서와 맞닿아 있음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CBB6D6-161D-B9E0-EA06-C9CC0AD95F23}"/>
              </a:ext>
            </a:extLst>
          </p:cNvPr>
          <p:cNvSpPr txBox="1"/>
          <p:nvPr/>
        </p:nvSpPr>
        <p:spPr>
          <a:xfrm>
            <a:off x="7292135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모듈은 조명 반사로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범퍼가 보여도 센서와 닿지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8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AA1B48-3330-F26C-9195-3846F01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65" y="3222141"/>
            <a:ext cx="2966685" cy="314096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36A84E-6A55-9C5E-1701-7073D7BB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42" y="3300884"/>
            <a:ext cx="212897" cy="490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6E0052-93E4-7655-08D4-79116685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276" y="3222141"/>
            <a:ext cx="2966685" cy="3062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158B8-397D-55E2-7A00-8AD725BB62E0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+mn-ea"/>
              </a:rPr>
              <a:t>탬플릿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err="1">
                <a:latin typeface="+mn-ea"/>
              </a:rPr>
              <a:t>매칭을</a:t>
            </a:r>
            <a:r>
              <a:rPr lang="ko-KR" altLang="en-US" sz="2400" dirty="0">
                <a:latin typeface="+mn-ea"/>
              </a:rPr>
              <a:t> 통한 패턴 검출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C4B29-5ABE-858F-6400-101C8E159852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패턴의 히스토그램 값을 매칭 시도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F1F6-55CA-5E85-788F-DD52F81E80FB}"/>
              </a:ext>
            </a:extLst>
          </p:cNvPr>
          <p:cNvSpPr/>
          <p:nvPr/>
        </p:nvSpPr>
        <p:spPr>
          <a:xfrm>
            <a:off x="3435350" y="3441700"/>
            <a:ext cx="29845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A74DD9F-146F-87A6-00E7-9EC6A6E3FB46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5A19C773-4B9B-F6E3-5B04-E15621EA766C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갈매기형 수장 4">
            <a:extLst>
              <a:ext uri="{FF2B5EF4-FFF2-40B4-BE49-F238E27FC236}">
                <a16:creationId xmlns:a16="http://schemas.microsoft.com/office/drawing/2014/main" id="{6B0B03F1-BC73-3D67-09AE-E2C86084E9B0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3C039C3D-59FF-8AA4-91C1-6C70A7B90EA5}"/>
              </a:ext>
            </a:extLst>
          </p:cNvPr>
          <p:cNvSpPr/>
          <p:nvPr/>
        </p:nvSpPr>
        <p:spPr>
          <a:xfrm>
            <a:off x="514350" y="2985952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EB1C252-9AFE-FE85-27CD-2A14456698F2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B2481CB8-D845-9A6C-6F80-B69EAC46874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D94F988-5776-4EFC-2E82-B112C16652F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1A01D-A9D9-E01F-0296-0367EA35FF9F}"/>
              </a:ext>
            </a:extLst>
          </p:cNvPr>
          <p:cNvSpPr txBox="1"/>
          <p:nvPr/>
        </p:nvSpPr>
        <p:spPr>
          <a:xfrm>
            <a:off x="1126373" y="2015737"/>
            <a:ext cx="19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탬플릿</a:t>
            </a:r>
            <a:r>
              <a:rPr lang="ko-KR" altLang="en-US" dirty="0">
                <a:latin typeface="+mn-ea"/>
              </a:rPr>
              <a:t> 이미지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8723B-A06B-341A-7A63-93B7F308EED0}"/>
              </a:ext>
            </a:extLst>
          </p:cNvPr>
          <p:cNvSpPr txBox="1"/>
          <p:nvPr/>
        </p:nvSpPr>
        <p:spPr>
          <a:xfrm>
            <a:off x="8240336" y="1817175"/>
            <a:ext cx="215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검출 위해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정확도로 </a:t>
            </a:r>
            <a:r>
              <a:rPr lang="ko-KR" altLang="en-US" dirty="0" err="1">
                <a:latin typeface="+mn-ea"/>
              </a:rPr>
              <a:t>임계값</a:t>
            </a:r>
            <a:r>
              <a:rPr lang="ko-KR" altLang="en-US" dirty="0">
                <a:latin typeface="+mn-ea"/>
              </a:rPr>
              <a:t>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E831B-8A5C-2A7F-301D-E1A8F3FC92EB}"/>
              </a:ext>
            </a:extLst>
          </p:cNvPr>
          <p:cNvSpPr txBox="1"/>
          <p:nvPr/>
        </p:nvSpPr>
        <p:spPr>
          <a:xfrm>
            <a:off x="4717298" y="5010586"/>
            <a:ext cx="192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매칭 결과 없으면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양품으로 판정</a:t>
            </a:r>
            <a:endParaRPr lang="en-US" altLang="ko-KR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6BCF6-D7EB-9FB2-CF9C-5B09A3D98F0B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탬플릿</a:t>
            </a:r>
            <a:r>
              <a:rPr lang="ko-KR" altLang="en-US" sz="2000" dirty="0">
                <a:solidFill>
                  <a:schemeClr val="bg1"/>
                </a:solidFill>
              </a:rPr>
              <a:t> 이미지를 매칭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E36E0-7592-848E-382B-281BE19A019D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매칭 정확도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07ED9-E4BE-2686-3EF4-0245A58ABA2A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정확도로 불량 판정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3F03A0-3638-1099-959A-5F415A08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83424"/>
            <a:ext cx="850668" cy="2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6E07B5-A66C-8413-82FF-01564CEDCFE2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pic>
        <p:nvPicPr>
          <p:cNvPr id="10" name="그림 9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73D8494E-EC81-612D-9D5E-6C69C85E7B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2895402"/>
            <a:ext cx="3688360" cy="3022964"/>
          </a:xfrm>
          <a:prstGeom prst="rect">
            <a:avLst/>
          </a:prstGeom>
        </p:spPr>
      </p:pic>
      <p:pic>
        <p:nvPicPr>
          <p:cNvPr id="11" name="그림 10" descr="모니터, 텔레비전, 실내, 창문이(가) 표시된 사진">
            <a:extLst>
              <a:ext uri="{FF2B5EF4-FFF2-40B4-BE49-F238E27FC236}">
                <a16:creationId xmlns:a16="http://schemas.microsoft.com/office/drawing/2014/main" id="{FD8DD16A-46A8-C0E2-CA95-C5AFE96BE2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5" y="2895402"/>
            <a:ext cx="3688360" cy="30229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620B-C8E7-97A0-5B7D-047349CFF9BB}"/>
              </a:ext>
            </a:extLst>
          </p:cNvPr>
          <p:cNvSpPr/>
          <p:nvPr/>
        </p:nvSpPr>
        <p:spPr>
          <a:xfrm>
            <a:off x="3409950" y="5467350"/>
            <a:ext cx="196850" cy="172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855045-4455-0D2B-ADCB-027831B9A38C}"/>
              </a:ext>
            </a:extLst>
          </p:cNvPr>
          <p:cNvSpPr/>
          <p:nvPr/>
        </p:nvSpPr>
        <p:spPr>
          <a:xfrm>
            <a:off x="2952749" y="3130550"/>
            <a:ext cx="179137" cy="14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297DC2-685E-EA70-51F0-41C44A307C68}"/>
              </a:ext>
            </a:extLst>
          </p:cNvPr>
          <p:cNvSpPr/>
          <p:nvPr/>
        </p:nvSpPr>
        <p:spPr>
          <a:xfrm>
            <a:off x="2444749" y="3130549"/>
            <a:ext cx="179137" cy="14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2AAF-5947-6F27-3F79-A352C3424768}"/>
              </a:ext>
            </a:extLst>
          </p:cNvPr>
          <p:cNvSpPr txBox="1"/>
          <p:nvPr/>
        </p:nvSpPr>
        <p:spPr>
          <a:xfrm>
            <a:off x="1275007" y="2160302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범퍼와 센서가 닿는 부분을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err="1">
                <a:latin typeface="+mn-ea"/>
              </a:rPr>
              <a:t>탬플릿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매칭으로</a:t>
            </a:r>
            <a:r>
              <a:rPr lang="ko-KR" altLang="en-US" dirty="0">
                <a:latin typeface="+mn-ea"/>
              </a:rPr>
              <a:t> 찾아냄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ED487-1FCC-599F-2A54-68D981316F45}"/>
              </a:ext>
            </a:extLst>
          </p:cNvPr>
          <p:cNvSpPr txBox="1"/>
          <p:nvPr/>
        </p:nvSpPr>
        <p:spPr>
          <a:xfrm>
            <a:off x="7228635" y="2160301"/>
            <a:ext cx="36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overkill </a:t>
            </a:r>
            <a:r>
              <a:rPr lang="ko-KR" altLang="en-US" dirty="0">
                <a:latin typeface="+mn-ea"/>
              </a:rPr>
              <a:t>모듈은 매칭되지 않으며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매칭되더라도 낮은 정확도를 보임</a:t>
            </a:r>
            <a:endParaRPr lang="en-US" altLang="ko-KR" dirty="0">
              <a:latin typeface="+mn-ea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713F1E40-7FE5-D03A-ACB6-8631FCB67CB7}"/>
              </a:ext>
            </a:extLst>
          </p:cNvPr>
          <p:cNvSpPr/>
          <p:nvPr/>
        </p:nvSpPr>
        <p:spPr>
          <a:xfrm>
            <a:off x="7292134" y="4414482"/>
            <a:ext cx="727915" cy="723900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CD80F42-D21D-B39C-46D3-30630CC23916}"/>
              </a:ext>
            </a:extLst>
          </p:cNvPr>
          <p:cNvSpPr/>
          <p:nvPr/>
        </p:nvSpPr>
        <p:spPr>
          <a:xfrm>
            <a:off x="2043751" y="151056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불량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532AEB8-CB0D-6B51-05C3-96C001B8606A}"/>
              </a:ext>
            </a:extLst>
          </p:cNvPr>
          <p:cNvSpPr/>
          <p:nvPr/>
        </p:nvSpPr>
        <p:spPr>
          <a:xfrm>
            <a:off x="8137749" y="151056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>
                <a:latin typeface="+mn-ea"/>
              </a:rPr>
              <a:t>overkill</a:t>
            </a:r>
            <a:r>
              <a:rPr lang="ko-KR" altLang="en-US" sz="2000" kern="12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9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AEAC16-B7B6-7CE1-3AA1-AC0BFE73626B}"/>
              </a:ext>
            </a:extLst>
          </p:cNvPr>
          <p:cNvSpPr txBox="1"/>
          <p:nvPr/>
        </p:nvSpPr>
        <p:spPr>
          <a:xfrm>
            <a:off x="1676400" y="330200"/>
            <a:ext cx="4214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 방안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67B812-3006-66D8-3A19-FA438482F485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E9F1E2-FCDA-C60C-F511-94D90FFF218B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88D59-CD96-418F-0D51-C49119888821}"/>
              </a:ext>
            </a:extLst>
          </p:cNvPr>
          <p:cNvSpPr txBox="1"/>
          <p:nvPr/>
        </p:nvSpPr>
        <p:spPr>
          <a:xfrm>
            <a:off x="1659900" y="3053859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탬플릿</a:t>
            </a:r>
            <a:r>
              <a:rPr lang="ko-KR" altLang="en-US" dirty="0"/>
              <a:t> 매칭 알고리즘의</a:t>
            </a:r>
            <a:br>
              <a:rPr lang="en-US" altLang="ko-KR" dirty="0"/>
            </a:br>
            <a:r>
              <a:rPr lang="ko-KR" altLang="en-US" dirty="0"/>
              <a:t>속도 문제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정확도 </a:t>
            </a:r>
            <a:r>
              <a:rPr lang="ko-KR" altLang="en-US" dirty="0" err="1"/>
              <a:t>임계값에</a:t>
            </a:r>
            <a:r>
              <a:rPr lang="ko-KR" altLang="en-US" dirty="0"/>
              <a:t> 대한</a:t>
            </a:r>
            <a:br>
              <a:rPr lang="en-US" altLang="ko-KR" dirty="0"/>
            </a:br>
            <a:r>
              <a:rPr lang="ko-KR" altLang="en-US" dirty="0"/>
              <a:t>통계적 근거 부족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456415-2703-7300-C2BA-5203FB3F7B20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207903-C53C-D66F-8EE6-6ABFE7EC264B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44982-23B7-B937-3B25-F766C23690C7}"/>
              </a:ext>
            </a:extLst>
          </p:cNvPr>
          <p:cNvSpPr txBox="1"/>
          <p:nvPr/>
        </p:nvSpPr>
        <p:spPr>
          <a:xfrm>
            <a:off x="7389362" y="3053859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탬플릿</a:t>
            </a:r>
            <a:r>
              <a:rPr lang="ko-KR" altLang="en-US" dirty="0"/>
              <a:t> 이미지를 최적화해</a:t>
            </a:r>
            <a:br>
              <a:rPr lang="en-US" altLang="ko-KR" dirty="0"/>
            </a:br>
            <a:r>
              <a:rPr lang="ko-KR" altLang="en-US" dirty="0"/>
              <a:t>연산을 줄여 속도 향상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전체 이미지 검사를 통해</a:t>
            </a:r>
            <a:br>
              <a:rPr lang="en-US" altLang="ko-KR" dirty="0"/>
            </a:br>
            <a:r>
              <a:rPr lang="ko-KR" altLang="en-US" dirty="0"/>
              <a:t>통계적 근거 마련</a:t>
            </a:r>
            <a:endParaRPr lang="en-US" altLang="ko-KR" dirty="0"/>
          </a:p>
        </p:txBody>
      </p:sp>
      <p:pic>
        <p:nvPicPr>
          <p:cNvPr id="21" name="그래픽 20" descr="갈매기형 화살표 단색으로 채워진">
            <a:extLst>
              <a:ext uri="{FF2B5EF4-FFF2-40B4-BE49-F238E27FC236}">
                <a16:creationId xmlns:a16="http://schemas.microsoft.com/office/drawing/2014/main" id="{DCC6A487-C368-2D3B-F1DB-993B20F4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AC9C07-DFDB-5416-9B93-0E70F514E4F5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19399-0A08-B7B3-1B55-5BFD9500A668}"/>
              </a:ext>
            </a:extLst>
          </p:cNvPr>
          <p:cNvSpPr txBox="1"/>
          <p:nvPr/>
        </p:nvSpPr>
        <p:spPr>
          <a:xfrm>
            <a:off x="1026298" y="1396111"/>
            <a:ext cx="421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센서 내부에 검정색 픽셀의 개수로 이물질 검출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695D6-18F8-828F-6366-E35366E87A99}"/>
              </a:ext>
            </a:extLst>
          </p:cNvPr>
          <p:cNvSpPr txBox="1"/>
          <p:nvPr/>
        </p:nvSpPr>
        <p:spPr>
          <a:xfrm>
            <a:off x="6576198" y="1396110"/>
            <a:ext cx="421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정상 센서와 비교하여 다른 부분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ko-KR" altLang="en-US" sz="2400" dirty="0">
                <a:latin typeface="+mn-ea"/>
              </a:rPr>
              <a:t>색칠 후 이물질 검출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95BD7C2E-4E8E-7670-BE91-E31DEC4CFD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88" y="2908300"/>
            <a:ext cx="3604627" cy="3049587"/>
          </a:xfrm>
          <a:prstGeom prst="rect">
            <a:avLst/>
          </a:prstGeom>
        </p:spPr>
      </p:pic>
      <p:pic>
        <p:nvPicPr>
          <p:cNvPr id="12" name="그림 11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3E3C4EC9-CA43-62D6-B043-14F9513A40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908299"/>
            <a:ext cx="3604627" cy="30495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987952-F97A-EF08-1E58-A973BE90880F}"/>
              </a:ext>
            </a:extLst>
          </p:cNvPr>
          <p:cNvSpPr/>
          <p:nvPr/>
        </p:nvSpPr>
        <p:spPr>
          <a:xfrm>
            <a:off x="1828800" y="3289300"/>
            <a:ext cx="2857500" cy="229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A83F7D-07AF-5426-2BF6-8BDBB295CAE9}"/>
              </a:ext>
            </a:extLst>
          </p:cNvPr>
          <p:cNvSpPr/>
          <p:nvPr/>
        </p:nvSpPr>
        <p:spPr>
          <a:xfrm>
            <a:off x="7950200" y="3911600"/>
            <a:ext cx="1270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6BF6-2672-B7B2-6F72-54FA0ADB0D91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하얀색 센서를 검출하는 과정에서 일부 오류 발생</a:t>
            </a:r>
            <a:endParaRPr lang="en-US" altLang="ko-KR" sz="2400" dirty="0">
              <a:latin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15E5939-5034-6CD4-1D23-0D3B5CD97504}"/>
              </a:ext>
            </a:extLst>
          </p:cNvPr>
          <p:cNvSpPr/>
          <p:nvPr/>
        </p:nvSpPr>
        <p:spPr>
          <a:xfrm>
            <a:off x="5965825" y="1862242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63B33-4860-6DB8-3B0F-772EFDD0DF40}"/>
              </a:ext>
            </a:extLst>
          </p:cNvPr>
          <p:cNvSpPr txBox="1"/>
          <p:nvPr/>
        </p:nvSpPr>
        <p:spPr>
          <a:xfrm>
            <a:off x="1243256" y="238603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오류 발생시 불량 판정으로 하였으나 </a:t>
            </a:r>
            <a:r>
              <a:rPr lang="en-US" altLang="ko-KR" sz="2400" dirty="0">
                <a:latin typeface="+mn-ea"/>
              </a:rPr>
              <a:t>8% </a:t>
            </a:r>
            <a:r>
              <a:rPr lang="ko-KR" altLang="en-US" sz="2400" dirty="0">
                <a:latin typeface="+mn-ea"/>
              </a:rPr>
              <a:t>정도의 오차 발생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 descr="창문, 실내, 액자이(가) 표시된 사진&#10;&#10;자동 생성된 설명">
            <a:extLst>
              <a:ext uri="{FF2B5EF4-FFF2-40B4-BE49-F238E27FC236}">
                <a16:creationId xmlns:a16="http://schemas.microsoft.com/office/drawing/2014/main" id="{3CFB82DA-CAC3-29D8-68C7-3617C98686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06" y="3317968"/>
            <a:ext cx="3608388" cy="2957419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13EEC22E-7598-1D40-2AC4-49F8682AE611}"/>
              </a:ext>
            </a:extLst>
          </p:cNvPr>
          <p:cNvSpPr/>
          <p:nvPr/>
        </p:nvSpPr>
        <p:spPr>
          <a:xfrm>
            <a:off x="4584700" y="3500483"/>
            <a:ext cx="3022600" cy="2592387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2297525" y="5142948"/>
            <a:ext cx="75969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Team Hawk-eye</a:t>
            </a:r>
            <a:endParaRPr lang="ko-KR" altLang="en-US" sz="6600" dirty="0"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2379277" y="76200"/>
            <a:ext cx="7433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A91C85E6-E232-B86B-02F8-265C0B985C11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17B98BEA-690E-509B-EB94-2F13EE421A48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C1A75917-4419-7B53-020C-53BDA5262019}"/>
              </a:ext>
            </a:extLst>
          </p:cNvPr>
          <p:cNvSpPr/>
          <p:nvPr/>
        </p:nvSpPr>
        <p:spPr>
          <a:xfrm>
            <a:off x="514350" y="2944647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F9CDB3B-2891-9FF0-2E49-5D19DD4A5EBA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7E3C9A3-01FB-4D57-0B80-7A8D7F82F80F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6C70C24-840C-1FC9-8ACA-6602F0CE67B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75E6F-948C-3E36-BCA7-77AACC363E31}"/>
              </a:ext>
            </a:extLst>
          </p:cNvPr>
          <p:cNvSpPr txBox="1"/>
          <p:nvPr/>
        </p:nvSpPr>
        <p:spPr>
          <a:xfrm>
            <a:off x="675070" y="1758009"/>
            <a:ext cx="319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하얀색 센서 부분만 추출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정상 센서 추출 후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69701-3891-8C50-3325-A0706E508629}"/>
              </a:ext>
            </a:extLst>
          </p:cNvPr>
          <p:cNvSpPr txBox="1"/>
          <p:nvPr/>
        </p:nvSpPr>
        <p:spPr>
          <a:xfrm>
            <a:off x="3899124" y="4962020"/>
            <a:ext cx="37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+mn-ea"/>
              </a:rPr>
              <a:t>센서 내부에 검정색 픽셀의 개수 확인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정상 센서와 다른 픽셀 개수 확인</a:t>
            </a:r>
            <a:endParaRPr lang="en-US" altLang="ko-KR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33442-A55B-137E-496D-1EDD36D5C6A9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이미지 추출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3F6D2-3742-F8C8-4414-5D1B799729A8}"/>
              </a:ext>
            </a:extLst>
          </p:cNvPr>
          <p:cNvSpPr txBox="1"/>
          <p:nvPr/>
        </p:nvSpPr>
        <p:spPr>
          <a:xfrm>
            <a:off x="4839084" y="3444526"/>
            <a:ext cx="29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이물질 개수 검출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DBC0A-4DE5-93EC-24F9-46C378DA2F94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기준점으로 불량 판별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882FB-8005-F3CC-C803-8912FF8B8452}"/>
              </a:ext>
            </a:extLst>
          </p:cNvPr>
          <p:cNvSpPr txBox="1"/>
          <p:nvPr/>
        </p:nvSpPr>
        <p:spPr>
          <a:xfrm>
            <a:off x="8215124" y="1798437"/>
            <a:ext cx="221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기준치 이상의 이물질 검출 시 불량 판정</a:t>
            </a:r>
          </a:p>
        </p:txBody>
      </p:sp>
    </p:spTree>
    <p:extLst>
      <p:ext uri="{BB962C8B-B14F-4D97-AF65-F5344CB8AC3E}">
        <p14:creationId xmlns:p14="http://schemas.microsoft.com/office/powerpoint/2010/main" val="9939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7134FC96-72B3-35F8-F2F7-7ED7C558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3289301"/>
            <a:ext cx="2857500" cy="2298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 descr="텍스트, 모니터, 창문, 전자기기이(가) 표시된 사진&#10;&#10;자동 생성된 설명">
            <a:extLst>
              <a:ext uri="{FF2B5EF4-FFF2-40B4-BE49-F238E27FC236}">
                <a16:creationId xmlns:a16="http://schemas.microsoft.com/office/drawing/2014/main" id="{397D262D-497C-43DD-B2E0-37EB0649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101" y="3289300"/>
            <a:ext cx="2806700" cy="22478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84E114-0534-4F36-4820-3A30B2F9C13D}"/>
              </a:ext>
            </a:extLst>
          </p:cNvPr>
          <p:cNvSpPr/>
          <p:nvPr/>
        </p:nvSpPr>
        <p:spPr>
          <a:xfrm>
            <a:off x="1828800" y="3289300"/>
            <a:ext cx="2857500" cy="229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0F67F9-3E25-84FD-6D7F-8C05FB2FD84D}"/>
              </a:ext>
            </a:extLst>
          </p:cNvPr>
          <p:cNvSpPr/>
          <p:nvPr/>
        </p:nvSpPr>
        <p:spPr>
          <a:xfrm>
            <a:off x="7950200" y="3911600"/>
            <a:ext cx="127000" cy="1143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0581AFA-EF9F-312E-A8AB-406B04EFE753}"/>
              </a:ext>
            </a:extLst>
          </p:cNvPr>
          <p:cNvSpPr/>
          <p:nvPr/>
        </p:nvSpPr>
        <p:spPr>
          <a:xfrm>
            <a:off x="2258984" y="151056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검정색 픽셀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1F34580-BB82-3D15-9830-E87FA267F31A}"/>
              </a:ext>
            </a:extLst>
          </p:cNvPr>
          <p:cNvSpPr/>
          <p:nvPr/>
        </p:nvSpPr>
        <p:spPr>
          <a:xfrm>
            <a:off x="7681885" y="151056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매칭 픽셀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428C3-31B0-DAAA-34F5-3B8EFBFDBE59}"/>
              </a:ext>
            </a:extLst>
          </p:cNvPr>
          <p:cNvSpPr txBox="1"/>
          <p:nvPr/>
        </p:nvSpPr>
        <p:spPr>
          <a:xfrm>
            <a:off x="1217860" y="2405562"/>
            <a:ext cx="407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하얀색 센서를 찾아내면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안쪽의 검정색 픽셀의 개수를 구할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C9CA9-A940-28D0-F47F-9A1D730203DE}"/>
              </a:ext>
            </a:extLst>
          </p:cNvPr>
          <p:cNvSpPr txBox="1"/>
          <p:nvPr/>
        </p:nvSpPr>
        <p:spPr>
          <a:xfrm>
            <a:off x="6561385" y="2400302"/>
            <a:ext cx="42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시킨 후 센서를 잘라내면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정상 센서와 안 맞는 픽셀 개수를 구할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5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45316-3FD0-3171-6E12-FFE020CD6B42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314B3C-F9B7-560A-38D5-C159387F5C97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962EC-BBEC-7432-F0E0-A17668B74397}"/>
              </a:ext>
            </a:extLst>
          </p:cNvPr>
          <p:cNvSpPr txBox="1"/>
          <p:nvPr/>
        </p:nvSpPr>
        <p:spPr>
          <a:xfrm>
            <a:off x="1662563" y="2935872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하얀색 센서를 추출하는 과정에서 오류 발생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불량 판정의 기준이 될</a:t>
            </a:r>
            <a:br>
              <a:rPr lang="en-US" altLang="ko-KR" dirty="0"/>
            </a:br>
            <a:r>
              <a:rPr lang="ko-KR" altLang="en-US" dirty="0"/>
              <a:t>픽셀 개수에 대한 통계적</a:t>
            </a:r>
            <a:br>
              <a:rPr lang="en-US" altLang="ko-KR" dirty="0"/>
            </a:br>
            <a:r>
              <a:rPr lang="ko-KR" altLang="en-US" dirty="0"/>
              <a:t>근거 부족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27AF7A-DA9F-2827-98CF-F6E363862D41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894237-5320-D4F0-5EEA-F4FFCD5BC5B1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52E4-A2A3-5F05-5FFD-0381D566A0A0}"/>
              </a:ext>
            </a:extLst>
          </p:cNvPr>
          <p:cNvSpPr txBox="1"/>
          <p:nvPr/>
        </p:nvSpPr>
        <p:spPr>
          <a:xfrm>
            <a:off x="7389362" y="2935872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센서 매칭 방법과 추출과정을 조합하여 단점 보완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전체 이미지 검사를 통해</a:t>
            </a:r>
            <a:br>
              <a:rPr lang="en-US" altLang="ko-KR" dirty="0"/>
            </a:br>
            <a:r>
              <a:rPr lang="ko-KR" altLang="en-US" dirty="0"/>
              <a:t>통계적 근거 마련</a:t>
            </a:r>
            <a:endParaRPr lang="en-US" altLang="ko-KR" dirty="0"/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DB556EA6-15C9-119B-0F59-6D8A4B73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1039;p66">
            <a:extLst>
              <a:ext uri="{FF2B5EF4-FFF2-40B4-BE49-F238E27FC236}">
                <a16:creationId xmlns:a16="http://schemas.microsoft.com/office/drawing/2014/main" id="{E1C87913-4610-CD11-3DE6-639E848B5F26}"/>
              </a:ext>
            </a:extLst>
          </p:cNvPr>
          <p:cNvGrpSpPr/>
          <p:nvPr/>
        </p:nvGrpSpPr>
        <p:grpSpPr>
          <a:xfrm>
            <a:off x="1246133" y="2618401"/>
            <a:ext cx="9702611" cy="3274875"/>
            <a:chOff x="840350" y="1982399"/>
            <a:chExt cx="8138969" cy="2728726"/>
          </a:xfrm>
        </p:grpSpPr>
        <p:pic>
          <p:nvPicPr>
            <p:cNvPr id="4" name="Google Shape;1040;p66">
              <a:extLst>
                <a:ext uri="{FF2B5EF4-FFF2-40B4-BE49-F238E27FC236}">
                  <a16:creationId xmlns:a16="http://schemas.microsoft.com/office/drawing/2014/main" id="{5349F928-B819-D0FB-E6B5-9CB91341DC7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350" y="1982400"/>
              <a:ext cx="3512782" cy="272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41;p66">
              <a:extLst>
                <a:ext uri="{FF2B5EF4-FFF2-40B4-BE49-F238E27FC236}">
                  <a16:creationId xmlns:a16="http://schemas.microsoft.com/office/drawing/2014/main" id="{D1BBA036-3167-5B30-1763-32F5C113AA1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3789" y="1982399"/>
              <a:ext cx="3565530" cy="27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1D2C08-E7D6-3F28-D58F-51CC592919DA}"/>
              </a:ext>
            </a:extLst>
          </p:cNvPr>
          <p:cNvSpPr txBox="1"/>
          <p:nvPr/>
        </p:nvSpPr>
        <p:spPr>
          <a:xfrm>
            <a:off x="1243256" y="1251162"/>
            <a:ext cx="970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Epoxy </a:t>
            </a:r>
            <a:r>
              <a:rPr lang="ko-KR" altLang="en-US" sz="2400" dirty="0">
                <a:latin typeface="+mn-ea"/>
              </a:rPr>
              <a:t>과다 도포로 </a:t>
            </a:r>
            <a:r>
              <a:rPr lang="en-US" altLang="ko-KR" sz="2400" dirty="0">
                <a:latin typeface="+mn-ea"/>
              </a:rPr>
              <a:t>sensor,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carrier </a:t>
            </a:r>
            <a:r>
              <a:rPr lang="ko-KR" altLang="en-US" sz="2400" dirty="0">
                <a:latin typeface="+mn-ea"/>
              </a:rPr>
              <a:t>침범 시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ko-KR" altLang="en-US" sz="2400" dirty="0">
                <a:latin typeface="+mn-ea"/>
              </a:rPr>
              <a:t>내부와 외부를 둘러 싼 직사각형의 넓이가 달라짐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31E445DA-CDDE-348E-4D6B-AF47AE91C7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4642">
            <a:off x="1664562" y="3417670"/>
            <a:ext cx="3503624" cy="28715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02097A-3591-B4D2-079A-E6E5142FA6F0}"/>
              </a:ext>
            </a:extLst>
          </p:cNvPr>
          <p:cNvSpPr/>
          <p:nvPr/>
        </p:nvSpPr>
        <p:spPr>
          <a:xfrm>
            <a:off x="1978112" y="3656255"/>
            <a:ext cx="2876524" cy="2394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03AB8C6-8581-D7AC-C991-14841399DA1B}"/>
              </a:ext>
            </a:extLst>
          </p:cNvPr>
          <p:cNvSpPr/>
          <p:nvPr/>
        </p:nvSpPr>
        <p:spPr>
          <a:xfrm>
            <a:off x="1872199" y="3656253"/>
            <a:ext cx="335297" cy="407633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759DB4C-8196-A030-8022-D62BA9138692}"/>
              </a:ext>
            </a:extLst>
          </p:cNvPr>
          <p:cNvSpPr/>
          <p:nvPr/>
        </p:nvSpPr>
        <p:spPr>
          <a:xfrm>
            <a:off x="1978112" y="3680209"/>
            <a:ext cx="2857012" cy="2364082"/>
          </a:xfrm>
          <a:custGeom>
            <a:avLst/>
            <a:gdLst>
              <a:gd name="connsiteX0" fmla="*/ 0 w 3625850"/>
              <a:gd name="connsiteY0" fmla="*/ 260350 h 2921000"/>
              <a:gd name="connsiteX1" fmla="*/ 3130550 w 3625850"/>
              <a:gd name="connsiteY1" fmla="*/ 0 h 2921000"/>
              <a:gd name="connsiteX2" fmla="*/ 3232150 w 3625850"/>
              <a:gd name="connsiteY2" fmla="*/ 215900 h 2921000"/>
              <a:gd name="connsiteX3" fmla="*/ 3416300 w 3625850"/>
              <a:gd name="connsiteY3" fmla="*/ 241300 h 2921000"/>
              <a:gd name="connsiteX4" fmla="*/ 3625850 w 3625850"/>
              <a:gd name="connsiteY4" fmla="*/ 2647950 h 2921000"/>
              <a:gd name="connsiteX5" fmla="*/ 234950 w 3625850"/>
              <a:gd name="connsiteY5" fmla="*/ 2921000 h 2921000"/>
              <a:gd name="connsiteX6" fmla="*/ 0 w 3625850"/>
              <a:gd name="connsiteY6" fmla="*/ 26035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850" h="2921000">
                <a:moveTo>
                  <a:pt x="0" y="260350"/>
                </a:moveTo>
                <a:lnTo>
                  <a:pt x="3130550" y="0"/>
                </a:lnTo>
                <a:lnTo>
                  <a:pt x="3232150" y="215900"/>
                </a:lnTo>
                <a:lnTo>
                  <a:pt x="3416300" y="241300"/>
                </a:lnTo>
                <a:lnTo>
                  <a:pt x="3625850" y="2647950"/>
                </a:lnTo>
                <a:lnTo>
                  <a:pt x="234950" y="2921000"/>
                </a:lnTo>
                <a:lnTo>
                  <a:pt x="0" y="26035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9B7B5-3653-1D4A-85D1-13442A4FD022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기울어진 사각형 구하는 기능을 찾아서 해결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B3DAC-5626-0FC4-A337-4A3E6C48B8FD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기울어진 사각형 구하는 과정에서 문제 발생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E989226-2570-E807-B3D1-0F7E0DB9A6F3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0EA9A6E3-305C-5495-861D-2B3046300C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139">
            <a:off x="7024381" y="3418386"/>
            <a:ext cx="3503624" cy="28715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A00921-723A-E084-8F71-F93FD8D9C29F}"/>
              </a:ext>
            </a:extLst>
          </p:cNvPr>
          <p:cNvSpPr/>
          <p:nvPr/>
        </p:nvSpPr>
        <p:spPr>
          <a:xfrm rot="21333139">
            <a:off x="7405199" y="3770660"/>
            <a:ext cx="2732559" cy="21661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46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9B7B5-3653-1D4A-85D1-13442A4FD022}"/>
              </a:ext>
            </a:extLst>
          </p:cNvPr>
          <p:cNvSpPr txBox="1"/>
          <p:nvPr/>
        </p:nvSpPr>
        <p:spPr>
          <a:xfrm>
            <a:off x="1243256" y="2356941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내부를 검정색으로 처리한 후 외부에 </a:t>
            </a:r>
            <a:r>
              <a:rPr lang="en-US" altLang="ko-KR" sz="2400" dirty="0" err="1">
                <a:latin typeface="+mn-ea"/>
              </a:rPr>
              <a:t>otsu</a:t>
            </a:r>
            <a:r>
              <a:rPr lang="en-US" altLang="ko-KR" sz="2400" dirty="0">
                <a:latin typeface="+mn-ea"/>
              </a:rPr>
              <a:t> thresholding </a:t>
            </a:r>
            <a:r>
              <a:rPr lang="ko-KR" altLang="en-US" sz="2400" dirty="0">
                <a:latin typeface="+mn-ea"/>
              </a:rPr>
              <a:t>적용</a:t>
            </a:r>
            <a:r>
              <a:rPr lang="en-US" altLang="ko-KR" sz="2400" dirty="0">
                <a:latin typeface="+mn-ea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B3DAC-5626-0FC4-A337-4A3E6C48B8FD}"/>
              </a:ext>
            </a:extLst>
          </p:cNvPr>
          <p:cNvSpPr txBox="1"/>
          <p:nvPr/>
        </p:nvSpPr>
        <p:spPr>
          <a:xfrm>
            <a:off x="1243256" y="1258305"/>
            <a:ext cx="97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Epoxy</a:t>
            </a:r>
            <a:r>
              <a:rPr lang="ko-KR" altLang="en-US" sz="2400" dirty="0">
                <a:latin typeface="+mn-ea"/>
              </a:rPr>
              <a:t>의 </a:t>
            </a:r>
            <a:r>
              <a:rPr lang="en-US" altLang="ko-KR" sz="2400" dirty="0">
                <a:latin typeface="+mn-ea"/>
              </a:rPr>
              <a:t>carrier </a:t>
            </a:r>
            <a:r>
              <a:rPr lang="ko-KR" altLang="en-US" sz="2400" dirty="0">
                <a:latin typeface="+mn-ea"/>
              </a:rPr>
              <a:t>침범 시 색이 비슷하여 구별 어려움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E989226-2570-E807-B3D1-0F7E0DB9A6F3}"/>
              </a:ext>
            </a:extLst>
          </p:cNvPr>
          <p:cNvSpPr/>
          <p:nvPr/>
        </p:nvSpPr>
        <p:spPr>
          <a:xfrm>
            <a:off x="5965825" y="1850083"/>
            <a:ext cx="260350" cy="3767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22758FA6-6E81-15E3-D982-F3555FD562F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178216"/>
            <a:ext cx="3829050" cy="313827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6E1FD3-2ADB-8010-4B68-6671995BDCAE}"/>
              </a:ext>
            </a:extLst>
          </p:cNvPr>
          <p:cNvSpPr/>
          <p:nvPr/>
        </p:nvSpPr>
        <p:spPr>
          <a:xfrm>
            <a:off x="1468888" y="3359877"/>
            <a:ext cx="3346450" cy="2774950"/>
          </a:xfrm>
          <a:prstGeom prst="rect">
            <a:avLst/>
          </a:prstGeom>
          <a:solidFill>
            <a:srgbClr val="0909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665E280-6E8C-2317-F355-BF874C803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160890"/>
            <a:ext cx="3829050" cy="31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6AF4E-F671-82EE-8C8E-0BAEB424BF04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F0DD4E38-31FB-52BB-02FB-0A0588097F02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030D6839-7B6E-874D-A89A-19F5AF9E97B2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E4730CA2-E5CD-BE40-0B06-AE508FE35BB5}"/>
              </a:ext>
            </a:extLst>
          </p:cNvPr>
          <p:cNvSpPr/>
          <p:nvPr/>
        </p:nvSpPr>
        <p:spPr>
          <a:xfrm>
            <a:off x="514350" y="2960745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6BFFB87-2940-7C79-4DB1-99DE48770BE3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97EA9A65-CB53-A285-A4FE-F0537C2A63B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EAFF5D4E-A499-9DA0-32FC-5400AAA13CE3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C6B24-71A7-886C-70A6-0F23CE0307E4}"/>
              </a:ext>
            </a:extLst>
          </p:cNvPr>
          <p:cNvSpPr txBox="1"/>
          <p:nvPr/>
        </p:nvSpPr>
        <p:spPr>
          <a:xfrm>
            <a:off x="952125" y="1815558"/>
            <a:ext cx="227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내부 윤곽선을 구하는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 사용하여 검출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F8142-2F7B-9CC8-3CFB-EBF3572BA9AA}"/>
              </a:ext>
            </a:extLst>
          </p:cNvPr>
          <p:cNvSpPr txBox="1"/>
          <p:nvPr/>
        </p:nvSpPr>
        <p:spPr>
          <a:xfrm>
            <a:off x="7872224" y="1521438"/>
            <a:ext cx="289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bump</a:t>
            </a:r>
            <a:r>
              <a:rPr lang="ko-KR" altLang="en-US" dirty="0">
                <a:latin typeface="+mn-ea"/>
              </a:rPr>
              <a:t>의 범위와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bump </a:t>
            </a:r>
            <a:r>
              <a:rPr lang="ko-KR" altLang="en-US" dirty="0">
                <a:latin typeface="+mn-ea"/>
              </a:rPr>
              <a:t>박스</a:t>
            </a:r>
            <a:r>
              <a:rPr lang="en-US" altLang="ko-KR" dirty="0">
                <a:latin typeface="+mn-ea"/>
              </a:rPr>
              <a:t>, carrier </a:t>
            </a:r>
            <a:r>
              <a:rPr lang="ko-KR" altLang="en-US" dirty="0">
                <a:latin typeface="+mn-ea"/>
              </a:rPr>
              <a:t>박스의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넓이 비율 차이로 검사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E2FCD-1067-6138-3121-349EE7B578F8}"/>
              </a:ext>
            </a:extLst>
          </p:cNvPr>
          <p:cNvSpPr txBox="1"/>
          <p:nvPr/>
        </p:nvSpPr>
        <p:spPr>
          <a:xfrm>
            <a:off x="4195804" y="4949320"/>
            <a:ext cx="297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sensor</a:t>
            </a:r>
            <a:r>
              <a:rPr lang="ko-KR" altLang="en-US" dirty="0">
                <a:latin typeface="+mn-ea"/>
              </a:rPr>
              <a:t>의 범위와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sensor </a:t>
            </a:r>
            <a:r>
              <a:rPr lang="ko-KR" altLang="en-US" dirty="0">
                <a:latin typeface="+mn-ea"/>
              </a:rPr>
              <a:t>박스와의 넓이 차이</a:t>
            </a:r>
            <a:endParaRPr lang="en-US" altLang="ko-KR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48272-42C1-F974-1DF1-75EA1BB83904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범위 탐지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ADD8B-F0E7-1FE5-2CF0-7FEA34D72802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sensor </a:t>
            </a:r>
            <a:r>
              <a:rPr lang="ko-KR" altLang="en-US" sz="2000" dirty="0">
                <a:solidFill>
                  <a:schemeClr val="bg1"/>
                </a:solidFill>
              </a:rPr>
              <a:t>넓이 비교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4FEB7-8351-7714-4342-B6060F902DD2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bump </a:t>
            </a:r>
            <a:r>
              <a:rPr lang="ko-KR" altLang="en-US" sz="2000" dirty="0">
                <a:solidFill>
                  <a:schemeClr val="bg1"/>
                </a:solidFill>
              </a:rPr>
              <a:t>넓이 비교</a:t>
            </a:r>
          </a:p>
        </p:txBody>
      </p:sp>
    </p:spTree>
    <p:extLst>
      <p:ext uri="{BB962C8B-B14F-4D97-AF65-F5344CB8AC3E}">
        <p14:creationId xmlns:p14="http://schemas.microsoft.com/office/powerpoint/2010/main" val="20470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2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6D530B54-F454-0588-E3F5-B706569B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27" y="2390816"/>
            <a:ext cx="4328988" cy="3548020"/>
          </a:xfrm>
          <a:prstGeom prst="rect">
            <a:avLst/>
          </a:prstGeom>
        </p:spPr>
      </p:pic>
      <p:pic>
        <p:nvPicPr>
          <p:cNvPr id="11" name="그림 10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121DBDF3-6E4A-DC39-4803-5DD6C07D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400166"/>
            <a:ext cx="4328990" cy="3548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E59D70-A90A-1E1E-63DF-9E13E26A18A7}"/>
              </a:ext>
            </a:extLst>
          </p:cNvPr>
          <p:cNvSpPr/>
          <p:nvPr/>
        </p:nvSpPr>
        <p:spPr>
          <a:xfrm>
            <a:off x="1294410" y="3040083"/>
            <a:ext cx="3218213" cy="24581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B1F0B-B63C-FEDF-1E56-116EF7D4B77D}"/>
              </a:ext>
            </a:extLst>
          </p:cNvPr>
          <p:cNvSpPr/>
          <p:nvPr/>
        </p:nvSpPr>
        <p:spPr>
          <a:xfrm>
            <a:off x="1294410" y="2826327"/>
            <a:ext cx="3414156" cy="26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951DE-FF6F-D805-8113-97AD2A3C7723}"/>
              </a:ext>
            </a:extLst>
          </p:cNvPr>
          <p:cNvSpPr/>
          <p:nvPr/>
        </p:nvSpPr>
        <p:spPr>
          <a:xfrm>
            <a:off x="7143007" y="2648198"/>
            <a:ext cx="3806041" cy="305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E8FD7F-B3A8-6A4D-D372-FD0D6F8CA184}"/>
              </a:ext>
            </a:extLst>
          </p:cNvPr>
          <p:cNvSpPr/>
          <p:nvPr/>
        </p:nvSpPr>
        <p:spPr>
          <a:xfrm>
            <a:off x="7143008" y="2523506"/>
            <a:ext cx="3912919" cy="31766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B3CFB-3E92-ED42-D929-C31B5BBDF43B}"/>
              </a:ext>
            </a:extLst>
          </p:cNvPr>
          <p:cNvSpPr/>
          <p:nvPr/>
        </p:nvSpPr>
        <p:spPr>
          <a:xfrm>
            <a:off x="6893627" y="2390816"/>
            <a:ext cx="4328988" cy="3548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F1C9A6C-6F6E-F709-27B5-EA860046A964}"/>
              </a:ext>
            </a:extLst>
          </p:cNvPr>
          <p:cNvSpPr/>
          <p:nvPr/>
        </p:nvSpPr>
        <p:spPr>
          <a:xfrm>
            <a:off x="2002922" y="1525802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내부 침범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372B981-3B6C-F569-F069-AF54270C8955}"/>
              </a:ext>
            </a:extLst>
          </p:cNvPr>
          <p:cNvSpPr/>
          <p:nvPr/>
        </p:nvSpPr>
        <p:spPr>
          <a:xfrm>
            <a:off x="8100901" y="1525801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외부 침범</a:t>
            </a:r>
          </a:p>
        </p:txBody>
      </p:sp>
    </p:spTree>
    <p:extLst>
      <p:ext uri="{BB962C8B-B14F-4D97-AF65-F5344CB8AC3E}">
        <p14:creationId xmlns:p14="http://schemas.microsoft.com/office/powerpoint/2010/main" val="33555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11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1423AD-3507-EE95-67FF-942082A981E7}"/>
              </a:ext>
            </a:extLst>
          </p:cNvPr>
          <p:cNvSpPr/>
          <p:nvPr/>
        </p:nvSpPr>
        <p:spPr>
          <a:xfrm>
            <a:off x="1468888" y="2184400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C6905-E1D0-D56D-9077-AA1CABD285CA}"/>
              </a:ext>
            </a:extLst>
          </p:cNvPr>
          <p:cNvSpPr/>
          <p:nvPr/>
        </p:nvSpPr>
        <p:spPr>
          <a:xfrm>
            <a:off x="1849888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9FED4-4D89-35A7-960B-58DA9EB7FE39}"/>
              </a:ext>
            </a:extLst>
          </p:cNvPr>
          <p:cNvSpPr txBox="1"/>
          <p:nvPr/>
        </p:nvSpPr>
        <p:spPr>
          <a:xfrm>
            <a:off x="1662563" y="3323624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넓이 비교 과정에서 </a:t>
            </a:r>
            <a:br>
              <a:rPr lang="en-US" altLang="ko-KR" dirty="0"/>
            </a:br>
            <a:r>
              <a:rPr lang="ko-KR" altLang="en-US" dirty="0"/>
              <a:t>두 넓이간 비율 한계점이</a:t>
            </a:r>
            <a:br>
              <a:rPr lang="en-US" altLang="ko-KR" dirty="0"/>
            </a:br>
            <a:r>
              <a:rPr lang="ko-KR" altLang="en-US" dirty="0"/>
              <a:t>필요함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8A7FC-6E0E-0700-42F0-5136F1251442}"/>
              </a:ext>
            </a:extLst>
          </p:cNvPr>
          <p:cNvSpPr/>
          <p:nvPr/>
        </p:nvSpPr>
        <p:spPr>
          <a:xfrm>
            <a:off x="7195687" y="2184401"/>
            <a:ext cx="3333750" cy="2908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E52118-DA68-E41A-AA70-8623813F568C}"/>
              </a:ext>
            </a:extLst>
          </p:cNvPr>
          <p:cNvSpPr/>
          <p:nvPr/>
        </p:nvSpPr>
        <p:spPr>
          <a:xfrm>
            <a:off x="7576687" y="2293212"/>
            <a:ext cx="2571750" cy="461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7FF4B-DAD5-E7DC-F4B2-114A5CE702CA}"/>
              </a:ext>
            </a:extLst>
          </p:cNvPr>
          <p:cNvSpPr txBox="1"/>
          <p:nvPr/>
        </p:nvSpPr>
        <p:spPr>
          <a:xfrm>
            <a:off x="7389362" y="3323624"/>
            <a:ext cx="294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정상 이미지의 넓이 비율을</a:t>
            </a:r>
            <a:br>
              <a:rPr lang="en-US" altLang="ko-KR" dirty="0"/>
            </a:br>
            <a:r>
              <a:rPr lang="ko-KR" altLang="en-US" dirty="0"/>
              <a:t>파악하여 분포를 이용해</a:t>
            </a:r>
            <a:br>
              <a:rPr lang="en-US" altLang="ko-KR" dirty="0"/>
            </a:br>
            <a:r>
              <a:rPr lang="ko-KR" altLang="en-US" dirty="0"/>
              <a:t>통계적으로 설정</a:t>
            </a:r>
            <a:endParaRPr lang="en-US" altLang="ko-KR" dirty="0"/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E5DD6B73-B46D-143F-0EA7-76DF726D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787" y="3181350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15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모델 구성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11988" cy="1415772"/>
            <a:chOff x="901700" y="2721114"/>
            <a:chExt cx="28119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15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발생 이슈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798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검사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1026297" y="1450177"/>
            <a:ext cx="10094945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752618"/>
              </p:ext>
            </p:extLst>
          </p:nvPr>
        </p:nvGraphicFramePr>
        <p:xfrm>
          <a:off x="1395036" y="1740591"/>
          <a:ext cx="9413458" cy="428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4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055371" cy="1415772"/>
            <a:chOff x="901700" y="2721114"/>
            <a:chExt cx="205537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향후 일정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별 검사 및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4917600" y="3276576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9A32E-5033-F0BD-1233-BCD4FE8E29F1}"/>
              </a:ext>
            </a:extLst>
          </p:cNvPr>
          <p:cNvSpPr txBox="1"/>
          <p:nvPr/>
        </p:nvSpPr>
        <p:spPr>
          <a:xfrm>
            <a:off x="4917600" y="4152852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CF7A4-DB39-525E-387A-E0FE5CC08B95}"/>
              </a:ext>
            </a:extLst>
          </p:cNvPr>
          <p:cNvSpPr txBox="1"/>
          <p:nvPr/>
        </p:nvSpPr>
        <p:spPr>
          <a:xfrm>
            <a:off x="6352358" y="4152852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BD258-501C-F00D-E958-5979DB8A180C}"/>
              </a:ext>
            </a:extLst>
          </p:cNvPr>
          <p:cNvSpPr txBox="1"/>
          <p:nvPr/>
        </p:nvSpPr>
        <p:spPr>
          <a:xfrm>
            <a:off x="6352358" y="3276576"/>
            <a:ext cx="983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코드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515995" y="1930483"/>
            <a:ext cx="1128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Rule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Base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E02065-78C2-673A-8199-2C60CA177850}"/>
              </a:ext>
            </a:extLst>
          </p:cNvPr>
          <p:cNvSpPr txBox="1"/>
          <p:nvPr/>
        </p:nvSpPr>
        <p:spPr>
          <a:xfrm>
            <a:off x="7166917" y="5083189"/>
            <a:ext cx="1375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CNN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Model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FA4D2-6792-2A4A-75DB-D065BCDFC4C7}"/>
              </a:ext>
            </a:extLst>
          </p:cNvPr>
          <p:cNvSpPr txBox="1"/>
          <p:nvPr/>
        </p:nvSpPr>
        <p:spPr>
          <a:xfrm>
            <a:off x="4005959" y="5298633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GUI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6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GUI 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화면 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C63E30-707B-475C-B0D7-BE24A94F56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79" y="1562832"/>
            <a:ext cx="7950441" cy="45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6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GUI 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화면 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F6AD1D-BE12-95D9-D915-EBE6E95402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6" y="2419855"/>
            <a:ext cx="3017784" cy="28004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96C5BCD-4DEE-1D8A-8C08-06474575FC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09" y="2419850"/>
            <a:ext cx="3017784" cy="2797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0981D-E3A9-6636-F43F-81149B4B92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2" y="2419853"/>
            <a:ext cx="3008072" cy="27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Program release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설정이(가) 표시된 사진&#10;&#10;자동 생성된 설명">
            <a:extLst>
              <a:ext uri="{FF2B5EF4-FFF2-40B4-BE49-F238E27FC236}">
                <a16:creationId xmlns:a16="http://schemas.microsoft.com/office/drawing/2014/main" id="{ECC0D0EA-035A-A04E-FAC0-7CE231DC7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2931380"/>
            <a:ext cx="2286000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568DB7-D3D4-4AD1-64DD-4F50B807D01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736938"/>
            <a:ext cx="3232150" cy="2674883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ED34395-19E9-B7D7-DC8E-0659F43FC519}"/>
              </a:ext>
            </a:extLst>
          </p:cNvPr>
          <p:cNvSpPr/>
          <p:nvPr/>
        </p:nvSpPr>
        <p:spPr>
          <a:xfrm>
            <a:off x="2035118" y="1742220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 err="1">
                <a:latin typeface="+mn-ea"/>
              </a:rPr>
              <a:t>Pyinstaller</a:t>
            </a:r>
            <a:endParaRPr lang="ko-KR" altLang="en-US" kern="1200" dirty="0">
              <a:latin typeface="+mn-ea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25580E4-3CC0-E3CE-6B1E-2209D0BB29F0}"/>
              </a:ext>
            </a:extLst>
          </p:cNvPr>
          <p:cNvSpPr/>
          <p:nvPr/>
        </p:nvSpPr>
        <p:spPr>
          <a:xfrm>
            <a:off x="5038696" y="17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latin typeface="+mn-ea"/>
              </a:rPr>
              <a:t>packaging</a:t>
            </a:r>
            <a:endParaRPr lang="ko-KR" altLang="en-US" kern="1200" dirty="0">
              <a:latin typeface="+mn-ea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936AA67-D335-F36E-520E-5BBFEA2FF2E0}"/>
              </a:ext>
            </a:extLst>
          </p:cNvPr>
          <p:cNvSpPr/>
          <p:nvPr/>
        </p:nvSpPr>
        <p:spPr>
          <a:xfrm>
            <a:off x="8042275" y="17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latin typeface="+mn-ea"/>
              </a:rPr>
              <a:t>embeddable python</a:t>
            </a:r>
            <a:endParaRPr lang="ko-KR" altLang="en-US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8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883968" y="1329072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latin typeface="+mj-ea"/>
                <a:ea typeface="+mj-ea"/>
              </a:rPr>
              <a:t>Thanks</a:t>
            </a:r>
            <a:endParaRPr lang="ko-KR" altLang="en-US" sz="5400" spc="-300" dirty="0">
              <a:latin typeface="+mj-ea"/>
              <a:ea typeface="+mj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45B64-CB93-CBD7-C1C6-8CF3693DE16F}"/>
              </a:ext>
            </a:extLst>
          </p:cNvPr>
          <p:cNvSpPr txBox="1"/>
          <p:nvPr/>
        </p:nvSpPr>
        <p:spPr>
          <a:xfrm>
            <a:off x="2460624" y="2738219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1422400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도포 불량 검출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공정에서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(* overkill: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양품을 불량으로 판정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부분에 조명이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반사되는 것이 주요 원인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1422400" y="2089309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배경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7411727" y="2089312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2303BC-80F5-61B8-1E72-282AF6A7DD14}"/>
              </a:ext>
            </a:extLst>
          </p:cNvPr>
          <p:cNvSpPr/>
          <p:nvPr/>
        </p:nvSpPr>
        <p:spPr>
          <a:xfrm>
            <a:off x="7411727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모듈들을 양품으로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판정하는 프로그램 개발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비용 절감 및 공정의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수율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향상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5B59DA65-7381-A93E-68AE-20EA8D90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34" y="3279056"/>
            <a:ext cx="1174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4117059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1947970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43643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이미지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6DDB8D89-84D2-37F5-95EC-D4724CFAA24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716240"/>
            <a:ext cx="3778502" cy="3096844"/>
          </a:xfrm>
          <a:prstGeom prst="rect">
            <a:avLst/>
          </a:prstGeom>
        </p:spPr>
      </p:pic>
      <p:pic>
        <p:nvPicPr>
          <p:cNvPr id="8" name="그림 7" descr="모니터, 창문, 실내, 텔레비전이(가) 표시된 사진&#10;&#10;자동 생성된 설명">
            <a:extLst>
              <a:ext uri="{FF2B5EF4-FFF2-40B4-BE49-F238E27FC236}">
                <a16:creationId xmlns:a16="http://schemas.microsoft.com/office/drawing/2014/main" id="{624D27FE-82B3-F4CB-B69E-0FD25544C4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48" y="2716240"/>
            <a:ext cx="3778502" cy="30968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71FFE9-2693-2BCF-1627-40AA81852D6E}"/>
              </a:ext>
            </a:extLst>
          </p:cNvPr>
          <p:cNvSpPr/>
          <p:nvPr/>
        </p:nvSpPr>
        <p:spPr>
          <a:xfrm>
            <a:off x="1264722" y="3117263"/>
            <a:ext cx="2945081" cy="229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902899-A779-DEA6-0FA4-D8212AE892E6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4209803" y="4263232"/>
            <a:ext cx="112901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F5F7DF-52F7-AEF8-315E-6984FEA1C604}"/>
              </a:ext>
            </a:extLst>
          </p:cNvPr>
          <p:cNvSpPr/>
          <p:nvPr/>
        </p:nvSpPr>
        <p:spPr>
          <a:xfrm>
            <a:off x="2749138" y="2903507"/>
            <a:ext cx="1460665" cy="213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18EDBC-0BBC-435B-FCDF-E2234EA33CC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209803" y="3006345"/>
            <a:ext cx="1129020" cy="4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17303-4951-D5A4-852D-72C5ED90286E}"/>
              </a:ext>
            </a:extLst>
          </p:cNvPr>
          <p:cNvSpPr/>
          <p:nvPr/>
        </p:nvSpPr>
        <p:spPr>
          <a:xfrm>
            <a:off x="4429496" y="3254459"/>
            <a:ext cx="218956" cy="75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074972-3278-0159-5E5E-63715DA5CEC2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4648452" y="3629991"/>
            <a:ext cx="690369" cy="372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FCA4BF-AD3D-F598-57AC-2E2C1930F6CE}"/>
              </a:ext>
            </a:extLst>
          </p:cNvPr>
          <p:cNvSpPr/>
          <p:nvPr/>
        </p:nvSpPr>
        <p:spPr>
          <a:xfrm>
            <a:off x="5338823" y="2768762"/>
            <a:ext cx="1462772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bump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3CDECB-4EFB-593A-830F-C839C1A1D20B}"/>
              </a:ext>
            </a:extLst>
          </p:cNvPr>
          <p:cNvSpPr/>
          <p:nvPr/>
        </p:nvSpPr>
        <p:spPr>
          <a:xfrm>
            <a:off x="5338821" y="3392408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carrier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2A1902-D2D7-EE59-5A54-5862BF4F03D9}"/>
              </a:ext>
            </a:extLst>
          </p:cNvPr>
          <p:cNvSpPr/>
          <p:nvPr/>
        </p:nvSpPr>
        <p:spPr>
          <a:xfrm>
            <a:off x="5338822" y="4025649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D9008C-F038-A8C4-2A84-A42C462ACCE8}"/>
              </a:ext>
            </a:extLst>
          </p:cNvPr>
          <p:cNvSpPr/>
          <p:nvPr/>
        </p:nvSpPr>
        <p:spPr>
          <a:xfrm>
            <a:off x="7746670" y="3776354"/>
            <a:ext cx="186047" cy="1365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CF6AEB-426B-6D9F-5E85-7D4BA2039ABB}"/>
              </a:ext>
            </a:extLst>
          </p:cNvPr>
          <p:cNvSpPr/>
          <p:nvPr/>
        </p:nvSpPr>
        <p:spPr>
          <a:xfrm>
            <a:off x="5345950" y="4985571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overkill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C6D230-82CC-BDB5-BD70-FA3B88D176EE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6801595" y="4459180"/>
            <a:ext cx="945075" cy="763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64FA70-79F4-C1D6-3D91-BBD500E8EB8D}"/>
              </a:ext>
            </a:extLst>
          </p:cNvPr>
          <p:cNvSpPr txBox="1"/>
          <p:nvPr/>
        </p:nvSpPr>
        <p:spPr>
          <a:xfrm>
            <a:off x="2483960" y="6205835"/>
            <a:ext cx="7179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cs typeface="Do Hyeon"/>
                <a:sym typeface="Do Hyeon"/>
              </a:rPr>
              <a:t>이미지 출처</a:t>
            </a:r>
            <a:r>
              <a:rPr lang="en-US" altLang="ko-KR" sz="1400" dirty="0">
                <a:latin typeface="+mn-ea"/>
                <a:cs typeface="Do Hyeon"/>
                <a:sym typeface="Do Hyeon"/>
              </a:rPr>
              <a:t>: </a:t>
            </a:r>
            <a:r>
              <a:rPr lang="en-US" altLang="ko-KR" sz="1400" u="sng" dirty="0">
                <a:latin typeface="+mn-ea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https://www.jm-vistec.com/product/2u250mrxs_250mp-cmos-sensor/</a:t>
            </a:r>
            <a:endParaRPr lang="ko-KR" altLang="en-US" sz="1400" dirty="0">
              <a:latin typeface="+mn-ea"/>
              <a:cs typeface="Do Hyeon"/>
              <a:sym typeface="Do Hyeon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60AD440-AEB5-59CE-6D5F-782918CC8217}"/>
              </a:ext>
            </a:extLst>
          </p:cNvPr>
          <p:cNvSpPr/>
          <p:nvPr/>
        </p:nvSpPr>
        <p:spPr>
          <a:xfrm>
            <a:off x="1738696" y="1633475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정상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313C782-BF82-AA94-0B7E-6051790470E4}"/>
              </a:ext>
            </a:extLst>
          </p:cNvPr>
          <p:cNvSpPr/>
          <p:nvPr/>
        </p:nvSpPr>
        <p:spPr>
          <a:xfrm>
            <a:off x="8434233" y="1642218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>
                <a:latin typeface="+mn-ea"/>
              </a:rPr>
              <a:t>overkill</a:t>
            </a:r>
            <a:r>
              <a:rPr lang="ko-KR" altLang="en-US" sz="2000" kern="12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모듈</a:t>
            </a:r>
            <a:endParaRPr lang="ko-KR" altLang="en-US" sz="2000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0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500693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659134" y="2009392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66246" y="2863160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불량 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7E9E45A2-CDE3-20BD-42B8-D34DBCA2F0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2" y="3727597"/>
            <a:ext cx="2858086" cy="2342475"/>
          </a:xfrm>
          <a:prstGeom prst="rect">
            <a:avLst/>
          </a:prstGeom>
        </p:spPr>
      </p:pic>
      <p:pic>
        <p:nvPicPr>
          <p:cNvPr id="10" name="그림 9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BBDAA4F9-2729-AF8C-1CBA-1A1201812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26" y="3727598"/>
            <a:ext cx="2858087" cy="234247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1F4D722-336A-DC0D-9993-160D4E3BF57B}"/>
              </a:ext>
            </a:extLst>
          </p:cNvPr>
          <p:cNvSpPr/>
          <p:nvPr/>
        </p:nvSpPr>
        <p:spPr>
          <a:xfrm>
            <a:off x="1138303" y="3742985"/>
            <a:ext cx="1318161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B624A23-D6A9-2986-883B-26ABD4679BA6}"/>
              </a:ext>
            </a:extLst>
          </p:cNvPr>
          <p:cNvSpPr/>
          <p:nvPr/>
        </p:nvSpPr>
        <p:spPr>
          <a:xfrm>
            <a:off x="1718216" y="5632937"/>
            <a:ext cx="1223158" cy="437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B465FF-3BE2-FFE0-35AA-48E3322F366E}"/>
              </a:ext>
            </a:extLst>
          </p:cNvPr>
          <p:cNvSpPr/>
          <p:nvPr/>
        </p:nvSpPr>
        <p:spPr>
          <a:xfrm>
            <a:off x="4667003" y="5350114"/>
            <a:ext cx="397823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5AC8791-77EA-5562-A8FA-F0DFB3FFD00C}"/>
              </a:ext>
            </a:extLst>
          </p:cNvPr>
          <p:cNvSpPr/>
          <p:nvPr/>
        </p:nvSpPr>
        <p:spPr>
          <a:xfrm>
            <a:off x="1014186" y="1674813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dirty="0">
                <a:latin typeface="+mn-ea"/>
              </a:rPr>
              <a:t>조건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C68D018-EAA7-0DA3-9750-CB231CB54330}"/>
              </a:ext>
            </a:extLst>
          </p:cNvPr>
          <p:cNvSpPr/>
          <p:nvPr/>
        </p:nvSpPr>
        <p:spPr>
          <a:xfrm>
            <a:off x="4804971" y="1680796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F7EA786-960F-05BD-0870-BE477B662B33}"/>
              </a:ext>
            </a:extLst>
          </p:cNvPr>
          <p:cNvSpPr/>
          <p:nvPr/>
        </p:nvSpPr>
        <p:spPr>
          <a:xfrm>
            <a:off x="8624359" y="1674813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pic>
        <p:nvPicPr>
          <p:cNvPr id="16" name="그림 15" descr="창문, 모니터, 콘솔형테이블, 액자이(가) 표시된 사진&#10;&#10;자동 생성된 설명">
            <a:extLst>
              <a:ext uri="{FF2B5EF4-FFF2-40B4-BE49-F238E27FC236}">
                <a16:creationId xmlns:a16="http://schemas.microsoft.com/office/drawing/2014/main" id="{F3CAB74A-C957-E45D-F17A-D5EAC339DF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83" y="3742988"/>
            <a:ext cx="2858087" cy="234247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23A17D0-413D-961F-1A89-9F60703DF7E8}"/>
              </a:ext>
            </a:extLst>
          </p:cNvPr>
          <p:cNvSpPr/>
          <p:nvPr/>
        </p:nvSpPr>
        <p:spPr>
          <a:xfrm>
            <a:off x="10337470" y="3623010"/>
            <a:ext cx="788486" cy="764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2B3EA-9137-EE4C-8EC4-C623B7A18CC9}"/>
              </a:ext>
            </a:extLst>
          </p:cNvPr>
          <p:cNvSpPr txBox="1"/>
          <p:nvPr/>
        </p:nvSpPr>
        <p:spPr>
          <a:xfrm>
            <a:off x="583708" y="2392843"/>
            <a:ext cx="2858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Epoxy </a:t>
            </a:r>
            <a:r>
              <a:rPr lang="ko-KR" altLang="en-US" dirty="0">
                <a:latin typeface="+mn-ea"/>
              </a:rPr>
              <a:t>도포 불량으로 인해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드러난 </a:t>
            </a:r>
            <a:r>
              <a:rPr lang="en-US" altLang="ko-KR" dirty="0">
                <a:latin typeface="+mn-ea"/>
              </a:rPr>
              <a:t>bump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sensor</a:t>
            </a:r>
            <a:r>
              <a:rPr lang="ko-KR" altLang="en-US" dirty="0">
                <a:latin typeface="+mn-ea"/>
              </a:rPr>
              <a:t>와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맞닿음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4125D-9377-5DDF-02FB-C0687AE7997E}"/>
              </a:ext>
            </a:extLst>
          </p:cNvPr>
          <p:cNvSpPr txBox="1"/>
          <p:nvPr/>
        </p:nvSpPr>
        <p:spPr>
          <a:xfrm>
            <a:off x="4374494" y="2517464"/>
            <a:ext cx="285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Sensor </a:t>
            </a:r>
            <a:r>
              <a:rPr lang="ko-KR" altLang="en-US" dirty="0">
                <a:latin typeface="+mn-ea"/>
              </a:rPr>
              <a:t>내부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이물질 발견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ADB44-79EB-BDDE-B524-A80C7F57D740}"/>
              </a:ext>
            </a:extLst>
          </p:cNvPr>
          <p:cNvSpPr txBox="1"/>
          <p:nvPr/>
        </p:nvSpPr>
        <p:spPr>
          <a:xfrm>
            <a:off x="8193883" y="2511481"/>
            <a:ext cx="285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Epoxy </a:t>
            </a:r>
            <a:r>
              <a:rPr lang="ko-KR" altLang="en-US" dirty="0">
                <a:latin typeface="+mn-ea"/>
              </a:rPr>
              <a:t>과다 도포로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bump, carrier</a:t>
            </a:r>
            <a:r>
              <a:rPr lang="ko-KR" altLang="en-US" dirty="0">
                <a:latin typeface="+mn-ea"/>
              </a:rPr>
              <a:t>에 침범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9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우선순위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불량 이미지를 불량으로 판별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48109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양품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이미지를 양품으로 판별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5029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Overkill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이미지를 양품으로 판별</a:t>
            </a:r>
          </a:p>
        </p:txBody>
      </p:sp>
    </p:spTree>
    <p:extLst>
      <p:ext uri="{BB962C8B-B14F-4D97-AF65-F5344CB8AC3E}">
        <p14:creationId xmlns:p14="http://schemas.microsoft.com/office/powerpoint/2010/main" val="33127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일정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817918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19807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07925" y="3070158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376430" y="5181899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Rule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Base</a:t>
            </a:r>
            <a:endParaRPr kumimoji="1" lang="ja-JP" altLang="en-US" sz="3200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5156657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20540293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599279" y="3070158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8427" y="518189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CNN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Model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372866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9557048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587425" y="3070158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723765" y="518189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GUI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1636</Words>
  <Application>Microsoft Office PowerPoint</Application>
  <PresentationFormat>와이드스크린</PresentationFormat>
  <Paragraphs>386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송ㄴ욱</cp:lastModifiedBy>
  <cp:revision>58</cp:revision>
  <dcterms:created xsi:type="dcterms:W3CDTF">2021-10-22T06:13:27Z</dcterms:created>
  <dcterms:modified xsi:type="dcterms:W3CDTF">2022-11-24T20:02:21Z</dcterms:modified>
</cp:coreProperties>
</file>