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95" r:id="rId5"/>
    <p:sldId id="291" r:id="rId6"/>
    <p:sldId id="292" r:id="rId7"/>
    <p:sldId id="290" r:id="rId8"/>
    <p:sldId id="260" r:id="rId9"/>
    <p:sldId id="284" r:id="rId10"/>
    <p:sldId id="293" r:id="rId11"/>
    <p:sldId id="263" r:id="rId12"/>
    <p:sldId id="286" r:id="rId13"/>
    <p:sldId id="287" r:id="rId14"/>
    <p:sldId id="296" r:id="rId15"/>
    <p:sldId id="297" r:id="rId16"/>
    <p:sldId id="288" r:id="rId17"/>
    <p:sldId id="298" r:id="rId18"/>
    <p:sldId id="299" r:id="rId19"/>
    <p:sldId id="301" r:id="rId20"/>
    <p:sldId id="289" r:id="rId21"/>
    <p:sldId id="300" r:id="rId22"/>
    <p:sldId id="294" r:id="rId23"/>
    <p:sldId id="302" r:id="rId24"/>
    <p:sldId id="303" r:id="rId25"/>
    <p:sldId id="304" r:id="rId26"/>
    <p:sldId id="264" r:id="rId27"/>
    <p:sldId id="269" r:id="rId28"/>
    <p:sldId id="265" r:id="rId29"/>
    <p:sldId id="270" r:id="rId30"/>
    <p:sldId id="271" r:id="rId31"/>
    <p:sldId id="266" r:id="rId32"/>
    <p:sldId id="272" r:id="rId33"/>
    <p:sldId id="267" r:id="rId34"/>
    <p:sldId id="273" r:id="rId35"/>
    <p:sldId id="274" r:id="rId36"/>
    <p:sldId id="268" r:id="rId37"/>
    <p:sldId id="275" r:id="rId38"/>
    <p:sldId id="276" r:id="rId39"/>
    <p:sldId id="277" r:id="rId40"/>
    <p:sldId id="278" r:id="rId41"/>
    <p:sldId id="282" r:id="rId42"/>
    <p:sldId id="283" r:id="rId43"/>
    <p:sldId id="280" r:id="rId44"/>
    <p:sldId id="281" r:id="rId45"/>
    <p:sldId id="262" r:id="rId46"/>
    <p:sldId id="261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8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8-45B5-96DE-8731CDDE6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8-45B5-96DE-8731CDDE62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98-45B5-96DE-8731CDDE624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8-45B5-96DE-8731CDDE6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8-45B5-96DE-8731CDDE62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98-45B5-96DE-8731CDDE6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jm-vistec.com/product/2u250mrxs_250mp-cmos-senso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기어이(가) 표시된 사진&#10;&#10;자동 생성된 설명">
            <a:extLst>
              <a:ext uri="{FF2B5EF4-FFF2-40B4-BE49-F238E27FC236}">
                <a16:creationId xmlns:a16="http://schemas.microsoft.com/office/drawing/2014/main" id="{CE9AE2C5-24C7-62C7-8CBE-C63B519BC8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615" y="2483900"/>
            <a:ext cx="6818769" cy="4374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1565008" y="861027"/>
            <a:ext cx="88040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  <a:ea typeface="+mj-ea"/>
              </a:rPr>
              <a:t>LG </a:t>
            </a:r>
            <a:r>
              <a:rPr lang="en-US" altLang="ko-KR" sz="6600" dirty="0" err="1">
                <a:latin typeface="+mj-lt"/>
                <a:ea typeface="+mj-ea"/>
              </a:rPr>
              <a:t>Innotek</a:t>
            </a:r>
            <a:r>
              <a:rPr lang="ko-KR" altLang="en-US" sz="6600" dirty="0">
                <a:latin typeface="+mj-lt"/>
                <a:ea typeface="+mj-ea"/>
              </a:rPr>
              <a:t> </a:t>
            </a:r>
            <a:r>
              <a:rPr lang="en-US" altLang="ko-KR" sz="6600" dirty="0">
                <a:latin typeface="+mj-lt"/>
                <a:ea typeface="+mj-ea"/>
              </a:rPr>
              <a:t>Project</a:t>
            </a:r>
            <a:endParaRPr lang="ko-KR" altLang="en-US" sz="66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5734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/>
              <a:t>일정 진행 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764E9713-AC13-05F7-A7B8-C3C2ABDE9E7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6" y="1450671"/>
            <a:ext cx="10624448" cy="46473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10C99DA-1560-DF2E-5488-0330B0855A7A}"/>
              </a:ext>
            </a:extLst>
          </p:cNvPr>
          <p:cNvSpPr/>
          <p:nvPr/>
        </p:nvSpPr>
        <p:spPr>
          <a:xfrm>
            <a:off x="8532421" y="1662546"/>
            <a:ext cx="45719" cy="44354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0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2900153" cy="1415772"/>
            <a:chOff x="901700" y="2721114"/>
            <a:chExt cx="2900153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3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2900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세부 진행 현황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7410295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5175601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6330916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5712798" y="4862453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조건 </a:t>
            </a:r>
            <a:r>
              <a:rPr lang="en-US" altLang="ko-KR" sz="2400" spc="-15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8640053" y="4862453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조건 </a:t>
            </a:r>
            <a:r>
              <a:rPr lang="en-US" altLang="ko-KR" sz="2400" spc="-15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7182706" y="2712422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조건 </a:t>
            </a:r>
            <a:r>
              <a:rPr lang="en-US" altLang="ko-KR" sz="2400" spc="-15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645705" y="1807156"/>
            <a:ext cx="3517424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745095" y="1939992"/>
            <a:ext cx="38924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불량 이미지 검출 프로세스</a:t>
            </a:r>
          </a:p>
        </p:txBody>
      </p:sp>
    </p:spTree>
    <p:extLst>
      <p:ext uri="{BB962C8B-B14F-4D97-AF65-F5344CB8AC3E}">
        <p14:creationId xmlns:p14="http://schemas.microsoft.com/office/powerpoint/2010/main" val="276785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1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- </a:t>
            </a:r>
            <a:r>
              <a:rPr lang="ko-KR" altLang="en-US" sz="4400" spc="-300" dirty="0">
                <a:solidFill>
                  <a:schemeClr val="accent4"/>
                </a:solidFill>
              </a:rPr>
              <a:t>아이디어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64087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331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1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검사 과정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" name="갈매기형 수장 5">
            <a:extLst>
              <a:ext uri="{FF2B5EF4-FFF2-40B4-BE49-F238E27FC236}">
                <a16:creationId xmlns:a16="http://schemas.microsoft.com/office/drawing/2014/main" id="{5A19C773-4B9B-F6E3-5B04-E15621EA766C}"/>
              </a:ext>
            </a:extLst>
          </p:cNvPr>
          <p:cNvSpPr/>
          <p:nvPr/>
        </p:nvSpPr>
        <p:spPr>
          <a:xfrm>
            <a:off x="7743824" y="2960745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갈매기형 수장 4">
            <a:extLst>
              <a:ext uri="{FF2B5EF4-FFF2-40B4-BE49-F238E27FC236}">
                <a16:creationId xmlns:a16="http://schemas.microsoft.com/office/drawing/2014/main" id="{6B0B03F1-BC73-3D67-09AE-E2C86084E9B0}"/>
              </a:ext>
            </a:extLst>
          </p:cNvPr>
          <p:cNvSpPr/>
          <p:nvPr/>
        </p:nvSpPr>
        <p:spPr>
          <a:xfrm>
            <a:off x="4129087" y="2960745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오각형 3">
            <a:extLst>
              <a:ext uri="{FF2B5EF4-FFF2-40B4-BE49-F238E27FC236}">
                <a16:creationId xmlns:a16="http://schemas.microsoft.com/office/drawing/2014/main" id="{3C039C3D-59FF-8AA4-91C1-6C70A7B90EA5}"/>
              </a:ext>
            </a:extLst>
          </p:cNvPr>
          <p:cNvSpPr/>
          <p:nvPr/>
        </p:nvSpPr>
        <p:spPr>
          <a:xfrm>
            <a:off x="514350" y="2960745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2EB1C252-9AFE-FE85-27CD-2A14456698F2}"/>
              </a:ext>
            </a:extLst>
          </p:cNvPr>
          <p:cNvSpPr/>
          <p:nvPr/>
        </p:nvSpPr>
        <p:spPr>
          <a:xfrm rot="16200000">
            <a:off x="5520931" y="320451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B2481CB8-D845-9A6C-6F80-B69EAC46874D}"/>
              </a:ext>
            </a:extLst>
          </p:cNvPr>
          <p:cNvSpPr/>
          <p:nvPr/>
        </p:nvSpPr>
        <p:spPr>
          <a:xfrm rot="5400000" flipV="1">
            <a:off x="1930006" y="1050240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3D94F988-5776-4EFC-2E82-B112C16652F1}"/>
              </a:ext>
            </a:extLst>
          </p:cNvPr>
          <p:cNvSpPr/>
          <p:nvPr/>
        </p:nvSpPr>
        <p:spPr>
          <a:xfrm rot="5400000" flipV="1">
            <a:off x="9159480" y="104623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1A01D-A9D9-E01F-0296-0367EA35FF9F}"/>
              </a:ext>
            </a:extLst>
          </p:cNvPr>
          <p:cNvSpPr txBox="1"/>
          <p:nvPr/>
        </p:nvSpPr>
        <p:spPr>
          <a:xfrm>
            <a:off x="1126373" y="2015737"/>
            <a:ext cx="1928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+mn-ea"/>
              </a:rPr>
              <a:t>탬플릿</a:t>
            </a:r>
            <a:r>
              <a:rPr lang="ko-KR" altLang="en-US" sz="1600" dirty="0">
                <a:latin typeface="+mn-ea"/>
              </a:rPr>
              <a:t> 이미지 예시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08723B-A06B-341A-7A63-93B7F308EED0}"/>
              </a:ext>
            </a:extLst>
          </p:cNvPr>
          <p:cNvSpPr txBox="1"/>
          <p:nvPr/>
        </p:nvSpPr>
        <p:spPr>
          <a:xfrm>
            <a:off x="8355846" y="1880093"/>
            <a:ext cx="192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overkill </a:t>
            </a:r>
            <a:r>
              <a:rPr lang="ko-KR" altLang="en-US" sz="1600" dirty="0">
                <a:latin typeface="+mn-ea"/>
              </a:rPr>
              <a:t>검출 위해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정확도로 임계치 설정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E831B-8A5C-2A7F-301D-E1A8F3FC92EB}"/>
              </a:ext>
            </a:extLst>
          </p:cNvPr>
          <p:cNvSpPr txBox="1"/>
          <p:nvPr/>
        </p:nvSpPr>
        <p:spPr>
          <a:xfrm>
            <a:off x="4717298" y="5010586"/>
            <a:ext cx="192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매칭 결과 없으면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양품으로 판정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C6BCF6-D7EB-9FB2-CF9C-5B09A3D98F0B}"/>
              </a:ext>
            </a:extLst>
          </p:cNvPr>
          <p:cNvSpPr txBox="1"/>
          <p:nvPr/>
        </p:nvSpPr>
        <p:spPr>
          <a:xfrm>
            <a:off x="1074386" y="3444528"/>
            <a:ext cx="239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</a:rPr>
              <a:t>탬플릿</a:t>
            </a:r>
            <a:r>
              <a:rPr lang="ko-KR" altLang="en-US" sz="2000" dirty="0">
                <a:solidFill>
                  <a:schemeClr val="bg1"/>
                </a:solidFill>
              </a:rPr>
              <a:t> 이미지를 매칭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CE36E0-7592-848E-382B-281BE19A019D}"/>
              </a:ext>
            </a:extLst>
          </p:cNvPr>
          <p:cNvSpPr txBox="1"/>
          <p:nvPr/>
        </p:nvSpPr>
        <p:spPr>
          <a:xfrm>
            <a:off x="5094007" y="3444527"/>
            <a:ext cx="2513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매칭 정확도 출력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07ED9-E4BE-2686-3EF4-0245A58ABA2A}"/>
              </a:ext>
            </a:extLst>
          </p:cNvPr>
          <p:cNvSpPr txBox="1"/>
          <p:nvPr/>
        </p:nvSpPr>
        <p:spPr>
          <a:xfrm>
            <a:off x="8708744" y="3444526"/>
            <a:ext cx="2513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정확도로 불량 판정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63F03A0-3638-1099-959A-5F415A086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38511"/>
            <a:ext cx="850668" cy="28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4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331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1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검사 결과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pic>
        <p:nvPicPr>
          <p:cNvPr id="2" name="그림 1" descr="모니터, 실내, 텔레비전, 창문이(가) 표시된 사진&#10;&#10;자동 생성된 설명">
            <a:extLst>
              <a:ext uri="{FF2B5EF4-FFF2-40B4-BE49-F238E27FC236}">
                <a16:creationId xmlns:a16="http://schemas.microsoft.com/office/drawing/2014/main" id="{6708F963-F757-CA66-B050-55C5C7D1B98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57" y="2526070"/>
            <a:ext cx="3688360" cy="3022964"/>
          </a:xfrm>
          <a:prstGeom prst="rect">
            <a:avLst/>
          </a:prstGeom>
        </p:spPr>
      </p:pic>
      <p:pic>
        <p:nvPicPr>
          <p:cNvPr id="4" name="그림 3" descr="모니터, 텔레비전, 실내, 창문이(가) 표시된 사진">
            <a:extLst>
              <a:ext uri="{FF2B5EF4-FFF2-40B4-BE49-F238E27FC236}">
                <a16:creationId xmlns:a16="http://schemas.microsoft.com/office/drawing/2014/main" id="{3B65D601-DE04-AAC7-0EC4-FA5632DCDD5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372" y="2526070"/>
            <a:ext cx="3688360" cy="302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8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264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2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- </a:t>
            </a:r>
            <a:r>
              <a:rPr lang="ko-KR" altLang="en-US" sz="4400" spc="-300" dirty="0">
                <a:solidFill>
                  <a:schemeClr val="accent4"/>
                </a:solidFill>
              </a:rPr>
              <a:t>아이디어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99645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445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2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검사 과정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7DD43-E5A7-09B5-95F0-65D30622587C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4" name="갈매기형 수장 5">
            <a:extLst>
              <a:ext uri="{FF2B5EF4-FFF2-40B4-BE49-F238E27FC236}">
                <a16:creationId xmlns:a16="http://schemas.microsoft.com/office/drawing/2014/main" id="{A91C85E6-E232-B86B-02F8-265C0B985C11}"/>
              </a:ext>
            </a:extLst>
          </p:cNvPr>
          <p:cNvSpPr/>
          <p:nvPr/>
        </p:nvSpPr>
        <p:spPr>
          <a:xfrm>
            <a:off x="7743824" y="2960745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갈매기형 수장 4">
            <a:extLst>
              <a:ext uri="{FF2B5EF4-FFF2-40B4-BE49-F238E27FC236}">
                <a16:creationId xmlns:a16="http://schemas.microsoft.com/office/drawing/2014/main" id="{17B98BEA-690E-509B-EB94-2F13EE421A48}"/>
              </a:ext>
            </a:extLst>
          </p:cNvPr>
          <p:cNvSpPr/>
          <p:nvPr/>
        </p:nvSpPr>
        <p:spPr>
          <a:xfrm>
            <a:off x="4129087" y="2960745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오각형 3">
            <a:extLst>
              <a:ext uri="{FF2B5EF4-FFF2-40B4-BE49-F238E27FC236}">
                <a16:creationId xmlns:a16="http://schemas.microsoft.com/office/drawing/2014/main" id="{C1A75917-4419-7B53-020C-53BDA5262019}"/>
              </a:ext>
            </a:extLst>
          </p:cNvPr>
          <p:cNvSpPr/>
          <p:nvPr/>
        </p:nvSpPr>
        <p:spPr>
          <a:xfrm>
            <a:off x="514350" y="2960745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7F9CDB3B-2891-9FF0-2E49-5D19DD4A5EBA}"/>
              </a:ext>
            </a:extLst>
          </p:cNvPr>
          <p:cNvSpPr/>
          <p:nvPr/>
        </p:nvSpPr>
        <p:spPr>
          <a:xfrm rot="16200000">
            <a:off x="5520931" y="320451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87E3C9A3-01FB-4D57-0B80-7A8D7F82F80F}"/>
              </a:ext>
            </a:extLst>
          </p:cNvPr>
          <p:cNvSpPr/>
          <p:nvPr/>
        </p:nvSpPr>
        <p:spPr>
          <a:xfrm rot="5400000" flipV="1">
            <a:off x="1930006" y="1050240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C6C70C24-840C-1FC9-8ACA-6602F0CE67B1}"/>
              </a:ext>
            </a:extLst>
          </p:cNvPr>
          <p:cNvSpPr/>
          <p:nvPr/>
        </p:nvSpPr>
        <p:spPr>
          <a:xfrm rot="5400000" flipV="1">
            <a:off x="9159480" y="104623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E75E6F-948C-3E36-BCA7-77AACC363E31}"/>
              </a:ext>
            </a:extLst>
          </p:cNvPr>
          <p:cNvSpPr txBox="1"/>
          <p:nvPr/>
        </p:nvSpPr>
        <p:spPr>
          <a:xfrm>
            <a:off x="1126373" y="2015737"/>
            <a:ext cx="1928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+mn-ea"/>
              </a:rPr>
              <a:t>탬플릿</a:t>
            </a:r>
            <a:r>
              <a:rPr lang="ko-KR" altLang="en-US" sz="1600" dirty="0">
                <a:latin typeface="+mn-ea"/>
              </a:rPr>
              <a:t> 이미지 예시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769701-3891-8C50-3325-A0706E508629}"/>
              </a:ext>
            </a:extLst>
          </p:cNvPr>
          <p:cNvSpPr txBox="1"/>
          <p:nvPr/>
        </p:nvSpPr>
        <p:spPr>
          <a:xfrm>
            <a:off x="8355846" y="1880093"/>
            <a:ext cx="192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overkill </a:t>
            </a:r>
            <a:r>
              <a:rPr lang="ko-KR" altLang="en-US" sz="1600" dirty="0">
                <a:latin typeface="+mn-ea"/>
              </a:rPr>
              <a:t>검출 위해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정확도로 임계치 설정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838D8A-50B0-6BA7-86B7-8F5F2CB8DA51}"/>
              </a:ext>
            </a:extLst>
          </p:cNvPr>
          <p:cNvSpPr txBox="1"/>
          <p:nvPr/>
        </p:nvSpPr>
        <p:spPr>
          <a:xfrm>
            <a:off x="4717298" y="5010586"/>
            <a:ext cx="192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매칭 결과 없으면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양품으로 판정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F33442-A55B-137E-496D-1EDD36D5C6A9}"/>
              </a:ext>
            </a:extLst>
          </p:cNvPr>
          <p:cNvSpPr txBox="1"/>
          <p:nvPr/>
        </p:nvSpPr>
        <p:spPr>
          <a:xfrm>
            <a:off x="1074386" y="3444528"/>
            <a:ext cx="239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</a:rPr>
              <a:t>탬플릿</a:t>
            </a:r>
            <a:r>
              <a:rPr lang="ko-KR" altLang="en-US" sz="2000" dirty="0">
                <a:solidFill>
                  <a:schemeClr val="bg1"/>
                </a:solidFill>
              </a:rPr>
              <a:t> 이미지를 매칭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E3F6D2-3742-F8C8-4414-5D1B799729A8}"/>
              </a:ext>
            </a:extLst>
          </p:cNvPr>
          <p:cNvSpPr txBox="1"/>
          <p:nvPr/>
        </p:nvSpPr>
        <p:spPr>
          <a:xfrm>
            <a:off x="5094007" y="3444527"/>
            <a:ext cx="2513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매칭 정확도 출력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FDBC0A-4DE5-93EC-24F9-46C378DA2F94}"/>
              </a:ext>
            </a:extLst>
          </p:cNvPr>
          <p:cNvSpPr txBox="1"/>
          <p:nvPr/>
        </p:nvSpPr>
        <p:spPr>
          <a:xfrm>
            <a:off x="8708744" y="3444526"/>
            <a:ext cx="2513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정확도로 불량 판정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E36FC56-9609-841A-E16E-5ECD2BC6E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38511"/>
            <a:ext cx="850668" cy="28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445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2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검사 결과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17659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264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3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- </a:t>
            </a:r>
            <a:r>
              <a:rPr lang="ko-KR" altLang="en-US" sz="4400" spc="-300" dirty="0">
                <a:solidFill>
                  <a:schemeClr val="accent4"/>
                </a:solidFill>
              </a:rPr>
              <a:t>아이디어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2" name="Google Shape;1039;p66">
            <a:extLst>
              <a:ext uri="{FF2B5EF4-FFF2-40B4-BE49-F238E27FC236}">
                <a16:creationId xmlns:a16="http://schemas.microsoft.com/office/drawing/2014/main" id="{E1C87913-4610-CD11-3DE6-639E848B5F26}"/>
              </a:ext>
            </a:extLst>
          </p:cNvPr>
          <p:cNvGrpSpPr/>
          <p:nvPr/>
        </p:nvGrpSpPr>
        <p:grpSpPr>
          <a:xfrm>
            <a:off x="1505139" y="2333240"/>
            <a:ext cx="9181722" cy="3500685"/>
            <a:chOff x="840350" y="1982400"/>
            <a:chExt cx="7286704" cy="2728726"/>
          </a:xfrm>
        </p:grpSpPr>
        <p:pic>
          <p:nvPicPr>
            <p:cNvPr id="4" name="Google Shape;1040;p66">
              <a:extLst>
                <a:ext uri="{FF2B5EF4-FFF2-40B4-BE49-F238E27FC236}">
                  <a16:creationId xmlns:a16="http://schemas.microsoft.com/office/drawing/2014/main" id="{5349F928-B819-D0FB-E6B5-9CB91341DC7A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0350" y="1982400"/>
              <a:ext cx="3512782" cy="272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1041;p66">
              <a:extLst>
                <a:ext uri="{FF2B5EF4-FFF2-40B4-BE49-F238E27FC236}">
                  <a16:creationId xmlns:a16="http://schemas.microsoft.com/office/drawing/2014/main" id="{D1BBA036-3167-5B30-1763-32F5C113AA1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61524" y="1982400"/>
              <a:ext cx="3565530" cy="272872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968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1C37AB-8C78-4D6C-BA47-74533619AC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0700" y="-1"/>
            <a:ext cx="6248400" cy="5232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2574043" y="5142948"/>
            <a:ext cx="70439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  <a:ea typeface="+mj-ea"/>
              </a:rPr>
              <a:t>Team Hawk-ye</a:t>
            </a:r>
            <a:endParaRPr lang="ko-KR" altLang="en-US" sz="6600" dirty="0">
              <a:latin typeface="+mj-lt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2379277" y="76200"/>
            <a:ext cx="743344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]</a:t>
            </a:r>
            <a:endParaRPr lang="ko-KR" altLang="en-US" sz="28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445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3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검사 과정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36AF4E-F671-82EE-8C8E-0BAEB424BF04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4" name="갈매기형 수장 5">
            <a:extLst>
              <a:ext uri="{FF2B5EF4-FFF2-40B4-BE49-F238E27FC236}">
                <a16:creationId xmlns:a16="http://schemas.microsoft.com/office/drawing/2014/main" id="{F0DD4E38-31FB-52BB-02FB-0A0588097F02}"/>
              </a:ext>
            </a:extLst>
          </p:cNvPr>
          <p:cNvSpPr/>
          <p:nvPr/>
        </p:nvSpPr>
        <p:spPr>
          <a:xfrm>
            <a:off x="7743824" y="2960745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갈매기형 수장 4">
            <a:extLst>
              <a:ext uri="{FF2B5EF4-FFF2-40B4-BE49-F238E27FC236}">
                <a16:creationId xmlns:a16="http://schemas.microsoft.com/office/drawing/2014/main" id="{030D6839-7B6E-874D-A89A-19F5AF9E97B2}"/>
              </a:ext>
            </a:extLst>
          </p:cNvPr>
          <p:cNvSpPr/>
          <p:nvPr/>
        </p:nvSpPr>
        <p:spPr>
          <a:xfrm>
            <a:off x="4129087" y="2960745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오각형 3">
            <a:extLst>
              <a:ext uri="{FF2B5EF4-FFF2-40B4-BE49-F238E27FC236}">
                <a16:creationId xmlns:a16="http://schemas.microsoft.com/office/drawing/2014/main" id="{E4730CA2-E5CD-BE40-0B06-AE508FE35BB5}"/>
              </a:ext>
            </a:extLst>
          </p:cNvPr>
          <p:cNvSpPr/>
          <p:nvPr/>
        </p:nvSpPr>
        <p:spPr>
          <a:xfrm>
            <a:off x="514350" y="2960745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C6BFFB87-2940-7C79-4DB1-99DE48770BE3}"/>
              </a:ext>
            </a:extLst>
          </p:cNvPr>
          <p:cNvSpPr/>
          <p:nvPr/>
        </p:nvSpPr>
        <p:spPr>
          <a:xfrm rot="16200000">
            <a:off x="5520931" y="320451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97EA9A65-CB53-A285-A4FE-F0537C2A63BD}"/>
              </a:ext>
            </a:extLst>
          </p:cNvPr>
          <p:cNvSpPr/>
          <p:nvPr/>
        </p:nvSpPr>
        <p:spPr>
          <a:xfrm rot="5400000" flipV="1">
            <a:off x="1930006" y="1050240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EAFF5D4E-A499-9DA0-32FC-5400AAA13CE3}"/>
              </a:ext>
            </a:extLst>
          </p:cNvPr>
          <p:cNvSpPr/>
          <p:nvPr/>
        </p:nvSpPr>
        <p:spPr>
          <a:xfrm rot="5400000" flipV="1">
            <a:off x="9159480" y="104623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C6B24-71A7-886C-70A6-0F23CE0307E4}"/>
              </a:ext>
            </a:extLst>
          </p:cNvPr>
          <p:cNvSpPr txBox="1"/>
          <p:nvPr/>
        </p:nvSpPr>
        <p:spPr>
          <a:xfrm>
            <a:off x="1126373" y="2015737"/>
            <a:ext cx="1928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+mn-ea"/>
              </a:rPr>
              <a:t>탬플릿</a:t>
            </a:r>
            <a:r>
              <a:rPr lang="ko-KR" altLang="en-US" sz="1600" dirty="0">
                <a:latin typeface="+mn-ea"/>
              </a:rPr>
              <a:t> 이미지 예시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EF8142-2F7B-9CC8-3CFB-EBF3572BA9AA}"/>
              </a:ext>
            </a:extLst>
          </p:cNvPr>
          <p:cNvSpPr txBox="1"/>
          <p:nvPr/>
        </p:nvSpPr>
        <p:spPr>
          <a:xfrm>
            <a:off x="8355846" y="1880093"/>
            <a:ext cx="192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overkill </a:t>
            </a:r>
            <a:r>
              <a:rPr lang="ko-KR" altLang="en-US" sz="1600" dirty="0">
                <a:latin typeface="+mn-ea"/>
              </a:rPr>
              <a:t>검출 위해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정확도로 임계치 설정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2E2FCD-1067-6138-3121-349EE7B578F8}"/>
              </a:ext>
            </a:extLst>
          </p:cNvPr>
          <p:cNvSpPr txBox="1"/>
          <p:nvPr/>
        </p:nvSpPr>
        <p:spPr>
          <a:xfrm>
            <a:off x="4717298" y="5010586"/>
            <a:ext cx="192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매칭 결과 없으면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양품으로 판정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E48272-42C1-F974-1DF1-75EA1BB83904}"/>
              </a:ext>
            </a:extLst>
          </p:cNvPr>
          <p:cNvSpPr txBox="1"/>
          <p:nvPr/>
        </p:nvSpPr>
        <p:spPr>
          <a:xfrm>
            <a:off x="1074386" y="3444528"/>
            <a:ext cx="239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</a:rPr>
              <a:t>탬플릿</a:t>
            </a:r>
            <a:r>
              <a:rPr lang="ko-KR" altLang="en-US" sz="2000" dirty="0">
                <a:solidFill>
                  <a:schemeClr val="bg1"/>
                </a:solidFill>
              </a:rPr>
              <a:t> 이미지를 매칭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0ADD8B-F0E7-1FE5-2CF0-7FEA34D72802}"/>
              </a:ext>
            </a:extLst>
          </p:cNvPr>
          <p:cNvSpPr txBox="1"/>
          <p:nvPr/>
        </p:nvSpPr>
        <p:spPr>
          <a:xfrm>
            <a:off x="5094007" y="3444527"/>
            <a:ext cx="2513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매칭 정확도 출력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A4FEB7-8351-7714-4342-B6060F902DD2}"/>
              </a:ext>
            </a:extLst>
          </p:cNvPr>
          <p:cNvSpPr txBox="1"/>
          <p:nvPr/>
        </p:nvSpPr>
        <p:spPr>
          <a:xfrm>
            <a:off x="8708744" y="3444526"/>
            <a:ext cx="2513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정확도로 불량 판정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5851639-5850-F301-DD4D-DD120FC14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38511"/>
            <a:ext cx="850668" cy="28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9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328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조건 </a:t>
            </a:r>
            <a:r>
              <a:rPr lang="en-US" altLang="ko-KR" sz="4400" spc="-300" dirty="0">
                <a:solidFill>
                  <a:schemeClr val="accent4"/>
                </a:solidFill>
              </a:rPr>
              <a:t>3</a:t>
            </a:r>
            <a:r>
              <a:rPr lang="ko-KR" altLang="en-US" sz="4400" spc="-300" dirty="0">
                <a:solidFill>
                  <a:schemeClr val="accent4"/>
                </a:solidFill>
              </a:rPr>
              <a:t>번 </a:t>
            </a:r>
            <a:r>
              <a:rPr lang="en-US" altLang="ko-KR" sz="4400" spc="-300" dirty="0">
                <a:solidFill>
                  <a:schemeClr val="accent4"/>
                </a:solidFill>
              </a:rPr>
              <a:t>– </a:t>
            </a:r>
            <a:r>
              <a:rPr lang="ko-KR" altLang="en-US" sz="4400" spc="-300" dirty="0">
                <a:solidFill>
                  <a:schemeClr val="accent4"/>
                </a:solidFill>
              </a:rPr>
              <a:t>검사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pic>
        <p:nvPicPr>
          <p:cNvPr id="9" name="그림 8" descr="텍스트, 모니터, 창문, 액자이(가) 표시된 사진&#10;&#10;자동 생성된 설명">
            <a:extLst>
              <a:ext uri="{FF2B5EF4-FFF2-40B4-BE49-F238E27FC236}">
                <a16:creationId xmlns:a16="http://schemas.microsoft.com/office/drawing/2014/main" id="{6D530B54-F454-0588-E3F5-B706569BA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627" y="2390816"/>
            <a:ext cx="4328988" cy="3548020"/>
          </a:xfrm>
          <a:prstGeom prst="rect">
            <a:avLst/>
          </a:prstGeom>
        </p:spPr>
      </p:pic>
      <p:pic>
        <p:nvPicPr>
          <p:cNvPr id="11" name="그림 10" descr="텍스트, 모니터, 창문, 액자이(가) 표시된 사진&#10;&#10;자동 생성된 설명">
            <a:extLst>
              <a:ext uri="{FF2B5EF4-FFF2-40B4-BE49-F238E27FC236}">
                <a16:creationId xmlns:a16="http://schemas.microsoft.com/office/drawing/2014/main" id="{121DBDF3-6E4A-DC39-4803-5DD6C07D7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23" y="2390815"/>
            <a:ext cx="4328990" cy="35480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E59D70-A90A-1E1E-63DF-9E13E26A18A7}"/>
              </a:ext>
            </a:extLst>
          </p:cNvPr>
          <p:cNvSpPr/>
          <p:nvPr/>
        </p:nvSpPr>
        <p:spPr>
          <a:xfrm>
            <a:off x="1294410" y="3040083"/>
            <a:ext cx="3218213" cy="245819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0B1F0B-B63C-FEDF-1E56-116EF7D4B77D}"/>
              </a:ext>
            </a:extLst>
          </p:cNvPr>
          <p:cNvSpPr/>
          <p:nvPr/>
        </p:nvSpPr>
        <p:spPr>
          <a:xfrm>
            <a:off x="1294410" y="2826327"/>
            <a:ext cx="3414156" cy="2671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A951DE-FF6F-D805-8113-97AD2A3C7723}"/>
              </a:ext>
            </a:extLst>
          </p:cNvPr>
          <p:cNvSpPr/>
          <p:nvPr/>
        </p:nvSpPr>
        <p:spPr>
          <a:xfrm>
            <a:off x="7143007" y="2648198"/>
            <a:ext cx="3806041" cy="3051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E8FD7F-B3A8-6A4D-D372-FD0D6F8CA184}"/>
              </a:ext>
            </a:extLst>
          </p:cNvPr>
          <p:cNvSpPr/>
          <p:nvPr/>
        </p:nvSpPr>
        <p:spPr>
          <a:xfrm>
            <a:off x="7143008" y="2523506"/>
            <a:ext cx="3912919" cy="317665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51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6789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CNN</a:t>
            </a:r>
            <a:r>
              <a:rPr lang="ko-KR" altLang="en-US" sz="4400" spc="-300" dirty="0">
                <a:solidFill>
                  <a:schemeClr val="accent4"/>
                </a:solidFill>
              </a:rPr>
              <a:t> 모델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94014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6789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CNN</a:t>
            </a:r>
            <a:r>
              <a:rPr lang="ko-KR" altLang="en-US" sz="4400" spc="-300" dirty="0">
                <a:solidFill>
                  <a:schemeClr val="accent4"/>
                </a:solidFill>
              </a:rPr>
              <a:t> 모델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8869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6789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CNN</a:t>
            </a:r>
            <a:r>
              <a:rPr lang="ko-KR" altLang="en-US" sz="4400" spc="-300" dirty="0">
                <a:solidFill>
                  <a:schemeClr val="accent4"/>
                </a:solidFill>
              </a:rPr>
              <a:t> 모델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9292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545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검사 정확도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23DD6-60C6-435D-B892-02625783A02D}"/>
              </a:ext>
            </a:extLst>
          </p:cNvPr>
          <p:cNvSpPr/>
          <p:nvPr/>
        </p:nvSpPr>
        <p:spPr>
          <a:xfrm>
            <a:off x="1026297" y="1450177"/>
            <a:ext cx="10094945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914EC42-6583-4D97-9BD3-4E7B9493E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2992242"/>
              </p:ext>
            </p:extLst>
          </p:nvPr>
        </p:nvGraphicFramePr>
        <p:xfrm>
          <a:off x="1395036" y="1740592"/>
          <a:ext cx="9364008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249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2055371" cy="1415772"/>
            <a:chOff x="901700" y="2721114"/>
            <a:chExt cx="2055371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4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향후 일정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39B0FA-CD0A-4165-A00B-863C15E63D9A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BA0E58-B037-4EBA-9B5E-1D3CE8303874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6BED33-C14C-4528-AB2E-B8C21C776C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8E62F9-FAF0-4F53-9004-1565CC2EAD15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F5AAC3-9360-4876-A207-D33BD9520125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7C74-0D80-47BF-BD30-3D720B93F7FF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FDAE60-25D7-49E4-ABB4-96D73C6F33CF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1D078D-E0B3-454F-AA4F-9C1EA0E80010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C959F-7B29-4F1E-94FE-C32622F1B681}"/>
                </a:ext>
              </a:extLst>
            </p:cNvPr>
            <p:cNvSpPr txBox="1"/>
            <p:nvPr/>
          </p:nvSpPr>
          <p:spPr>
            <a:xfrm>
              <a:off x="345566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36FF95-2C57-4E30-96AC-A8660D9A87E7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8F7E7D-ABC9-416D-BFEF-F152F474C6E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327F72-4724-4214-A1AA-7B1350763607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D4339E-4B49-4AED-AE1D-3B442ADAE81D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04CBA2-DC73-4183-8786-D6280032E42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F66DC2-6027-41DE-9102-3EA342092D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6E40B1-E3DC-44B4-A264-AFC6B2D74513}"/>
              </a:ext>
            </a:extLst>
          </p:cNvPr>
          <p:cNvSpPr/>
          <p:nvPr/>
        </p:nvSpPr>
        <p:spPr>
          <a:xfrm>
            <a:off x="781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1336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E440D8-5A59-4290-8071-FA26D45A9993}"/>
              </a:ext>
            </a:extLst>
          </p:cNvPr>
          <p:cNvSpPr/>
          <p:nvPr/>
        </p:nvSpPr>
        <p:spPr>
          <a:xfrm>
            <a:off x="45275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50826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A5AA3C-7E1D-4850-A07F-C8883AF77CD6}"/>
              </a:ext>
            </a:extLst>
          </p:cNvPr>
          <p:cNvSpPr/>
          <p:nvPr/>
        </p:nvSpPr>
        <p:spPr>
          <a:xfrm>
            <a:off x="8274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8829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휘갈겨 쓰다 단색으로 채워진">
            <a:extLst>
              <a:ext uri="{FF2B5EF4-FFF2-40B4-BE49-F238E27FC236}">
                <a16:creationId xmlns:a16="http://schemas.microsoft.com/office/drawing/2014/main" id="{87D96005-A1BF-4617-8850-231169C3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117" y="2643663"/>
            <a:ext cx="1918398" cy="1918398"/>
          </a:xfrm>
          <a:prstGeom prst="rect">
            <a:avLst/>
          </a:prstGeom>
        </p:spPr>
      </p:pic>
      <p:pic>
        <p:nvPicPr>
          <p:cNvPr id="17" name="그래픽 16" descr="스마트폰 단색으로 채워진">
            <a:extLst>
              <a:ext uri="{FF2B5EF4-FFF2-40B4-BE49-F238E27FC236}">
                <a16:creationId xmlns:a16="http://schemas.microsoft.com/office/drawing/2014/main" id="{FD459999-2154-4B06-945E-362F2618D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0332" y="2430117"/>
            <a:ext cx="2231335" cy="2231335"/>
          </a:xfrm>
          <a:prstGeom prst="rect">
            <a:avLst/>
          </a:prstGeom>
        </p:spPr>
      </p:pic>
      <p:pic>
        <p:nvPicPr>
          <p:cNvPr id="20" name="그래픽 19" descr="키보드 단색으로 채워진">
            <a:extLst>
              <a:ext uri="{FF2B5EF4-FFF2-40B4-BE49-F238E27FC236}">
                <a16:creationId xmlns:a16="http://schemas.microsoft.com/office/drawing/2014/main" id="{E759F4B0-3D35-4BFF-9236-4031C84A62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7344" y="2423694"/>
            <a:ext cx="2175709" cy="21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901700" y="2721114"/>
            <a:ext cx="2811988" cy="1415772"/>
            <a:chOff x="901700" y="2721114"/>
            <a:chExt cx="2811988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18886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1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28119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프로젝트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DE27F6-8F67-4E3C-8573-56D060BA818D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153F2-8E59-4C59-930F-9B5E313593A0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2544EC-E094-4A27-A58E-B28FE8C2BCF5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CEA09-67FD-4B8D-B26A-FC3167743541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1165581" y="2379829"/>
            <a:ext cx="1965434" cy="1965434"/>
          </a:xfrm>
          <a:prstGeom prst="arc">
            <a:avLst>
              <a:gd name="adj1" fmla="val 14117059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1165581" y="2379829"/>
            <a:ext cx="1965434" cy="1965434"/>
          </a:xfrm>
          <a:prstGeom prst="arc">
            <a:avLst>
              <a:gd name="adj1" fmla="val 5320067"/>
              <a:gd name="adj2" fmla="val 19479707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1645596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21933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5148118" y="2379829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5148118" y="2379829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5628133" y="3070158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5126022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58158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>
            <a:extLst>
              <a:ext uri="{FF2B5EF4-FFF2-40B4-BE49-F238E27FC236}">
                <a16:creationId xmlns:a16="http://schemas.microsoft.com/office/drawing/2014/main" id="{C2427E6D-1E1D-42C0-96B3-C8061A63AA96}"/>
              </a:ext>
            </a:extLst>
          </p:cNvPr>
          <p:cNvSpPr/>
          <p:nvPr/>
        </p:nvSpPr>
        <p:spPr>
          <a:xfrm rot="5400000">
            <a:off x="9130654" y="2379829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8377839-AC27-4236-BCEE-14E4D73D5AD7}"/>
              </a:ext>
            </a:extLst>
          </p:cNvPr>
          <p:cNvSpPr/>
          <p:nvPr/>
        </p:nvSpPr>
        <p:spPr>
          <a:xfrm>
            <a:off x="9130654" y="2379829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16C5D-6C0A-4F7E-90C9-2F77B60916BD}"/>
              </a:ext>
            </a:extLst>
          </p:cNvPr>
          <p:cNvSpPr txBox="1"/>
          <p:nvPr/>
        </p:nvSpPr>
        <p:spPr>
          <a:xfrm>
            <a:off x="9610669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5FCD9DAE-CE7B-4C33-8AE0-E834F75F5B71}"/>
              </a:ext>
            </a:extLst>
          </p:cNvPr>
          <p:cNvSpPr txBox="1"/>
          <p:nvPr/>
        </p:nvSpPr>
        <p:spPr>
          <a:xfrm>
            <a:off x="913065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DCBA4E-0F13-4E2E-A73C-D9C702509921}"/>
              </a:ext>
            </a:extLst>
          </p:cNvPr>
          <p:cNvCxnSpPr/>
          <p:nvPr/>
        </p:nvCxnSpPr>
        <p:spPr>
          <a:xfrm>
            <a:off x="9798411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21302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81567" y="15036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151092"/>
                  </p:ext>
                </p:extLst>
              </p:nvPr>
            </p:nvGraphicFramePr>
            <p:xfrm>
              <a:off x="715696" y="2578694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8694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23DD6-60C6-435D-B892-02625783A02D}"/>
              </a:ext>
            </a:extLst>
          </p:cNvPr>
          <p:cNvSpPr/>
          <p:nvPr/>
        </p:nvSpPr>
        <p:spPr>
          <a:xfrm>
            <a:off x="6314157" y="15036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914EC42-6583-4D97-9BD3-4E7B9493E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843643"/>
              </p:ext>
            </p:extLst>
          </p:nvPr>
        </p:nvGraphicFramePr>
        <p:xfrm>
          <a:off x="6560802" y="1803394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709177" y="17160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FF80B-3370-4048-ADC5-F4CEA89A16B8}"/>
              </a:ext>
            </a:extLst>
          </p:cNvPr>
          <p:cNvSpPr txBox="1"/>
          <p:nvPr/>
        </p:nvSpPr>
        <p:spPr>
          <a:xfrm>
            <a:off x="1596173" y="1796730"/>
            <a:ext cx="3095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분기별 실적</a:t>
            </a:r>
          </a:p>
        </p:txBody>
      </p:sp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83831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32F306-D791-4185-9F69-842317C1DAE3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10F96-7F0A-4827-9424-E3CE857AA0A5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2FEC6B-D708-4C69-BA45-B5CF1D8EC47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83136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910392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453044" y="2712422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9" y="459753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4" y="4581581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9" y="190470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336946" y="1349955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436336" y="1482791"/>
            <a:ext cx="2699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933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F16E728-C75B-4C8D-9DE2-67BFA17F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03338"/>
              </p:ext>
            </p:extLst>
          </p:nvPr>
        </p:nvGraphicFramePr>
        <p:xfrm>
          <a:off x="522783" y="1757889"/>
          <a:ext cx="11130501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167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4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75A9F-05A6-47D7-AA68-B0EF6B4CB31A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0F948-EA33-41BE-B966-5BC625F2A73B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BA3158-F4CE-43A3-A34E-F4923BE3DC62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18BFA-3F7C-4B4D-986B-FA300FDECD29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834CB-3E77-4850-81EA-0738A38B94AE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50184-369F-47D0-B343-9821B2D96EA8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3475F5-D708-4936-9B4E-CF4D93A91613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D938A-E48A-4097-ADF2-4DE78ED2AF26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01C079-100A-4BF4-B8E3-E52C49B0565B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0B508-4E83-455B-8C4D-DE88551813B4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03376-1224-4E40-8E80-1D7575E68EE0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59E5A-C12E-4369-8019-BE716E4BD0AA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1993D-834C-440C-8B9F-FCD4F9A9F5C0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0407E-BBEC-4F51-842C-6A4A5612C6D2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57A35-6348-4B9B-B010-15D908B1B179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3E1A14-9043-46BB-B903-3CDB8D80C2BD}"/>
              </a:ext>
            </a:extLst>
          </p:cNvPr>
          <p:cNvSpPr/>
          <p:nvPr/>
        </p:nvSpPr>
        <p:spPr>
          <a:xfrm>
            <a:off x="9436611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295EF-9433-447A-B4BD-5527A8EE3567}"/>
              </a:ext>
            </a:extLst>
          </p:cNvPr>
          <p:cNvSpPr/>
          <p:nvPr/>
        </p:nvSpPr>
        <p:spPr>
          <a:xfrm>
            <a:off x="356887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6BEDC9-E4F5-4FDD-9862-C3CA0A682E01}"/>
              </a:ext>
            </a:extLst>
          </p:cNvPr>
          <p:cNvSpPr/>
          <p:nvPr/>
        </p:nvSpPr>
        <p:spPr>
          <a:xfrm>
            <a:off x="650274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189D5D-C718-4E09-974D-5588CAFCCEAB}"/>
              </a:ext>
            </a:extLst>
          </p:cNvPr>
          <p:cNvSpPr txBox="1"/>
          <p:nvPr/>
        </p:nvSpPr>
        <p:spPr>
          <a:xfrm>
            <a:off x="2980215" y="3731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0A6D3-F2F2-4018-AAAB-6DB0668BFEA7}"/>
              </a:ext>
            </a:extLst>
          </p:cNvPr>
          <p:cNvSpPr txBox="1"/>
          <p:nvPr/>
        </p:nvSpPr>
        <p:spPr>
          <a:xfrm>
            <a:off x="593072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5FE0E-B181-4567-B446-08BBE5262F73}"/>
              </a:ext>
            </a:extLst>
          </p:cNvPr>
          <p:cNvSpPr txBox="1"/>
          <p:nvPr/>
        </p:nvSpPr>
        <p:spPr>
          <a:xfrm>
            <a:off x="8831308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120479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6E59E6-98F0-4211-99E9-58F6D3C81AA2}"/>
              </a:ext>
            </a:extLst>
          </p:cNvPr>
          <p:cNvSpPr/>
          <p:nvPr/>
        </p:nvSpPr>
        <p:spPr>
          <a:xfrm>
            <a:off x="3568869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715BC6-C532-4513-A514-9C1EC4DC4A63}"/>
              </a:ext>
            </a:extLst>
          </p:cNvPr>
          <p:cNvSpPr txBox="1"/>
          <p:nvPr/>
        </p:nvSpPr>
        <p:spPr>
          <a:xfrm>
            <a:off x="416338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13B856-63DB-43F5-9F1D-24C34931D24D}"/>
              </a:ext>
            </a:extLst>
          </p:cNvPr>
          <p:cNvSpPr/>
          <p:nvPr/>
        </p:nvSpPr>
        <p:spPr>
          <a:xfrm>
            <a:off x="6502738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3CBD19-F4F3-43D9-A8D7-BB42F4B3179C}"/>
              </a:ext>
            </a:extLst>
          </p:cNvPr>
          <p:cNvSpPr txBox="1"/>
          <p:nvPr/>
        </p:nvSpPr>
        <p:spPr>
          <a:xfrm>
            <a:off x="7098110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EDC491-5658-4DE2-A675-31F41C978D18}"/>
              </a:ext>
            </a:extLst>
          </p:cNvPr>
          <p:cNvSpPr/>
          <p:nvPr/>
        </p:nvSpPr>
        <p:spPr>
          <a:xfrm>
            <a:off x="9436606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A5C77-58D6-4800-80E3-F22E30CB9F38}"/>
              </a:ext>
            </a:extLst>
          </p:cNvPr>
          <p:cNvSpPr txBox="1"/>
          <p:nvPr/>
        </p:nvSpPr>
        <p:spPr>
          <a:xfrm>
            <a:off x="10023228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1551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F2F71-C933-448F-B8E8-ABDD801ABA77}"/>
              </a:ext>
            </a:extLst>
          </p:cNvPr>
          <p:cNvSpPr txBox="1"/>
          <p:nvPr/>
        </p:nvSpPr>
        <p:spPr>
          <a:xfrm>
            <a:off x="374938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3235E6-E3F7-47EB-81D6-D46826BBF3F8}"/>
              </a:ext>
            </a:extLst>
          </p:cNvPr>
          <p:cNvSpPr txBox="1"/>
          <p:nvPr/>
        </p:nvSpPr>
        <p:spPr>
          <a:xfrm>
            <a:off x="6683252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B7FCD1-9B56-49D9-8E17-4682ACD6918A}"/>
              </a:ext>
            </a:extLst>
          </p:cNvPr>
          <p:cNvSpPr txBox="1"/>
          <p:nvPr/>
        </p:nvSpPr>
        <p:spPr>
          <a:xfrm>
            <a:off x="9627277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5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AB0171D-4F0F-47DF-BE75-269F940DC088}"/>
              </a:ext>
            </a:extLst>
          </p:cNvPr>
          <p:cNvSpPr/>
          <p:nvPr/>
        </p:nvSpPr>
        <p:spPr>
          <a:xfrm>
            <a:off x="4951335" y="1668847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DD75D16-1453-4B75-95D5-5055B629385C}"/>
              </a:ext>
            </a:extLst>
          </p:cNvPr>
          <p:cNvSpPr/>
          <p:nvPr/>
        </p:nvSpPr>
        <p:spPr>
          <a:xfrm>
            <a:off x="7828224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D6EBDAB-1FA5-4D3F-88C9-E5113903EEB1}"/>
              </a:ext>
            </a:extLst>
          </p:cNvPr>
          <p:cNvSpPr/>
          <p:nvPr/>
        </p:nvSpPr>
        <p:spPr>
          <a:xfrm>
            <a:off x="2074447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AC74D01-4089-4A7F-8452-43AFEC540057}"/>
              </a:ext>
            </a:extLst>
          </p:cNvPr>
          <p:cNvCxnSpPr>
            <a:cxnSpLocks/>
          </p:cNvCxnSpPr>
          <p:nvPr/>
        </p:nvCxnSpPr>
        <p:spPr>
          <a:xfrm flipH="1">
            <a:off x="3105771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C61DA-438A-4A89-90FF-50A117CA4E8C}"/>
              </a:ext>
            </a:extLst>
          </p:cNvPr>
          <p:cNvCxnSpPr>
            <a:cxnSpLocks/>
          </p:cNvCxnSpPr>
          <p:nvPr/>
        </p:nvCxnSpPr>
        <p:spPr>
          <a:xfrm flipH="1" flipV="1">
            <a:off x="7615990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DB75A0-8282-4AA2-8DF6-C84F4BE2FE38}"/>
              </a:ext>
            </a:extLst>
          </p:cNvPr>
          <p:cNvCxnSpPr>
            <a:cxnSpLocks/>
          </p:cNvCxnSpPr>
          <p:nvPr/>
        </p:nvCxnSpPr>
        <p:spPr>
          <a:xfrm>
            <a:off x="4760843" y="5515021"/>
            <a:ext cx="27332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6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456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1422400" y="2731992"/>
            <a:ext cx="3164891" cy="2519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Epoxy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도포 불량 검출</a:t>
            </a:r>
            <a:br>
              <a:rPr lang="en-US" altLang="ko-KR" dirty="0">
                <a:solidFill>
                  <a:schemeClr val="tx1"/>
                </a:solidFill>
                <a:latin typeface="+mn-ea"/>
              </a:rPr>
            </a:br>
            <a:r>
              <a:rPr lang="ko-KR" altLang="en-US" dirty="0">
                <a:solidFill>
                  <a:schemeClr val="tx1"/>
                </a:solidFill>
                <a:latin typeface="+mn-ea"/>
              </a:rPr>
              <a:t>공정에서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overkill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 발생</a:t>
            </a:r>
            <a:br>
              <a:rPr lang="en-US" altLang="ko-KR" dirty="0">
                <a:solidFill>
                  <a:schemeClr val="tx1"/>
                </a:solidFill>
                <a:latin typeface="+mn-ea"/>
              </a:rPr>
            </a:b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(* overkill: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양품을 불량으로 판정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Epoxy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부분에 조명이</a:t>
            </a:r>
            <a:br>
              <a:rPr lang="en-US" altLang="ko-KR" dirty="0">
                <a:solidFill>
                  <a:schemeClr val="tx1"/>
                </a:solidFill>
                <a:latin typeface="+mn-ea"/>
              </a:rPr>
            </a:br>
            <a:r>
              <a:rPr lang="ko-KR" altLang="en-US" dirty="0">
                <a:solidFill>
                  <a:schemeClr val="tx1"/>
                </a:solidFill>
                <a:latin typeface="+mn-ea"/>
              </a:rPr>
              <a:t>반사되는 것이 주요 원인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1422400" y="2089309"/>
            <a:ext cx="3173071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189D5D-C718-4E09-974D-5588CAFCCEAB}"/>
              </a:ext>
            </a:extLst>
          </p:cNvPr>
          <p:cNvSpPr txBox="1"/>
          <p:nvPr/>
        </p:nvSpPr>
        <p:spPr>
          <a:xfrm>
            <a:off x="5427023" y="3347814"/>
            <a:ext cx="1242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+mn-ea"/>
              </a:rPr>
              <a:t>&gt;&gt;&gt;</a:t>
            </a:r>
            <a:endParaRPr lang="ko-KR" altLang="en-US" sz="4400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6E59E6-98F0-4211-99E9-58F6D3C81AA2}"/>
              </a:ext>
            </a:extLst>
          </p:cNvPr>
          <p:cNvSpPr/>
          <p:nvPr/>
        </p:nvSpPr>
        <p:spPr>
          <a:xfrm>
            <a:off x="7411727" y="2089312"/>
            <a:ext cx="3173071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목적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2303BC-80F5-61B8-1E72-282AF6A7DD14}"/>
              </a:ext>
            </a:extLst>
          </p:cNvPr>
          <p:cNvSpPr/>
          <p:nvPr/>
        </p:nvSpPr>
        <p:spPr>
          <a:xfrm>
            <a:off x="7411727" y="2731992"/>
            <a:ext cx="3164891" cy="2519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overkill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모듈들을 양품으로</a:t>
            </a:r>
            <a:br>
              <a:rPr lang="en-US" altLang="ko-KR" dirty="0">
                <a:solidFill>
                  <a:schemeClr val="tx1"/>
                </a:solidFill>
                <a:latin typeface="+mn-ea"/>
              </a:rPr>
            </a:br>
            <a:r>
              <a:rPr lang="ko-KR" altLang="en-US" dirty="0">
                <a:solidFill>
                  <a:schemeClr val="tx1"/>
                </a:solidFill>
                <a:latin typeface="+mn-ea"/>
              </a:rPr>
              <a:t>판정하는 프로그램 구축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공정의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수율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향상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36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34540AD3-7F5D-4DEB-8A32-43CAEB0FCF03}"/>
              </a:ext>
            </a:extLst>
          </p:cNvPr>
          <p:cNvSpPr/>
          <p:nvPr/>
        </p:nvSpPr>
        <p:spPr>
          <a:xfrm>
            <a:off x="861435" y="19999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8C571024-2365-4AB9-B827-E77DC9B824B0}"/>
              </a:ext>
            </a:extLst>
          </p:cNvPr>
          <p:cNvSpPr/>
          <p:nvPr/>
        </p:nvSpPr>
        <p:spPr>
          <a:xfrm>
            <a:off x="861435" y="1999909"/>
            <a:ext cx="500693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B4B66-29B1-468B-B508-5EB40F38E2D6}"/>
              </a:ext>
            </a:extLst>
          </p:cNvPr>
          <p:cNvSpPr txBox="1"/>
          <p:nvPr/>
        </p:nvSpPr>
        <p:spPr>
          <a:xfrm>
            <a:off x="6359712" y="19504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19112-A227-443A-8EF6-B32CC2B1DA6E}"/>
              </a:ext>
            </a:extLst>
          </p:cNvPr>
          <p:cNvSpPr txBox="1"/>
          <p:nvPr/>
        </p:nvSpPr>
        <p:spPr>
          <a:xfrm>
            <a:off x="7185267" y="20251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0F87C5B1-61C0-4619-BDD9-CDAE2469DF19}"/>
              </a:ext>
            </a:extLst>
          </p:cNvPr>
          <p:cNvSpPr/>
          <p:nvPr/>
        </p:nvSpPr>
        <p:spPr>
          <a:xfrm>
            <a:off x="5659134" y="2009392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2C181D80-4CFE-4911-B544-882C47DFB7B6}"/>
              </a:ext>
            </a:extLst>
          </p:cNvPr>
          <p:cNvSpPr/>
          <p:nvPr/>
        </p:nvSpPr>
        <p:spPr>
          <a:xfrm>
            <a:off x="861435" y="28611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99C52D4C-7D05-4D81-B598-3D44D95F54FA}"/>
              </a:ext>
            </a:extLst>
          </p:cNvPr>
          <p:cNvSpPr/>
          <p:nvPr/>
        </p:nvSpPr>
        <p:spPr>
          <a:xfrm>
            <a:off x="861436" y="2861186"/>
            <a:ext cx="4014835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26969-2365-4CA3-B304-525EFDC69869}"/>
              </a:ext>
            </a:extLst>
          </p:cNvPr>
          <p:cNvSpPr txBox="1"/>
          <p:nvPr/>
        </p:nvSpPr>
        <p:spPr>
          <a:xfrm>
            <a:off x="6359712" y="28104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9FD03-2F93-4110-900A-5629A254847D}"/>
              </a:ext>
            </a:extLst>
          </p:cNvPr>
          <p:cNvSpPr txBox="1"/>
          <p:nvPr/>
        </p:nvSpPr>
        <p:spPr>
          <a:xfrm>
            <a:off x="7185267" y="28894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700B86F4-2353-4CDB-A19B-9FF192C55159}"/>
              </a:ext>
            </a:extLst>
          </p:cNvPr>
          <p:cNvSpPr/>
          <p:nvPr/>
        </p:nvSpPr>
        <p:spPr>
          <a:xfrm>
            <a:off x="4666246" y="2863160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0B480CAD-3B83-4986-9A99-522D3FF3D5BF}"/>
              </a:ext>
            </a:extLst>
          </p:cNvPr>
          <p:cNvSpPr/>
          <p:nvPr/>
        </p:nvSpPr>
        <p:spPr>
          <a:xfrm>
            <a:off x="861435" y="37236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34">
            <a:extLst>
              <a:ext uri="{FF2B5EF4-FFF2-40B4-BE49-F238E27FC236}">
                <a16:creationId xmlns:a16="http://schemas.microsoft.com/office/drawing/2014/main" id="{E2D1D114-1518-4A43-9F8E-5F378870779B}"/>
              </a:ext>
            </a:extLst>
          </p:cNvPr>
          <p:cNvSpPr/>
          <p:nvPr/>
        </p:nvSpPr>
        <p:spPr>
          <a:xfrm>
            <a:off x="861436" y="3723689"/>
            <a:ext cx="264671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775B1-2040-4CA2-87CD-CE36B5061C94}"/>
              </a:ext>
            </a:extLst>
          </p:cNvPr>
          <p:cNvSpPr txBox="1"/>
          <p:nvPr/>
        </p:nvSpPr>
        <p:spPr>
          <a:xfrm>
            <a:off x="6359712" y="36705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8A282-ED43-4F81-804F-525C5FA4FD51}"/>
              </a:ext>
            </a:extLst>
          </p:cNvPr>
          <p:cNvSpPr txBox="1"/>
          <p:nvPr/>
        </p:nvSpPr>
        <p:spPr>
          <a:xfrm>
            <a:off x="7185267" y="37580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21D8421-CFD6-4246-B47A-A1247DAED4A3}"/>
              </a:ext>
            </a:extLst>
          </p:cNvPr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A71EE3B1-05E6-4F3D-BE77-7694A62EE6D5}"/>
              </a:ext>
            </a:extLst>
          </p:cNvPr>
          <p:cNvSpPr/>
          <p:nvPr/>
        </p:nvSpPr>
        <p:spPr>
          <a:xfrm>
            <a:off x="861435" y="45876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5">
            <a:extLst>
              <a:ext uri="{FF2B5EF4-FFF2-40B4-BE49-F238E27FC236}">
                <a16:creationId xmlns:a16="http://schemas.microsoft.com/office/drawing/2014/main" id="{EEDCCB3F-6AD6-4E71-8E78-FBFFBA0C3CD1}"/>
              </a:ext>
            </a:extLst>
          </p:cNvPr>
          <p:cNvSpPr/>
          <p:nvPr/>
        </p:nvSpPr>
        <p:spPr>
          <a:xfrm>
            <a:off x="861436" y="4584966"/>
            <a:ext cx="195352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143B74-8D89-45E4-990B-CF5DE91DA740}"/>
              </a:ext>
            </a:extLst>
          </p:cNvPr>
          <p:cNvSpPr txBox="1"/>
          <p:nvPr/>
        </p:nvSpPr>
        <p:spPr>
          <a:xfrm>
            <a:off x="6359712" y="45305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96D02-F45D-47EE-87DE-AC940716BD2C}"/>
              </a:ext>
            </a:extLst>
          </p:cNvPr>
          <p:cNvSpPr txBox="1"/>
          <p:nvPr/>
        </p:nvSpPr>
        <p:spPr>
          <a:xfrm>
            <a:off x="7185267" y="46223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A05EDE1C-462C-4510-A7BB-BFFD129EF316}"/>
              </a:ext>
            </a:extLst>
          </p:cNvPr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21">
            <a:extLst>
              <a:ext uri="{FF2B5EF4-FFF2-40B4-BE49-F238E27FC236}">
                <a16:creationId xmlns:a16="http://schemas.microsoft.com/office/drawing/2014/main" id="{109165FD-192B-49D7-9DDA-5A69F0526A8D}"/>
              </a:ext>
            </a:extLst>
          </p:cNvPr>
          <p:cNvSpPr/>
          <p:nvPr/>
        </p:nvSpPr>
        <p:spPr>
          <a:xfrm>
            <a:off x="861435" y="54474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7">
            <a:extLst>
              <a:ext uri="{FF2B5EF4-FFF2-40B4-BE49-F238E27FC236}">
                <a16:creationId xmlns:a16="http://schemas.microsoft.com/office/drawing/2014/main" id="{C33CD3DE-023D-43ED-9AE1-936BECFE575A}"/>
              </a:ext>
            </a:extLst>
          </p:cNvPr>
          <p:cNvSpPr/>
          <p:nvPr/>
        </p:nvSpPr>
        <p:spPr>
          <a:xfrm>
            <a:off x="861436" y="5447469"/>
            <a:ext cx="567161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5B90E-083D-4118-827E-6058659CCFA4}"/>
              </a:ext>
            </a:extLst>
          </p:cNvPr>
          <p:cNvSpPr txBox="1"/>
          <p:nvPr/>
        </p:nvSpPr>
        <p:spPr>
          <a:xfrm>
            <a:off x="6359712" y="53906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D1658-74E7-413F-8EB3-61852A8A257A}"/>
              </a:ext>
            </a:extLst>
          </p:cNvPr>
          <p:cNvSpPr txBox="1"/>
          <p:nvPr/>
        </p:nvSpPr>
        <p:spPr>
          <a:xfrm>
            <a:off x="7185267" y="54909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92DD3731-E4BB-4A82-AD40-8DE4A368DBEA}"/>
              </a:ext>
            </a:extLst>
          </p:cNvPr>
          <p:cNvSpPr/>
          <p:nvPr/>
        </p:nvSpPr>
        <p:spPr>
          <a:xfrm>
            <a:off x="1242611" y="5454041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384408-6FEF-4405-A749-F8571EDAC5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60" y="3306154"/>
            <a:ext cx="5486140" cy="30095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FB81AB-FC27-4AD7-8AB0-926A9E0ED597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BD442-B492-463C-A825-DF4C942428B8}"/>
              </a:ext>
            </a:extLst>
          </p:cNvPr>
          <p:cNvSpPr/>
          <p:nvPr/>
        </p:nvSpPr>
        <p:spPr>
          <a:xfrm>
            <a:off x="6485859" y="701749"/>
            <a:ext cx="4965405" cy="5486400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4C08-9C52-4168-A9C2-6CE9895E3E85}"/>
              </a:ext>
            </a:extLst>
          </p:cNvPr>
          <p:cNvSpPr txBox="1"/>
          <p:nvPr/>
        </p:nvSpPr>
        <p:spPr>
          <a:xfrm>
            <a:off x="6847367" y="1009738"/>
            <a:ext cx="9909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1"/>
                </a:solidFill>
              </a:rPr>
              <a:t>”</a:t>
            </a:r>
            <a:endParaRPr lang="ko-KR" altLang="en-US" sz="13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0640-5BE6-4F79-A4BC-ECCE02147FC1}"/>
              </a:ext>
            </a:extLst>
          </p:cNvPr>
          <p:cNvSpPr txBox="1"/>
          <p:nvPr/>
        </p:nvSpPr>
        <p:spPr>
          <a:xfrm>
            <a:off x="1490259" y="1560750"/>
            <a:ext cx="3892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FA55-0DF9-4A35-A014-2A5C359692EF}"/>
              </a:ext>
            </a:extLst>
          </p:cNvPr>
          <p:cNvSpPr txBox="1"/>
          <p:nvPr/>
        </p:nvSpPr>
        <p:spPr>
          <a:xfrm>
            <a:off x="6883491" y="2330191"/>
            <a:ext cx="4170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Excepteur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occaecat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cupidatat</a:t>
            </a:r>
            <a:r>
              <a:rPr lang="en-US" altLang="ko-KR" sz="1600" dirty="0"/>
              <a:t> non </a:t>
            </a:r>
            <a:r>
              <a:rPr lang="en-US" altLang="ko-KR" sz="1600" dirty="0" err="1"/>
              <a:t>proident</a:t>
            </a:r>
            <a:r>
              <a:rPr lang="en-US" altLang="ko-KR" sz="1600" dirty="0"/>
              <a:t>, sunt in culpa qui </a:t>
            </a:r>
            <a:r>
              <a:rPr lang="en-US" altLang="ko-KR" sz="1600" dirty="0" err="1"/>
              <a:t>officia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deserunt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mollit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anim</a:t>
            </a:r>
            <a:r>
              <a:rPr lang="en-US" altLang="ko-KR" sz="1600" dirty="0"/>
              <a:t> id </a:t>
            </a:r>
            <a:r>
              <a:rPr lang="en-US" altLang="ko-KR" sz="1600" dirty="0" err="1"/>
              <a:t>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laborum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9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D4C967-576A-48E1-BD05-7B39589EDA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446567" y="446564"/>
            <a:ext cx="5649433" cy="2897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446567" y="3533550"/>
            <a:ext cx="5649433" cy="28973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1302636" y="4659070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키워드를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1332615" y="1541307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2">
                    <a:lumMod val="25000"/>
                  </a:schemeClr>
                </a:solidFill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63367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86BBC-4752-4FA2-8C65-F03121F5D736}"/>
              </a:ext>
            </a:extLst>
          </p:cNvPr>
          <p:cNvSpPr txBox="1"/>
          <p:nvPr/>
        </p:nvSpPr>
        <p:spPr>
          <a:xfrm>
            <a:off x="3402794" y="1084521"/>
            <a:ext cx="5386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193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3420427" y="1329072"/>
            <a:ext cx="5351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3FFB86-8E54-4295-B488-7770DB8EF2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C08F2-8CEF-4B34-9238-1471FB86A216}"/>
              </a:ext>
            </a:extLst>
          </p:cNvPr>
          <p:cNvSpPr txBox="1"/>
          <p:nvPr/>
        </p:nvSpPr>
        <p:spPr>
          <a:xfrm>
            <a:off x="3998310" y="1066800"/>
            <a:ext cx="4195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Cassette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2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298986-EB6B-4218-B002-2C26D2E31B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" y="0"/>
            <a:ext cx="1218946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BE88AE-9D7A-4643-BC1E-202A44F17E36}"/>
              </a:ext>
            </a:extLst>
          </p:cNvPr>
          <p:cNvSpPr txBox="1"/>
          <p:nvPr/>
        </p:nvSpPr>
        <p:spPr>
          <a:xfrm>
            <a:off x="4634702" y="1422400"/>
            <a:ext cx="29225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BOOK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02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456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모니터, 창문, 텔레비전, 실내이(가) 표시된 사진&#10;&#10;자동 생성된 설명">
            <a:extLst>
              <a:ext uri="{FF2B5EF4-FFF2-40B4-BE49-F238E27FC236}">
                <a16:creationId xmlns:a16="http://schemas.microsoft.com/office/drawing/2014/main" id="{6DDB8D89-84D2-37F5-95EC-D4724CFAA24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2716240"/>
            <a:ext cx="3778502" cy="3096844"/>
          </a:xfrm>
          <a:prstGeom prst="rect">
            <a:avLst/>
          </a:prstGeom>
        </p:spPr>
      </p:pic>
      <p:pic>
        <p:nvPicPr>
          <p:cNvPr id="8" name="그림 7" descr="모니터, 창문, 실내, 텔레비전이(가) 표시된 사진&#10;&#10;자동 생성된 설명">
            <a:extLst>
              <a:ext uri="{FF2B5EF4-FFF2-40B4-BE49-F238E27FC236}">
                <a16:creationId xmlns:a16="http://schemas.microsoft.com/office/drawing/2014/main" id="{624D27FE-82B3-F4CB-B69E-0FD25544C45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548" y="2716240"/>
            <a:ext cx="3778502" cy="3096844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06B3A968-AC98-D54B-70D4-C721928B8B14}"/>
              </a:ext>
            </a:extLst>
          </p:cNvPr>
          <p:cNvSpPr/>
          <p:nvPr/>
        </p:nvSpPr>
        <p:spPr>
          <a:xfrm>
            <a:off x="1614536" y="1727929"/>
            <a:ext cx="2289329" cy="703581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800" dirty="0"/>
              <a:t>정상 모듈</a:t>
            </a:r>
            <a:endParaRPr lang="ko-KR" altLang="en-US" sz="2800" kern="1200" dirty="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A644E89-627C-60F8-147B-A74761F0FED5}"/>
              </a:ext>
            </a:extLst>
          </p:cNvPr>
          <p:cNvSpPr/>
          <p:nvPr/>
        </p:nvSpPr>
        <p:spPr>
          <a:xfrm>
            <a:off x="8288137" y="1727929"/>
            <a:ext cx="2289329" cy="703581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800" dirty="0">
                <a:latin typeface="+mn-ea"/>
              </a:rPr>
              <a:t>overkill </a:t>
            </a:r>
            <a:r>
              <a:rPr lang="ko-KR" altLang="en-US" sz="2800" dirty="0">
                <a:latin typeface="+mn-ea"/>
              </a:rPr>
              <a:t>모듈</a:t>
            </a:r>
            <a:endParaRPr lang="ko-KR" altLang="en-US" sz="2800" kern="12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71FFE9-2693-2BCF-1627-40AA81852D6E}"/>
              </a:ext>
            </a:extLst>
          </p:cNvPr>
          <p:cNvSpPr/>
          <p:nvPr/>
        </p:nvSpPr>
        <p:spPr>
          <a:xfrm>
            <a:off x="1264722" y="3117263"/>
            <a:ext cx="2945081" cy="2291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902899-A779-DEA6-0FA4-D8212AE892E6}"/>
              </a:ext>
            </a:extLst>
          </p:cNvPr>
          <p:cNvCxnSpPr>
            <a:cxnSpLocks/>
            <a:stCxn id="10" idx="3"/>
            <a:endCxn id="37" idx="1"/>
          </p:cNvCxnSpPr>
          <p:nvPr/>
        </p:nvCxnSpPr>
        <p:spPr>
          <a:xfrm>
            <a:off x="4209803" y="4263232"/>
            <a:ext cx="1129019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F5F7DF-52F7-AEF8-315E-6984FEA1C604}"/>
              </a:ext>
            </a:extLst>
          </p:cNvPr>
          <p:cNvSpPr/>
          <p:nvPr/>
        </p:nvSpPr>
        <p:spPr>
          <a:xfrm>
            <a:off x="2749138" y="2903507"/>
            <a:ext cx="1460665" cy="213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B18EDBC-0BBC-435B-FCDF-E2234EA33CC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 flipV="1">
            <a:off x="4209803" y="3006345"/>
            <a:ext cx="1129020" cy="4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017303-4951-D5A4-852D-72C5ED90286E}"/>
              </a:ext>
            </a:extLst>
          </p:cNvPr>
          <p:cNvSpPr/>
          <p:nvPr/>
        </p:nvSpPr>
        <p:spPr>
          <a:xfrm>
            <a:off x="4429496" y="3254459"/>
            <a:ext cx="218956" cy="758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074972-3278-0159-5E5E-63715DA5CEC2}"/>
              </a:ext>
            </a:extLst>
          </p:cNvPr>
          <p:cNvCxnSpPr>
            <a:cxnSpLocks/>
            <a:stCxn id="22" idx="3"/>
            <a:endCxn id="36" idx="1"/>
          </p:cNvCxnSpPr>
          <p:nvPr/>
        </p:nvCxnSpPr>
        <p:spPr>
          <a:xfrm flipV="1">
            <a:off x="4648452" y="3629991"/>
            <a:ext cx="690369" cy="3723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BFCA4BF-AD3D-F598-57AC-2E2C1930F6CE}"/>
              </a:ext>
            </a:extLst>
          </p:cNvPr>
          <p:cNvSpPr/>
          <p:nvPr/>
        </p:nvSpPr>
        <p:spPr>
          <a:xfrm>
            <a:off x="5338823" y="2768762"/>
            <a:ext cx="1462772" cy="4751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bump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83CDECB-4EFB-593A-830F-C839C1A1D20B}"/>
              </a:ext>
            </a:extLst>
          </p:cNvPr>
          <p:cNvSpPr/>
          <p:nvPr/>
        </p:nvSpPr>
        <p:spPr>
          <a:xfrm>
            <a:off x="5338821" y="3392408"/>
            <a:ext cx="1455645" cy="4751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carrier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12A1902-D2D7-EE59-5A54-5862BF4F03D9}"/>
              </a:ext>
            </a:extLst>
          </p:cNvPr>
          <p:cNvSpPr/>
          <p:nvPr/>
        </p:nvSpPr>
        <p:spPr>
          <a:xfrm>
            <a:off x="5338822" y="4025649"/>
            <a:ext cx="1455645" cy="4751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sensor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7D9008C-F038-A8C4-2A84-A42C462ACCE8}"/>
              </a:ext>
            </a:extLst>
          </p:cNvPr>
          <p:cNvSpPr/>
          <p:nvPr/>
        </p:nvSpPr>
        <p:spPr>
          <a:xfrm>
            <a:off x="7746670" y="3776354"/>
            <a:ext cx="186047" cy="1365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BCF6AEB-426B-6D9F-5E85-7D4BA2039ABB}"/>
              </a:ext>
            </a:extLst>
          </p:cNvPr>
          <p:cNvSpPr/>
          <p:nvPr/>
        </p:nvSpPr>
        <p:spPr>
          <a:xfrm>
            <a:off x="5345950" y="4985571"/>
            <a:ext cx="1455645" cy="4751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overkill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EC6D230-82CC-BDB5-BD70-FA3B88D176EE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 flipV="1">
            <a:off x="6801595" y="4459180"/>
            <a:ext cx="945075" cy="763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C64FA70-79F4-C1D6-3D91-BBD500E8EB8D}"/>
              </a:ext>
            </a:extLst>
          </p:cNvPr>
          <p:cNvSpPr txBox="1"/>
          <p:nvPr/>
        </p:nvSpPr>
        <p:spPr>
          <a:xfrm>
            <a:off x="2483960" y="6205835"/>
            <a:ext cx="71796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n-ea"/>
                <a:cs typeface="Do Hyeon"/>
                <a:sym typeface="Do Hyeon"/>
              </a:rPr>
              <a:t>이미지 출처</a:t>
            </a:r>
            <a:r>
              <a:rPr lang="en-US" altLang="ko-KR" sz="1400" dirty="0">
                <a:latin typeface="+mn-ea"/>
                <a:cs typeface="Do Hyeon"/>
                <a:sym typeface="Do Hyeon"/>
              </a:rPr>
              <a:t>: </a:t>
            </a:r>
            <a:r>
              <a:rPr lang="en-US" altLang="ko-KR" sz="1400" u="sng" dirty="0">
                <a:latin typeface="+mn-ea"/>
                <a:cs typeface="Do Hyeon"/>
                <a:sym typeface="Do Hyeo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https://www.jm-vistec.com/product/2u250mrxs_250mp-cmos-sensor/</a:t>
            </a:r>
            <a:endParaRPr lang="ko-KR" altLang="en-US" sz="1400" dirty="0">
              <a:latin typeface="+mn-ea"/>
              <a:cs typeface="Do Hyeon"/>
              <a:sym typeface="Do Hyeon"/>
            </a:endParaRPr>
          </a:p>
        </p:txBody>
      </p:sp>
    </p:spTree>
    <p:extLst>
      <p:ext uri="{BB962C8B-B14F-4D97-AF65-F5344CB8AC3E}">
        <p14:creationId xmlns:p14="http://schemas.microsoft.com/office/powerpoint/2010/main" val="9180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456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모니터, 실내, 텔레비전, 창문이(가) 표시된 사진&#10;&#10;자동 생성된 설명">
            <a:extLst>
              <a:ext uri="{FF2B5EF4-FFF2-40B4-BE49-F238E27FC236}">
                <a16:creationId xmlns:a16="http://schemas.microsoft.com/office/drawing/2014/main" id="{7E9E45A2-CDE3-20BD-42B8-D34DBCA2F04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09" y="3727600"/>
            <a:ext cx="2858086" cy="2342475"/>
          </a:xfrm>
          <a:prstGeom prst="rect">
            <a:avLst/>
          </a:prstGeom>
        </p:spPr>
      </p:pic>
      <p:pic>
        <p:nvPicPr>
          <p:cNvPr id="10" name="그림 9" descr="모니터, 창문, 텔레비전, 실내이(가) 표시된 사진&#10;&#10;자동 생성된 설명">
            <a:extLst>
              <a:ext uri="{FF2B5EF4-FFF2-40B4-BE49-F238E27FC236}">
                <a16:creationId xmlns:a16="http://schemas.microsoft.com/office/drawing/2014/main" id="{BBDAA4F9-2729-AF8C-1CBA-1A1201812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726" y="3727598"/>
            <a:ext cx="2858087" cy="2342475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01F4D722-336A-DC0D-9993-160D4E3BF57B}"/>
              </a:ext>
            </a:extLst>
          </p:cNvPr>
          <p:cNvSpPr/>
          <p:nvPr/>
        </p:nvSpPr>
        <p:spPr>
          <a:xfrm>
            <a:off x="1140030" y="3742988"/>
            <a:ext cx="1318161" cy="3693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B624A23-D6A9-2986-883B-26ABD4679BA6}"/>
              </a:ext>
            </a:extLst>
          </p:cNvPr>
          <p:cNvSpPr/>
          <p:nvPr/>
        </p:nvSpPr>
        <p:spPr>
          <a:xfrm>
            <a:off x="1719943" y="5632940"/>
            <a:ext cx="1223158" cy="4371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B465FF-3BE2-FFE0-35AA-48E3322F366E}"/>
              </a:ext>
            </a:extLst>
          </p:cNvPr>
          <p:cNvSpPr/>
          <p:nvPr/>
        </p:nvSpPr>
        <p:spPr>
          <a:xfrm>
            <a:off x="4667003" y="5350114"/>
            <a:ext cx="397823" cy="3693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5AC8791-77EA-5562-A8FA-F0DFB3FFD00C}"/>
              </a:ext>
            </a:extLst>
          </p:cNvPr>
          <p:cNvSpPr/>
          <p:nvPr/>
        </p:nvSpPr>
        <p:spPr>
          <a:xfrm>
            <a:off x="1003054" y="1445037"/>
            <a:ext cx="1997132" cy="532165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dirty="0">
                <a:latin typeface="+mn-ea"/>
              </a:rPr>
              <a:t>조건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번</a:t>
            </a:r>
            <a:endParaRPr lang="ko-KR" altLang="en-US" sz="2000" kern="1200" dirty="0">
              <a:latin typeface="+mn-ea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C68D018-EAA7-0DA3-9750-CB231CB54330}"/>
              </a:ext>
            </a:extLst>
          </p:cNvPr>
          <p:cNvSpPr/>
          <p:nvPr/>
        </p:nvSpPr>
        <p:spPr>
          <a:xfrm>
            <a:off x="4804971" y="1445037"/>
            <a:ext cx="1997132" cy="528321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kern="1200" dirty="0">
                <a:latin typeface="+mn-ea"/>
              </a:rPr>
              <a:t>조건 </a:t>
            </a:r>
            <a:r>
              <a:rPr lang="en-US" altLang="ko-KR" sz="2000" kern="1200" dirty="0">
                <a:latin typeface="+mn-ea"/>
              </a:rPr>
              <a:t>2</a:t>
            </a:r>
            <a:r>
              <a:rPr lang="ko-KR" altLang="en-US" sz="2000" kern="1200" dirty="0">
                <a:latin typeface="+mn-ea"/>
              </a:rPr>
              <a:t>번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F7EA786-960F-05BD-0870-BE477B662B33}"/>
              </a:ext>
            </a:extLst>
          </p:cNvPr>
          <p:cNvSpPr/>
          <p:nvPr/>
        </p:nvSpPr>
        <p:spPr>
          <a:xfrm>
            <a:off x="8595756" y="1445037"/>
            <a:ext cx="1997132" cy="528321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kern="1200" dirty="0">
                <a:latin typeface="+mn-ea"/>
              </a:rPr>
              <a:t>조건 </a:t>
            </a:r>
            <a:r>
              <a:rPr lang="en-US" altLang="ko-KR" sz="2000" kern="1200" dirty="0">
                <a:latin typeface="+mn-ea"/>
              </a:rPr>
              <a:t>2</a:t>
            </a:r>
            <a:r>
              <a:rPr lang="ko-KR" altLang="en-US" sz="2000" kern="1200" dirty="0">
                <a:latin typeface="+mn-ea"/>
              </a:rPr>
              <a:t>번</a:t>
            </a:r>
          </a:p>
        </p:txBody>
      </p:sp>
      <p:pic>
        <p:nvPicPr>
          <p:cNvPr id="16" name="그림 15" descr="창문, 모니터, 콘솔형테이블, 액자이(가) 표시된 사진&#10;&#10;자동 생성된 설명">
            <a:extLst>
              <a:ext uri="{FF2B5EF4-FFF2-40B4-BE49-F238E27FC236}">
                <a16:creationId xmlns:a16="http://schemas.microsoft.com/office/drawing/2014/main" id="{F3CAB74A-C957-E45D-F17A-D5EAC339DFC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883" y="3742988"/>
            <a:ext cx="2858087" cy="234247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23A17D0-413D-961F-1A89-9F60703DF7E8}"/>
              </a:ext>
            </a:extLst>
          </p:cNvPr>
          <p:cNvSpPr/>
          <p:nvPr/>
        </p:nvSpPr>
        <p:spPr>
          <a:xfrm>
            <a:off x="10337470" y="3623010"/>
            <a:ext cx="788486" cy="764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4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287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주요사항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4810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불량 이미지를 불량으로 판별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48109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양품</a:t>
            </a:r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이미지를 양품으로 판별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5029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Overkill 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이미지를 양품으로 판별</a:t>
            </a:r>
          </a:p>
        </p:txBody>
      </p:sp>
    </p:spTree>
    <p:extLst>
      <p:ext uri="{BB962C8B-B14F-4D97-AF65-F5344CB8AC3E}">
        <p14:creationId xmlns:p14="http://schemas.microsoft.com/office/powerpoint/2010/main" val="331276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2900153" cy="1415772"/>
            <a:chOff x="901700" y="2721114"/>
            <a:chExt cx="2900153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2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2900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일정 진행 현황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5734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/>
              <a:t>일정 진행 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1165581" y="2379829"/>
            <a:ext cx="1965434" cy="1965434"/>
          </a:xfrm>
          <a:prstGeom prst="arc">
            <a:avLst>
              <a:gd name="adj1" fmla="val 18611483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1165581" y="2379829"/>
            <a:ext cx="1965434" cy="1965434"/>
          </a:xfrm>
          <a:prstGeom prst="arc">
            <a:avLst>
              <a:gd name="adj1" fmla="val 5320067"/>
              <a:gd name="adj2" fmla="val 2393282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1607925" y="3070158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80%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376430" y="5181899"/>
            <a:ext cx="1625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spc="-150" dirty="0">
                <a:latin typeface="+mn-ea"/>
              </a:rPr>
              <a:t>Rule</a:t>
            </a:r>
            <a:r>
              <a:rPr kumimoji="1" lang="ko-KR" altLang="en-US" sz="3200" spc="-150" dirty="0">
                <a:latin typeface="+mn-ea"/>
              </a:rPr>
              <a:t> </a:t>
            </a:r>
            <a:r>
              <a:rPr kumimoji="1" lang="en-US" altLang="ko-KR" sz="3200" spc="-150" dirty="0">
                <a:latin typeface="+mn-ea"/>
              </a:rPr>
              <a:t>Base</a:t>
            </a:r>
            <a:endParaRPr kumimoji="1" lang="ja-JP" altLang="en-US" sz="3200" spc="-150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5148118" y="2379829"/>
            <a:ext cx="1965434" cy="1965434"/>
          </a:xfrm>
          <a:prstGeom prst="arc">
            <a:avLst>
              <a:gd name="adj1" fmla="val 15857196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5148118" y="2379829"/>
            <a:ext cx="1965434" cy="1965434"/>
          </a:xfrm>
          <a:prstGeom prst="arc">
            <a:avLst>
              <a:gd name="adj1" fmla="val 5320067"/>
              <a:gd name="adj2" fmla="val 21519197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5616912" y="3070158"/>
            <a:ext cx="1027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5128427" y="5181899"/>
            <a:ext cx="193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spc="-150" dirty="0">
                <a:latin typeface="+mn-ea"/>
              </a:rPr>
              <a:t>CNN</a:t>
            </a:r>
            <a:r>
              <a:rPr kumimoji="1" lang="ko-KR" altLang="en-US" sz="3200" spc="-150" dirty="0">
                <a:latin typeface="+mn-ea"/>
              </a:rPr>
              <a:t> </a:t>
            </a:r>
            <a:r>
              <a:rPr kumimoji="1" lang="en-US" altLang="ko-KR" sz="3200" spc="-150" dirty="0">
                <a:latin typeface="+mn-ea"/>
              </a:rPr>
              <a:t>Model</a:t>
            </a:r>
            <a:endParaRPr kumimoji="1" lang="ja-JP" altLang="en-US" sz="3200" spc="-15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58158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>
            <a:extLst>
              <a:ext uri="{FF2B5EF4-FFF2-40B4-BE49-F238E27FC236}">
                <a16:creationId xmlns:a16="http://schemas.microsoft.com/office/drawing/2014/main" id="{C2427E6D-1E1D-42C0-96B3-C8061A63AA96}"/>
              </a:ext>
            </a:extLst>
          </p:cNvPr>
          <p:cNvSpPr/>
          <p:nvPr/>
        </p:nvSpPr>
        <p:spPr>
          <a:xfrm rot="5400000">
            <a:off x="9130654" y="2379829"/>
            <a:ext cx="1965434" cy="1965434"/>
          </a:xfrm>
          <a:prstGeom prst="arc">
            <a:avLst>
              <a:gd name="adj1" fmla="val 3728665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8377839-AC27-4236-BCEE-14E4D73D5AD7}"/>
              </a:ext>
            </a:extLst>
          </p:cNvPr>
          <p:cNvSpPr/>
          <p:nvPr/>
        </p:nvSpPr>
        <p:spPr>
          <a:xfrm>
            <a:off x="9130654" y="2379829"/>
            <a:ext cx="1965434" cy="1965434"/>
          </a:xfrm>
          <a:prstGeom prst="arc">
            <a:avLst>
              <a:gd name="adj1" fmla="val 5320067"/>
              <a:gd name="adj2" fmla="val 9557048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16C5D-6C0A-4F7E-90C9-2F77B60916BD}"/>
              </a:ext>
            </a:extLst>
          </p:cNvPr>
          <p:cNvSpPr txBox="1"/>
          <p:nvPr/>
        </p:nvSpPr>
        <p:spPr>
          <a:xfrm>
            <a:off x="9587425" y="3070158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20%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5FCD9DAE-CE7B-4C33-8AE0-E834F75F5B71}"/>
              </a:ext>
            </a:extLst>
          </p:cNvPr>
          <p:cNvSpPr txBox="1"/>
          <p:nvPr/>
        </p:nvSpPr>
        <p:spPr>
          <a:xfrm>
            <a:off x="9723765" y="5181899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spc="-150" dirty="0">
                <a:latin typeface="+mn-ea"/>
              </a:rPr>
              <a:t>GUI</a:t>
            </a:r>
            <a:endParaRPr kumimoji="1" lang="ja-JP" altLang="en-US" sz="3200" spc="-150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DCBA4E-0F13-4E2E-A73C-D9C702509921}"/>
              </a:ext>
            </a:extLst>
          </p:cNvPr>
          <p:cNvCxnSpPr/>
          <p:nvPr/>
        </p:nvCxnSpPr>
        <p:spPr>
          <a:xfrm>
            <a:off x="9798411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21302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6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1098</Words>
  <Application>Microsoft Office PowerPoint</Application>
  <PresentationFormat>와이드스크린</PresentationFormat>
  <Paragraphs>282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Pretendard</vt:lpstr>
      <vt:lpstr>Pretendard ExtraBold</vt:lpstr>
      <vt:lpstr>나눔스퀘어 Light</vt:lpstr>
      <vt:lpstr>Arial</vt:lpstr>
      <vt:lpstr>Montserrat Black</vt:lpstr>
      <vt:lpstr>Montserrat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송ㄴ욱</cp:lastModifiedBy>
  <cp:revision>44</cp:revision>
  <dcterms:created xsi:type="dcterms:W3CDTF">2021-10-22T06:13:27Z</dcterms:created>
  <dcterms:modified xsi:type="dcterms:W3CDTF">2022-11-24T13:56:12Z</dcterms:modified>
</cp:coreProperties>
</file>