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9" r:id="rId4"/>
    <p:sldId id="282" r:id="rId5"/>
    <p:sldId id="279" r:id="rId6"/>
    <p:sldId id="268" r:id="rId7"/>
    <p:sldId id="265" r:id="rId8"/>
    <p:sldId id="283" r:id="rId9"/>
    <p:sldId id="261" r:id="rId10"/>
    <p:sldId id="284" r:id="rId11"/>
    <p:sldId id="281" r:id="rId12"/>
    <p:sldId id="277" r:id="rId13"/>
    <p:sldId id="264" r:id="rId14"/>
    <p:sldId id="296" r:id="rId15"/>
    <p:sldId id="258" r:id="rId16"/>
    <p:sldId id="275" r:id="rId17"/>
    <p:sldId id="297" r:id="rId18"/>
    <p:sldId id="274" r:id="rId19"/>
    <p:sldId id="292" r:id="rId20"/>
    <p:sldId id="294" r:id="rId21"/>
    <p:sldId id="293" r:id="rId22"/>
    <p:sldId id="280" r:id="rId23"/>
    <p:sldId id="298" r:id="rId24"/>
    <p:sldId id="259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63934" autoAdjust="0"/>
  </p:normalViewPr>
  <p:slideViewPr>
    <p:cSldViewPr>
      <p:cViewPr varScale="1">
        <p:scale>
          <a:sx n="69" d="100"/>
          <a:sy n="69" d="100"/>
        </p:scale>
        <p:origin x="30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24.10.2016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24.10.2016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cremental_heuristic_search" TargetMode="External"/><Relationship Id="rId5" Type="http://schemas.openxmlformats.org/officeDocument/2006/relationships/hyperlink" Target="https://en.wikipedia.org/wiki/Local_search_(optimization)" TargetMode="External"/><Relationship Id="rId4" Type="http://schemas.openxmlformats.org/officeDocument/2006/relationships/hyperlink" Target="https://en.wikipedia.org/wiki/Optimization_(mathematics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8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94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SCANN that uses correspondence analysis do detect correlations between the predictions of base-level classifiers. The original meta-level feature space (the class-value predictions) is transformed to remove the dependencies, and a nearest neighbor method is used as the meta-level classifier on this new feature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base-level classifiers whose predictions are probability distributions over the set of class values, rather than single class values. The meta-level attributes are thus the probabilities of each of the class values returned by each of the base-level classifiers. The authors argue that this allows to use not only the predictions, but also the confidence of the base-level classifiers. Multi-response linear regression (MLR) is recommended for meta-level learning, while several learning algorithms are shown not to be suitable for this task.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propose a method for combining classifiers called grading that learns a meta-level classifier for each base-level classifier. The meta-level classifier predicts whether the base-level classifier is to be trusted (i.e., whether its prediction will be correct). The base-level attributes are used also as meta-level attributes, while the meta-level class values are + (correct) and − (incorrect). Only the </a:t>
            </a:r>
            <a:r>
              <a:rPr lang="en-US" dirty="0" err="1"/>
              <a:t>baselevel</a:t>
            </a:r>
            <a:r>
              <a:rPr lang="en-US" dirty="0"/>
              <a:t> classifiers that are predicted to be correct are taken and their predictions combined by summing up the probability distributions predicted.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07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science"/>
              </a:rPr>
              <a:t>computer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hill climbing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Optimization (mathematics)"/>
              </a:rPr>
              <a:t>mathematical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technique which belongs to the family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ocal search (optimization)"/>
              </a:rPr>
              <a:t>local 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an iterative algorithm that starts with an arbitrary solution to a problem, then attempts to find a better solution by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cremental heuristic search"/>
              </a:rPr>
              <a:t>incrementally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changing a single element of the solution. If the change produces a better solution, an incremental change is made to the new solution, repeating until no further improvements can be found.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28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8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09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en-US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Johannes Voscort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2016-10-25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endParaRPr lang="en-US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Boosting vs. Stacking</a:t>
            </a:r>
            <a:br>
              <a:rPr lang="en-US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Johannes Voscort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2016-10-25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Intermediate presentation</a:t>
            </a:r>
          </a:p>
          <a:p>
            <a:r>
              <a:rPr lang="en-GB" dirty="0"/>
              <a:t>Applied Machine Learning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vs. Stacking</a:t>
            </a:r>
          </a:p>
        </p:txBody>
      </p:sp>
    </p:spTree>
    <p:extLst>
      <p:ext uri="{BB962C8B-B14F-4D97-AF65-F5344CB8AC3E}">
        <p14:creationId xmlns:p14="http://schemas.microsoft.com/office/powerpoint/2010/main" val="108574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noProof="1">
                <a:latin typeface="Consolas" panose="020B0609020204030204" pitchFamily="49" charset="0"/>
              </a:rPr>
              <a:t>base = c(</a:t>
            </a:r>
            <a:r>
              <a:rPr lang="de-DE" sz="2000" noProof="1">
                <a:solidFill>
                  <a:srgbClr val="852339"/>
                </a:solidFill>
                <a:latin typeface="Consolas" panose="020B0609020204030204" pitchFamily="49" charset="0"/>
              </a:rPr>
              <a:t>"classif.rpart"</a:t>
            </a:r>
            <a:r>
              <a:rPr lang="de-DE" sz="2000" noProof="1">
                <a:latin typeface="Consolas" panose="020B0609020204030204" pitchFamily="49" charset="0"/>
              </a:rPr>
              <a:t>, </a:t>
            </a:r>
            <a:r>
              <a:rPr lang="de-DE" sz="2000" noProof="1">
                <a:solidFill>
                  <a:srgbClr val="852339"/>
                </a:solidFill>
                <a:latin typeface="Consolas" panose="020B0609020204030204" pitchFamily="49" charset="0"/>
              </a:rPr>
              <a:t>"classif.lda"</a:t>
            </a:r>
            <a:r>
              <a:rPr lang="de-DE" sz="2000" noProof="1">
                <a:latin typeface="Consolas" panose="020B0609020204030204" pitchFamily="49" charset="0"/>
              </a:rPr>
              <a:t>, </a:t>
            </a:r>
            <a:r>
              <a:rPr lang="de-DE" sz="2000" noProof="1">
                <a:solidFill>
                  <a:srgbClr val="852339"/>
                </a:solidFill>
                <a:latin typeface="Consolas" panose="020B0609020204030204" pitchFamily="49" charset="0"/>
              </a:rPr>
              <a:t>"classif.svm"</a:t>
            </a:r>
            <a:r>
              <a:rPr lang="de-DE" sz="2000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000" noProof="1">
                <a:latin typeface="Consolas" panose="020B0609020204030204" pitchFamily="49" charset="0"/>
              </a:rPr>
              <a:t>lrns = lapply(base, makeLearner)</a:t>
            </a:r>
          </a:p>
          <a:p>
            <a:pPr marL="0" indent="0">
              <a:buNone/>
            </a:pPr>
            <a:r>
              <a:rPr lang="de-DE" sz="2000" noProof="1">
                <a:latin typeface="Consolas" panose="020B0609020204030204" pitchFamily="49" charset="0"/>
              </a:rPr>
              <a:t>m = makeStackedLearner(base.learners = lrns,</a:t>
            </a:r>
            <a:br>
              <a:rPr lang="de-DE" sz="2000" noProof="1">
                <a:latin typeface="Consolas" panose="020B0609020204030204" pitchFamily="49" charset="0"/>
              </a:rPr>
            </a:br>
            <a:r>
              <a:rPr lang="de-DE" sz="2000" noProof="1">
                <a:latin typeface="Consolas" panose="020B0609020204030204" pitchFamily="49" charset="0"/>
              </a:rPr>
              <a:t>			    super.learner = </a:t>
            </a:r>
            <a:r>
              <a:rPr lang="de-DE" sz="2000" noProof="1">
                <a:solidFill>
                  <a:srgbClr val="852339"/>
                </a:solidFill>
                <a:latin typeface="Consolas" panose="020B0609020204030204" pitchFamily="49" charset="0"/>
              </a:rPr>
              <a:t>"classif.kknn"</a:t>
            </a:r>
            <a:r>
              <a:rPr lang="de-DE" sz="2000" noProof="1">
                <a:latin typeface="Consolas" panose="020B0609020204030204" pitchFamily="49" charset="0"/>
              </a:rPr>
              <a:t>,</a:t>
            </a:r>
            <a:br>
              <a:rPr lang="de-DE" sz="2000" noProof="1">
                <a:latin typeface="Consolas" panose="020B0609020204030204" pitchFamily="49" charset="0"/>
              </a:rPr>
            </a:br>
            <a:r>
              <a:rPr lang="de-DE" sz="2000" noProof="1">
                <a:latin typeface="Consolas" panose="020B0609020204030204" pitchFamily="49" charset="0"/>
              </a:rPr>
              <a:t>			    method = </a:t>
            </a:r>
            <a:r>
              <a:rPr lang="de-DE" sz="2000" noProof="1">
                <a:solidFill>
                  <a:srgbClr val="852339"/>
                </a:solidFill>
                <a:latin typeface="Consolas" panose="020B0609020204030204" pitchFamily="49" charset="0"/>
              </a:rPr>
              <a:t>"stack.cv"</a:t>
            </a:r>
            <a:r>
              <a:rPr lang="de-DE" sz="2000" noProof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000" noProof="1">
                <a:latin typeface="Consolas" panose="020B0609020204030204" pitchFamily="49" charset="0"/>
              </a:rPr>
              <a:t>tmp = train(m, iris.task)</a:t>
            </a:r>
          </a:p>
          <a:p>
            <a:pPr marL="0" indent="0">
              <a:buNone/>
            </a:pPr>
            <a:r>
              <a:rPr lang="de-DE" sz="2000" noProof="1">
                <a:latin typeface="Consolas" panose="020B0609020204030204" pitchFamily="49" charset="0"/>
              </a:rPr>
              <a:t>res = predict(tmp, iris.task)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Basic Example of using </a:t>
            </a:r>
            <a:r>
              <a:rPr lang="en-GB" dirty="0" err="1"/>
              <a:t>makeStackedLearner</a:t>
            </a:r>
            <a:r>
              <a:rPr lang="en-GB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 in MLR</a:t>
            </a:r>
          </a:p>
        </p:txBody>
      </p:sp>
      <p:sp>
        <p:nvSpPr>
          <p:cNvPr id="7" name="Rechteck 6"/>
          <p:cNvSpPr/>
          <p:nvPr/>
        </p:nvSpPr>
        <p:spPr>
          <a:xfrm>
            <a:off x="378000" y="2204864"/>
            <a:ext cx="8010424" cy="2759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Comparing boosting and 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GB" dirty="0">
                <a:solidFill>
                  <a:srgbClr val="852339"/>
                </a:solidFill>
              </a:rPr>
              <a:t>Boosting</a:t>
            </a:r>
          </a:p>
          <a:p>
            <a:r>
              <a:rPr lang="en-GB" dirty="0"/>
              <a:t>Ensemble method</a:t>
            </a:r>
          </a:p>
          <a:p>
            <a:r>
              <a:rPr lang="en-GB" dirty="0"/>
              <a:t>Same classifiers</a:t>
            </a:r>
          </a:p>
          <a:p>
            <a:r>
              <a:rPr lang="en-GB" dirty="0"/>
              <a:t>Focus on misclassified data</a:t>
            </a:r>
          </a:p>
          <a:p>
            <a:pPr lvl="1"/>
            <a:r>
              <a:rPr lang="en-GB" dirty="0"/>
              <a:t>Sensitive to noise</a:t>
            </a:r>
          </a:p>
          <a:p>
            <a:r>
              <a:rPr lang="en-GB" dirty="0"/>
              <a:t>Formula used to weight data</a:t>
            </a:r>
          </a:p>
          <a:p>
            <a:r>
              <a:rPr lang="en-GB" dirty="0"/>
              <a:t>Easy to set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52339"/>
                </a:solidFill>
              </a:rPr>
              <a:t>Stacking</a:t>
            </a:r>
          </a:p>
          <a:p>
            <a:r>
              <a:rPr lang="en-GB" dirty="0"/>
              <a:t>Ensemble method</a:t>
            </a:r>
          </a:p>
          <a:p>
            <a:r>
              <a:rPr lang="en-GB" dirty="0"/>
              <a:t>Different classifiers</a:t>
            </a:r>
          </a:p>
          <a:p>
            <a:pPr lvl="1"/>
            <a:r>
              <a:rPr lang="en-GB" dirty="0"/>
              <a:t>More robust</a:t>
            </a:r>
          </a:p>
          <a:p>
            <a:r>
              <a:rPr lang="en-GB" dirty="0"/>
              <a:t>Model used to weight data</a:t>
            </a:r>
          </a:p>
          <a:p>
            <a:r>
              <a:rPr lang="en-GB" dirty="0"/>
              <a:t>More difficult to set up</a:t>
            </a:r>
          </a:p>
          <a:p>
            <a:r>
              <a:rPr lang="en-GB" dirty="0"/>
              <a:t>(Slower)</a:t>
            </a:r>
          </a:p>
          <a:p>
            <a:r>
              <a:rPr lang="en-GB" dirty="0"/>
              <a:t>(Better prediction performance)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vs. Stacking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4499992" y="1556792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>
          <a:xfrm>
            <a:off x="395536" y="1556793"/>
            <a:ext cx="8309742" cy="2808312"/>
          </a:xfrm>
        </p:spPr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XGBOOST</a:t>
            </a:r>
          </a:p>
        </p:txBody>
      </p:sp>
      <p:pic>
        <p:nvPicPr>
          <p:cNvPr id="1028" name="Picture 4" descr="https://raw.githubusercontent.com/dmlc/dmlc.github.io/master/img/logo-m/xgbo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31" y="1964123"/>
            <a:ext cx="5180952" cy="19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424511" y="5805264"/>
            <a:ext cx="57423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F5F5F"/>
                </a:solidFill>
              </a:rPr>
              <a:t>https://raw.githubusercontent.com/dmlc/dmlc.github.io/master/img/logo-m/xgboost.png</a:t>
            </a:r>
          </a:p>
        </p:txBody>
      </p:sp>
    </p:spTree>
    <p:extLst>
      <p:ext uri="{BB962C8B-B14F-4D97-AF65-F5344CB8AC3E}">
        <p14:creationId xmlns:p14="http://schemas.microsoft.com/office/powerpoint/2010/main" val="130743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en-GB" dirty="0">
                <a:sym typeface="Wingdings" panose="05000000000000000000" pitchFamily="2" charset="2"/>
              </a:rPr>
              <a:t>is short for</a:t>
            </a:r>
            <a:r>
              <a:rPr lang="en-GB" dirty="0"/>
              <a:t> </a:t>
            </a:r>
            <a:r>
              <a:rPr lang="en-GB" dirty="0" err="1"/>
              <a:t>eXtreme</a:t>
            </a:r>
            <a:r>
              <a:rPr lang="en-GB" dirty="0"/>
              <a:t> Gradient Boosting</a:t>
            </a:r>
          </a:p>
          <a:p>
            <a:r>
              <a:rPr lang="en-US" dirty="0"/>
              <a:t>Scalable and flexible gradient boosting framework</a:t>
            </a:r>
          </a:p>
          <a:p>
            <a:r>
              <a:rPr lang="en-US" dirty="0"/>
              <a:t>Supports multiple languages</a:t>
            </a:r>
            <a:endParaRPr lang="de-DE" dirty="0"/>
          </a:p>
          <a:p>
            <a:r>
              <a:rPr lang="en-GB" dirty="0"/>
              <a:t>Many </a:t>
            </a:r>
            <a:r>
              <a:rPr lang="en-GB" dirty="0" err="1"/>
              <a:t>Kaggle</a:t>
            </a:r>
            <a:r>
              <a:rPr lang="en-GB" dirty="0"/>
              <a:t> competitions were won with </a:t>
            </a:r>
            <a:r>
              <a:rPr lang="en-GB" dirty="0" err="1"/>
              <a:t>XGBoost</a:t>
            </a:r>
            <a:br>
              <a:rPr lang="en-US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gradient boosting framework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endParaRPr lang="de-DE" dirty="0"/>
          </a:p>
        </p:txBody>
      </p:sp>
      <p:pic>
        <p:nvPicPr>
          <p:cNvPr id="3074" name="Picture 2" descr="C/ C++ source code 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4" y="5085799"/>
            <a:ext cx="844903" cy="88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ebetterdeveloper.com/img/post_img/pytho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34" y="5073505"/>
            <a:ext cx="963116" cy="9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82" y="5203092"/>
            <a:ext cx="1003848" cy="7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en/thumb/3/30/Java_programming_language_logo.svg/549px-Java_programming_language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63" y="5089239"/>
            <a:ext cx="478142" cy="89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earnersguide.files.wordpress.com/2014/10/scala-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24655"/>
            <a:ext cx="1520136" cy="6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thumb/6/69/Julia_prog_language.svg/1280px-Julia_prog_language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82" y="5211645"/>
            <a:ext cx="1095708" cy="74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7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1547664" y="1548000"/>
            <a:ext cx="7183761" cy="4319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Performance</a:t>
            </a:r>
          </a:p>
          <a:p>
            <a:pPr lvl="1"/>
            <a:r>
              <a:rPr lang="en-GB" dirty="0"/>
              <a:t>Regularization</a:t>
            </a:r>
          </a:p>
          <a:p>
            <a:pPr lvl="1"/>
            <a:r>
              <a:rPr lang="en-GB" dirty="0"/>
              <a:t>Prune on full binary trees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Speed</a:t>
            </a:r>
          </a:p>
          <a:p>
            <a:pPr lvl="1"/>
            <a:r>
              <a:rPr lang="en-GB" dirty="0"/>
              <a:t>Parallel Processing with </a:t>
            </a:r>
            <a:r>
              <a:rPr lang="en-GB" dirty="0" err="1"/>
              <a:t>OpenMp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Customization</a:t>
            </a:r>
          </a:p>
          <a:p>
            <a:pPr lvl="1"/>
            <a:r>
              <a:rPr lang="en-GB" dirty="0"/>
              <a:t>Custom optimization objectives</a:t>
            </a:r>
          </a:p>
          <a:p>
            <a:pPr lvl="1"/>
            <a:r>
              <a:rPr lang="en-GB" dirty="0"/>
              <a:t>Parameter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Difference between </a:t>
            </a:r>
            <a:r>
              <a:rPr lang="en-GB" dirty="0" err="1"/>
              <a:t>gbm</a:t>
            </a:r>
            <a:r>
              <a:rPr lang="en-GB" dirty="0"/>
              <a:t> and </a:t>
            </a:r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the </a:t>
            </a:r>
            <a:r>
              <a:rPr lang="en-GB" dirty="0">
                <a:solidFill>
                  <a:schemeClr val="accent1"/>
                </a:solidFill>
              </a:rPr>
              <a:t>difference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9" y="4479226"/>
            <a:ext cx="960459" cy="8969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5" y="1687677"/>
            <a:ext cx="891643" cy="8907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0" y="3236493"/>
            <a:ext cx="886738" cy="5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3538">
              <a:buNone/>
            </a:pPr>
            <a:r>
              <a:rPr lang="en-GB" dirty="0"/>
              <a:t>Chen, T. and Guestrin, C. (2016), “XGBoost : Reliable Large-scale Tree Boosting System”, </a:t>
            </a:r>
            <a:r>
              <a:rPr lang="en-GB" i="1" dirty="0"/>
              <a:t>arXiv</a:t>
            </a:r>
            <a:r>
              <a:rPr lang="en-GB" dirty="0"/>
              <a:t>, 	pp. 1–6.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Dzeroski, S. and Zenko, B. (2002), “Stacking with Multi-response Model Trees”, </a:t>
            </a:r>
            <a:r>
              <a:rPr lang="en-GB" i="1" dirty="0"/>
              <a:t>Multiple 	Classifier Systems. Lecture Notes in Computer Science</a:t>
            </a:r>
            <a:r>
              <a:rPr lang="en-GB" dirty="0"/>
              <a:t>, Vol. 2364, pp. 201–211.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Hatami, N. and Ebrahimpour, R. (2007), “Combining Multiple Classifiers: Diversify with Boosting 	and Combining by Stacking”, </a:t>
            </a:r>
            <a:r>
              <a:rPr lang="en-GB" i="1" dirty="0"/>
              <a:t>IJCSNS International Journal of Computer Science and 	Network Security</a:t>
            </a:r>
            <a:r>
              <a:rPr lang="en-GB" dirty="0"/>
              <a:t>, Vol. 7 No. 1, pp. 127–131.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Pan, Q., Darabos, C. and Moore, J. (2012), “Advances in Intelligent Data Analysis”, </a:t>
            </a:r>
            <a:r>
              <a:rPr lang="en-GB" i="1" dirty="0"/>
              <a:t>4th 	International Conference, IDA 2001, Cascais, Portugal, September 2001 Proceedings</a:t>
            </a:r>
            <a:r>
              <a:rPr lang="en-GB" dirty="0"/>
              <a:t>, Vol. 	7246 No. January 2001, pp. 122–133.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Schapire, R.E. (1999), “A brief introduction to boosting”, </a:t>
            </a:r>
            <a:r>
              <a:rPr lang="en-GB" i="1" dirty="0"/>
              <a:t>IJCAI International Joint Conference 	on Artificial Intelligence</a:t>
            </a:r>
            <a:r>
              <a:rPr lang="en-GB" dirty="0"/>
              <a:t>, Vol. 2 No. 5, pp. 1401–1406.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Shunmugapriya, P. and Kanmani, S. (2013), “Optimization of stacking ensemble configurations 	through Artificial Bee Colony algorithm”, </a:t>
            </a:r>
            <a:r>
              <a:rPr lang="en-GB" i="1" dirty="0"/>
              <a:t>Swarm and Evolutionary Computation</a:t>
            </a:r>
            <a:r>
              <a:rPr lang="en-GB" dirty="0"/>
              <a:t>, Vol. 12, 	pp. 24–32.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Syarif, I., Zaluska, E., Prugel-Bennett, A. and Wills, G. (2012), “Application of bagging, 	boosting and stacking to intrusion detection”, </a:t>
            </a:r>
            <a:r>
              <a:rPr lang="en-GB" i="1" dirty="0"/>
              <a:t>Lecture Notes in Computer Science (	Including Subseries Lecture Notes in Artificial Intelligence and Lecture Notes in 	Bioinformatics)</a:t>
            </a:r>
            <a:r>
              <a:rPr lang="en-GB" dirty="0"/>
              <a:t>, Vol. 7376 LNAI, pp. 593–602.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Ting, K.M. and Witten, I.H. (1999), “Issues in stacked generalization”, </a:t>
            </a:r>
            <a:r>
              <a:rPr lang="en-GB" i="1" dirty="0"/>
              <a:t>Journal of Artificial 	Intelligence Research</a:t>
            </a:r>
            <a:r>
              <a:rPr lang="en-GB" dirty="0"/>
              <a:t>, Vol. 10, pp. 271–289.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Wang, G., Hao, J., Ma, J. and Jiang, H. (2011), “A comparative assessment of ensemble 	learning for credit scoring”, </a:t>
            </a:r>
            <a:r>
              <a:rPr lang="en-GB" i="1" dirty="0"/>
              <a:t>Expert Systems with Applications</a:t>
            </a:r>
            <a:r>
              <a:rPr lang="en-GB" dirty="0"/>
              <a:t>, Vol. 38 No. 1, pp. 223–230.</a:t>
            </a:r>
            <a:endParaRPr lang="de-DE" dirty="0"/>
          </a:p>
          <a:p>
            <a:pPr marL="0" indent="0" defTabSz="363538">
              <a:buNone/>
            </a:pPr>
            <a:r>
              <a:rPr lang="en-GB" dirty="0"/>
              <a:t>“XGBoost”. (n.d.). , available at: https://xgboost.readthedocs.io/en/latest/ (accessed 23 	October 2016).</a:t>
            </a:r>
            <a:endParaRPr lang="de-DE" dirty="0"/>
          </a:p>
          <a:p>
            <a:pPr marL="0" indent="0" defTabSz="363538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97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SCANN</a:t>
            </a:r>
          </a:p>
          <a:p>
            <a:pPr lvl="1"/>
            <a:r>
              <a:rPr lang="en-US" sz="2000" dirty="0">
                <a:solidFill>
                  <a:srgbClr val="852339"/>
                </a:solidFill>
              </a:rPr>
              <a:t>Core idea</a:t>
            </a:r>
            <a:r>
              <a:rPr lang="en-US" sz="2000" dirty="0"/>
              <a:t>: Correspondence analysis to remove dependencies</a:t>
            </a:r>
          </a:p>
          <a:p>
            <a:pPr lvl="1"/>
            <a:r>
              <a:rPr lang="en-US" sz="2000" dirty="0">
                <a:solidFill>
                  <a:srgbClr val="852339"/>
                </a:solidFill>
              </a:rPr>
              <a:t>Meta Level</a:t>
            </a:r>
            <a:r>
              <a:rPr lang="en-US" sz="2000" dirty="0"/>
              <a:t>: Nearest neighbor method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Grading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852339"/>
                </a:solidFill>
              </a:rPr>
              <a:t>Core idea</a:t>
            </a:r>
            <a:r>
              <a:rPr lang="en-US" sz="2000" dirty="0"/>
              <a:t>: Meta-level classifier for each base classifier</a:t>
            </a:r>
          </a:p>
          <a:p>
            <a:pPr lvl="1"/>
            <a:r>
              <a:rPr lang="en-US" sz="2000" dirty="0">
                <a:solidFill>
                  <a:srgbClr val="852339"/>
                </a:solidFill>
              </a:rPr>
              <a:t>Meta Level</a:t>
            </a:r>
            <a:r>
              <a:rPr lang="en-US" sz="2000" dirty="0"/>
              <a:t>: Predicts whether the base classifier is to be trusted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Stacking with Multi-Response Model Trees</a:t>
            </a:r>
          </a:p>
          <a:p>
            <a:pPr lvl="1"/>
            <a:r>
              <a:rPr lang="en-US" sz="2000" dirty="0">
                <a:solidFill>
                  <a:srgbClr val="852339"/>
                </a:solidFill>
              </a:rPr>
              <a:t>Core idea</a:t>
            </a:r>
            <a:r>
              <a:rPr lang="en-US" sz="2000" dirty="0"/>
              <a:t>: Base classifiers whose predictions are probability distributions </a:t>
            </a:r>
          </a:p>
          <a:p>
            <a:pPr lvl="1"/>
            <a:r>
              <a:rPr lang="en-US" sz="2000" dirty="0">
                <a:solidFill>
                  <a:srgbClr val="852339"/>
                </a:solidFill>
              </a:rPr>
              <a:t>Meta Level</a:t>
            </a:r>
            <a:r>
              <a:rPr lang="en-US" sz="2000" dirty="0"/>
              <a:t>: Model Trees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SCANN, </a:t>
            </a:r>
            <a:r>
              <a:rPr lang="de-DE" dirty="0" err="1"/>
              <a:t>Grading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multi-response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approaches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1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makeStackedLearner</a:t>
            </a:r>
            <a:r>
              <a:rPr lang="de-DE" sz="2000" dirty="0">
                <a:latin typeface="Consolas" panose="020B0609020204030204" pitchFamily="49" charset="0"/>
              </a:rPr>
              <a:t>(</a:t>
            </a:r>
            <a:r>
              <a:rPr lang="de-DE" sz="2000" dirty="0" err="1">
                <a:latin typeface="Consolas" panose="020B0609020204030204" pitchFamily="49" charset="0"/>
              </a:rPr>
              <a:t>base.learners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super.learner</a:t>
            </a:r>
            <a:r>
              <a:rPr lang="de-DE" sz="2000" dirty="0">
                <a:latin typeface="Consolas" panose="020B0609020204030204" pitchFamily="49" charset="0"/>
              </a:rPr>
              <a:t> = NULL, 	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r>
              <a:rPr lang="de-DE" sz="2000" dirty="0">
                <a:latin typeface="Consolas" panose="020B0609020204030204" pitchFamily="49" charset="0"/>
              </a:rPr>
              <a:t> = "</a:t>
            </a:r>
            <a:r>
              <a:rPr lang="de-DE" sz="2000" dirty="0" err="1">
                <a:latin typeface="Consolas" panose="020B0609020204030204" pitchFamily="49" charset="0"/>
              </a:rPr>
              <a:t>stack.nocv</a:t>
            </a:r>
            <a:r>
              <a:rPr lang="de-DE" sz="2000" dirty="0">
                <a:latin typeface="Consolas" panose="020B0609020204030204" pitchFamily="49" charset="0"/>
              </a:rPr>
              <a:t>", 	</a:t>
            </a:r>
            <a:r>
              <a:rPr lang="de-DE" sz="2000" dirty="0" err="1">
                <a:latin typeface="Consolas" panose="020B0609020204030204" pitchFamily="49" charset="0"/>
              </a:rPr>
              <a:t>use.feat</a:t>
            </a:r>
            <a:r>
              <a:rPr lang="de-DE" sz="2000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+mj-lt"/>
              </a:rPr>
              <a:t>Method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parameters</a:t>
            </a:r>
            <a:endParaRPr lang="de-DE" dirty="0">
              <a:latin typeface="+mj-lt"/>
            </a:endParaRPr>
          </a:p>
          <a:p>
            <a:pPr lvl="1"/>
            <a:r>
              <a:rPr lang="de-DE" dirty="0" err="1">
                <a:solidFill>
                  <a:srgbClr val="852339"/>
                </a:solidFill>
                <a:latin typeface="+mj-lt"/>
              </a:rPr>
              <a:t>average</a:t>
            </a:r>
            <a:r>
              <a:rPr lang="de-DE" dirty="0">
                <a:latin typeface="+mj-lt"/>
              </a:rPr>
              <a:t>: </a:t>
            </a:r>
            <a:r>
              <a:rPr lang="de-DE" dirty="0" err="1"/>
              <a:t>averaging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>
                <a:solidFill>
                  <a:srgbClr val="852339"/>
                </a:solidFill>
              </a:rPr>
              <a:t>stack.cv</a:t>
            </a:r>
            <a:r>
              <a:rPr lang="de-DE" dirty="0"/>
              <a:t>: </a:t>
            </a:r>
            <a:r>
              <a:rPr lang="en-US" dirty="0"/>
              <a:t>using </a:t>
            </a:r>
            <a:r>
              <a:rPr lang="en-US" dirty="0" err="1"/>
              <a:t>crossvalidated</a:t>
            </a:r>
            <a:r>
              <a:rPr lang="en-US" dirty="0"/>
              <a:t> predictions for super learner</a:t>
            </a:r>
            <a:endParaRPr lang="de-DE" dirty="0">
              <a:latin typeface="+mj-lt"/>
            </a:endParaRPr>
          </a:p>
          <a:p>
            <a:pPr lvl="1"/>
            <a:r>
              <a:rPr lang="de-DE" dirty="0" err="1">
                <a:solidFill>
                  <a:srgbClr val="852339"/>
                </a:solidFill>
                <a:latin typeface="+mj-lt"/>
              </a:rPr>
              <a:t>stack.nocv</a:t>
            </a:r>
            <a:r>
              <a:rPr lang="de-DE" dirty="0">
                <a:latin typeface="+mj-lt"/>
              </a:rPr>
              <a:t>: </a:t>
            </a:r>
            <a:r>
              <a:rPr lang="en-US" dirty="0"/>
              <a:t>using not </a:t>
            </a:r>
            <a:r>
              <a:rPr lang="en-US" dirty="0" err="1"/>
              <a:t>crossvalidated</a:t>
            </a:r>
            <a:r>
              <a:rPr lang="en-US" dirty="0"/>
              <a:t> predictions </a:t>
            </a:r>
          </a:p>
          <a:p>
            <a:pPr lvl="1"/>
            <a:r>
              <a:rPr lang="de-DE" dirty="0" err="1">
                <a:solidFill>
                  <a:srgbClr val="852339"/>
                </a:solidFill>
                <a:latin typeface="+mj-lt"/>
              </a:rPr>
              <a:t>hill.climb</a:t>
            </a:r>
            <a:r>
              <a:rPr lang="de-DE" dirty="0">
                <a:latin typeface="+mj-lt"/>
              </a:rPr>
              <a:t>: </a:t>
            </a:r>
            <a:r>
              <a:rPr lang="de-DE" dirty="0" err="1"/>
              <a:t>averaging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en-US" dirty="0"/>
              <a:t>weights learned from hill climbing algorithm</a:t>
            </a:r>
            <a:endParaRPr lang="de-DE" dirty="0">
              <a:latin typeface="+mj-lt"/>
            </a:endParaRPr>
          </a:p>
          <a:p>
            <a:pPr lvl="1"/>
            <a:r>
              <a:rPr lang="de-DE" dirty="0" err="1">
                <a:solidFill>
                  <a:srgbClr val="852339"/>
                </a:solidFill>
                <a:latin typeface="+mj-lt"/>
              </a:rPr>
              <a:t>compress</a:t>
            </a:r>
            <a:r>
              <a:rPr lang="de-DE" dirty="0">
                <a:latin typeface="+mj-lt"/>
              </a:rPr>
              <a:t>: </a:t>
            </a:r>
            <a:r>
              <a:rPr lang="de-DE" dirty="0" err="1"/>
              <a:t>mimic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learners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Explanation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r>
              <a:rPr lang="de-DE" dirty="0"/>
              <a:t> in MLR</a:t>
            </a:r>
          </a:p>
        </p:txBody>
      </p:sp>
      <p:sp>
        <p:nvSpPr>
          <p:cNvPr id="7" name="Rechteck 6"/>
          <p:cNvSpPr/>
          <p:nvPr/>
        </p:nvSpPr>
        <p:spPr>
          <a:xfrm>
            <a:off x="378000" y="1534073"/>
            <a:ext cx="8010424" cy="74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3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0" y="3024625"/>
            <a:ext cx="1981200" cy="409575"/>
          </a:xfrm>
          <a:prstGeom prst="rect">
            <a:avLst/>
          </a:prstGeom>
        </p:spPr>
      </p:pic>
      <p:grpSp>
        <p:nvGrpSpPr>
          <p:cNvPr id="130" name="Gruppieren 129"/>
          <p:cNvGrpSpPr/>
          <p:nvPr/>
        </p:nvGrpSpPr>
        <p:grpSpPr>
          <a:xfrm>
            <a:off x="4860032" y="1692896"/>
            <a:ext cx="2160240" cy="1224136"/>
            <a:chOff x="4860032" y="1692896"/>
            <a:chExt cx="2160240" cy="1224136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4860032" y="1692896"/>
              <a:ext cx="2160240" cy="1224136"/>
              <a:chOff x="1187624" y="2132856"/>
              <a:chExt cx="2160240" cy="1224136"/>
            </a:xfrm>
          </p:grpSpPr>
          <p:cxnSp>
            <p:nvCxnSpPr>
              <p:cNvPr id="48" name="Gerade Verbindung mit Pfeil 47"/>
              <p:cNvCxnSpPr/>
              <p:nvPr/>
            </p:nvCxnSpPr>
            <p:spPr>
              <a:xfrm flipV="1">
                <a:off x="1187624" y="2132856"/>
                <a:ext cx="0" cy="12241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/>
              <p:cNvCxnSpPr/>
              <p:nvPr/>
            </p:nvCxnSpPr>
            <p:spPr>
              <a:xfrm>
                <a:off x="1187624" y="3349947"/>
                <a:ext cx="216024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ultiplikationszeichen 49"/>
              <p:cNvSpPr/>
              <p:nvPr/>
            </p:nvSpPr>
            <p:spPr>
              <a:xfrm>
                <a:off x="1296309" y="2946648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Multiplikationszeichen 50"/>
              <p:cNvSpPr/>
              <p:nvPr/>
            </p:nvSpPr>
            <p:spPr>
              <a:xfrm>
                <a:off x="1532279" y="2850881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2" name="Multiplikationszeichen 51"/>
              <p:cNvSpPr/>
              <p:nvPr/>
            </p:nvSpPr>
            <p:spPr>
              <a:xfrm>
                <a:off x="1757656" y="2854304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Multiplikationszeichen 52"/>
              <p:cNvSpPr/>
              <p:nvPr/>
            </p:nvSpPr>
            <p:spPr>
              <a:xfrm>
                <a:off x="2016450" y="2694778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Multiplikationszeichen 53"/>
              <p:cNvSpPr/>
              <p:nvPr/>
            </p:nvSpPr>
            <p:spPr>
              <a:xfrm>
                <a:off x="2105317" y="2504642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Multiplikationszeichen 54"/>
              <p:cNvSpPr/>
              <p:nvPr/>
            </p:nvSpPr>
            <p:spPr>
              <a:xfrm>
                <a:off x="2223437" y="2262566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Multiplikationszeichen 55"/>
              <p:cNvSpPr/>
              <p:nvPr/>
            </p:nvSpPr>
            <p:spPr>
              <a:xfrm>
                <a:off x="2482685" y="2351814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Multiplikationszeichen 56"/>
              <p:cNvSpPr/>
              <p:nvPr/>
            </p:nvSpPr>
            <p:spPr>
              <a:xfrm>
                <a:off x="2738227" y="2300321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8" name="Multiplikationszeichen 57"/>
              <p:cNvSpPr/>
              <p:nvPr/>
            </p:nvSpPr>
            <p:spPr>
              <a:xfrm>
                <a:off x="2961890" y="2232697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60" name="Gerader Verbinder 59"/>
            <p:cNvCxnSpPr/>
            <p:nvPr/>
          </p:nvCxnSpPr>
          <p:spPr>
            <a:xfrm>
              <a:off x="4860032" y="2603848"/>
              <a:ext cx="297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V="1">
              <a:off x="5152826" y="2506688"/>
              <a:ext cx="0" cy="9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5146451" y="2506688"/>
              <a:ext cx="7048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V="1">
              <a:off x="5851285" y="2016926"/>
              <a:ext cx="0" cy="489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5851285" y="2016926"/>
              <a:ext cx="481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 flipV="1">
              <a:off x="6331744" y="1965308"/>
              <a:ext cx="1083" cy="53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>
              <a:off x="6332827" y="1965307"/>
              <a:ext cx="3014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/>
            <p:nvPr/>
          </p:nvCxnSpPr>
          <p:spPr>
            <a:xfrm flipV="1">
              <a:off x="6634298" y="1901762"/>
              <a:ext cx="0" cy="7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6634298" y="1901762"/>
              <a:ext cx="169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5851285" y="2514600"/>
              <a:ext cx="0" cy="4024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6331744" y="2016926"/>
              <a:ext cx="0" cy="8930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/>
            <p:nvPr/>
          </p:nvCxnSpPr>
          <p:spPr>
            <a:xfrm>
              <a:off x="6634298" y="1965307"/>
              <a:ext cx="0" cy="951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>
              <a:off x="5152826" y="2611760"/>
              <a:ext cx="0" cy="3052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/>
          <p:cNvGrpSpPr/>
          <p:nvPr/>
        </p:nvGrpSpPr>
        <p:grpSpPr>
          <a:xfrm>
            <a:off x="629272" y="1739910"/>
            <a:ext cx="2160240" cy="1224136"/>
            <a:chOff x="1187624" y="2132856"/>
            <a:chExt cx="2160240" cy="1224136"/>
          </a:xfrm>
        </p:grpSpPr>
        <p:cxnSp>
          <p:nvCxnSpPr>
            <p:cNvPr id="95" name="Gerade Verbindung mit Pfeil 94"/>
            <p:cNvCxnSpPr/>
            <p:nvPr/>
          </p:nvCxnSpPr>
          <p:spPr>
            <a:xfrm flipV="1">
              <a:off x="1187624" y="2132856"/>
              <a:ext cx="0" cy="12241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/>
            <p:nvPr/>
          </p:nvCxnSpPr>
          <p:spPr>
            <a:xfrm>
              <a:off x="1187624" y="3349947"/>
              <a:ext cx="21602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Multiplikationszeichen 96"/>
            <p:cNvSpPr/>
            <p:nvPr/>
          </p:nvSpPr>
          <p:spPr>
            <a:xfrm>
              <a:off x="1296309" y="2946648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Multiplikationszeichen 97"/>
            <p:cNvSpPr/>
            <p:nvPr/>
          </p:nvSpPr>
          <p:spPr>
            <a:xfrm>
              <a:off x="1532279" y="2850881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Multiplikationszeichen 98"/>
            <p:cNvSpPr/>
            <p:nvPr/>
          </p:nvSpPr>
          <p:spPr>
            <a:xfrm>
              <a:off x="1757656" y="2854304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Multiplikationszeichen 99"/>
            <p:cNvSpPr/>
            <p:nvPr/>
          </p:nvSpPr>
          <p:spPr>
            <a:xfrm>
              <a:off x="2016450" y="2694778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Multiplikationszeichen 100"/>
            <p:cNvSpPr/>
            <p:nvPr/>
          </p:nvSpPr>
          <p:spPr>
            <a:xfrm>
              <a:off x="2105317" y="2504642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Multiplikationszeichen 101"/>
            <p:cNvSpPr/>
            <p:nvPr/>
          </p:nvSpPr>
          <p:spPr>
            <a:xfrm>
              <a:off x="2223437" y="2262566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Multiplikationszeichen 102"/>
            <p:cNvSpPr/>
            <p:nvPr/>
          </p:nvSpPr>
          <p:spPr>
            <a:xfrm>
              <a:off x="2482685" y="2351814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Multiplikationszeichen 103"/>
            <p:cNvSpPr/>
            <p:nvPr/>
          </p:nvSpPr>
          <p:spPr>
            <a:xfrm>
              <a:off x="2738227" y="2300321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Multiplikationszeichen 104"/>
            <p:cNvSpPr/>
            <p:nvPr/>
          </p:nvSpPr>
          <p:spPr>
            <a:xfrm>
              <a:off x="2961890" y="2232697"/>
              <a:ext cx="177734" cy="194320"/>
            </a:xfrm>
            <a:prstGeom prst="mathMultiply">
              <a:avLst>
                <a:gd name="adj1" fmla="val 126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2" name="Gruppieren 151"/>
          <p:cNvGrpSpPr/>
          <p:nvPr/>
        </p:nvGrpSpPr>
        <p:grpSpPr>
          <a:xfrm>
            <a:off x="797496" y="3961833"/>
            <a:ext cx="2160240" cy="1224136"/>
            <a:chOff x="797496" y="3961833"/>
            <a:chExt cx="2160240" cy="1224136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797496" y="3961833"/>
              <a:ext cx="2160240" cy="1224136"/>
              <a:chOff x="1187624" y="2132856"/>
              <a:chExt cx="2160240" cy="1224136"/>
            </a:xfrm>
          </p:grpSpPr>
          <p:cxnSp>
            <p:nvCxnSpPr>
              <p:cNvPr id="107" name="Gerade Verbindung mit Pfeil 106"/>
              <p:cNvCxnSpPr/>
              <p:nvPr/>
            </p:nvCxnSpPr>
            <p:spPr>
              <a:xfrm flipV="1">
                <a:off x="1187624" y="2132856"/>
                <a:ext cx="0" cy="12241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/>
              <p:cNvCxnSpPr/>
              <p:nvPr/>
            </p:nvCxnSpPr>
            <p:spPr>
              <a:xfrm>
                <a:off x="1187624" y="3349947"/>
                <a:ext cx="216024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Multiplikationszeichen 108"/>
              <p:cNvSpPr/>
              <p:nvPr/>
            </p:nvSpPr>
            <p:spPr>
              <a:xfrm>
                <a:off x="1296309" y="2946648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Multiplikationszeichen 109"/>
              <p:cNvSpPr/>
              <p:nvPr/>
            </p:nvSpPr>
            <p:spPr>
              <a:xfrm>
                <a:off x="1532279" y="2850881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1" name="Multiplikationszeichen 110"/>
              <p:cNvSpPr/>
              <p:nvPr/>
            </p:nvSpPr>
            <p:spPr>
              <a:xfrm>
                <a:off x="1757656" y="2854304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2" name="Multiplikationszeichen 111"/>
              <p:cNvSpPr/>
              <p:nvPr/>
            </p:nvSpPr>
            <p:spPr>
              <a:xfrm>
                <a:off x="2016450" y="2694778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3" name="Multiplikationszeichen 112"/>
              <p:cNvSpPr/>
              <p:nvPr/>
            </p:nvSpPr>
            <p:spPr>
              <a:xfrm>
                <a:off x="2105317" y="2504642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4" name="Multiplikationszeichen 113"/>
              <p:cNvSpPr/>
              <p:nvPr/>
            </p:nvSpPr>
            <p:spPr>
              <a:xfrm>
                <a:off x="2223437" y="2262566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5" name="Multiplikationszeichen 114"/>
              <p:cNvSpPr/>
              <p:nvPr/>
            </p:nvSpPr>
            <p:spPr>
              <a:xfrm>
                <a:off x="2482685" y="2351814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6" name="Multiplikationszeichen 115"/>
              <p:cNvSpPr/>
              <p:nvPr/>
            </p:nvSpPr>
            <p:spPr>
              <a:xfrm>
                <a:off x="2738227" y="2300321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7" name="Multiplikationszeichen 116"/>
              <p:cNvSpPr/>
              <p:nvPr/>
            </p:nvSpPr>
            <p:spPr>
              <a:xfrm>
                <a:off x="2961890" y="2232697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132" name="Gerader Verbinder 131"/>
            <p:cNvCxnSpPr/>
            <p:nvPr/>
          </p:nvCxnSpPr>
          <p:spPr>
            <a:xfrm>
              <a:off x="797496" y="4523755"/>
              <a:ext cx="1124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/>
            <p:nvPr/>
          </p:nvCxnSpPr>
          <p:spPr>
            <a:xfrm flipV="1">
              <a:off x="1922176" y="4250417"/>
              <a:ext cx="0" cy="273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/>
            <p:nvPr/>
          </p:nvCxnSpPr>
          <p:spPr>
            <a:xfrm>
              <a:off x="1922176" y="4250417"/>
              <a:ext cx="82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>
              <a:off x="1922176" y="4523755"/>
              <a:ext cx="0" cy="6622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/>
          <p:cNvGrpSpPr/>
          <p:nvPr/>
        </p:nvGrpSpPr>
        <p:grpSpPr>
          <a:xfrm>
            <a:off x="4904592" y="4082952"/>
            <a:ext cx="2160240" cy="1224136"/>
            <a:chOff x="4904592" y="4082952"/>
            <a:chExt cx="2160240" cy="1224136"/>
          </a:xfrm>
        </p:grpSpPr>
        <p:grpSp>
          <p:nvGrpSpPr>
            <p:cNvPr id="118" name="Gruppieren 117"/>
            <p:cNvGrpSpPr/>
            <p:nvPr/>
          </p:nvGrpSpPr>
          <p:grpSpPr>
            <a:xfrm>
              <a:off x="4904592" y="4082952"/>
              <a:ext cx="2160240" cy="1224136"/>
              <a:chOff x="1187624" y="2132856"/>
              <a:chExt cx="2160240" cy="1224136"/>
            </a:xfrm>
          </p:grpSpPr>
          <p:cxnSp>
            <p:nvCxnSpPr>
              <p:cNvPr id="119" name="Gerade Verbindung mit Pfeil 118"/>
              <p:cNvCxnSpPr/>
              <p:nvPr/>
            </p:nvCxnSpPr>
            <p:spPr>
              <a:xfrm flipV="1">
                <a:off x="1187624" y="2132856"/>
                <a:ext cx="0" cy="12241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/>
              <p:cNvCxnSpPr/>
              <p:nvPr/>
            </p:nvCxnSpPr>
            <p:spPr>
              <a:xfrm>
                <a:off x="1187624" y="3349947"/>
                <a:ext cx="216024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Multiplikationszeichen 120"/>
              <p:cNvSpPr/>
              <p:nvPr/>
            </p:nvSpPr>
            <p:spPr>
              <a:xfrm>
                <a:off x="1296309" y="2946648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Multiplikationszeichen 121"/>
              <p:cNvSpPr/>
              <p:nvPr/>
            </p:nvSpPr>
            <p:spPr>
              <a:xfrm>
                <a:off x="1532279" y="2850881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3" name="Multiplikationszeichen 122"/>
              <p:cNvSpPr/>
              <p:nvPr/>
            </p:nvSpPr>
            <p:spPr>
              <a:xfrm>
                <a:off x="1757656" y="2854304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4" name="Multiplikationszeichen 123"/>
              <p:cNvSpPr/>
              <p:nvPr/>
            </p:nvSpPr>
            <p:spPr>
              <a:xfrm>
                <a:off x="2016450" y="2694778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5" name="Multiplikationszeichen 124"/>
              <p:cNvSpPr/>
              <p:nvPr/>
            </p:nvSpPr>
            <p:spPr>
              <a:xfrm>
                <a:off x="2105317" y="2504642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6" name="Multiplikationszeichen 125"/>
              <p:cNvSpPr/>
              <p:nvPr/>
            </p:nvSpPr>
            <p:spPr>
              <a:xfrm>
                <a:off x="2223437" y="2262566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7" name="Multiplikationszeichen 126"/>
              <p:cNvSpPr/>
              <p:nvPr/>
            </p:nvSpPr>
            <p:spPr>
              <a:xfrm>
                <a:off x="2482685" y="2351814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8" name="Multiplikationszeichen 127"/>
              <p:cNvSpPr/>
              <p:nvPr/>
            </p:nvSpPr>
            <p:spPr>
              <a:xfrm>
                <a:off x="2738227" y="2300321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9" name="Multiplikationszeichen 128"/>
              <p:cNvSpPr/>
              <p:nvPr/>
            </p:nvSpPr>
            <p:spPr>
              <a:xfrm>
                <a:off x="2961890" y="2232697"/>
                <a:ext cx="177734" cy="194320"/>
              </a:xfrm>
              <a:prstGeom prst="mathMultiply">
                <a:avLst>
                  <a:gd name="adj1" fmla="val 126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140" name="Gerader Verbinder 139"/>
            <p:cNvCxnSpPr/>
            <p:nvPr/>
          </p:nvCxnSpPr>
          <p:spPr>
            <a:xfrm>
              <a:off x="4904592" y="4896744"/>
              <a:ext cx="1050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/>
            <p:cNvCxnSpPr/>
            <p:nvPr/>
          </p:nvCxnSpPr>
          <p:spPr>
            <a:xfrm flipV="1">
              <a:off x="5955459" y="4347577"/>
              <a:ext cx="0" cy="549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/>
            <p:cNvCxnSpPr/>
            <p:nvPr/>
          </p:nvCxnSpPr>
          <p:spPr>
            <a:xfrm>
              <a:off x="5955459" y="4347577"/>
              <a:ext cx="9011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>
              <a:off x="5955459" y="4896744"/>
              <a:ext cx="0" cy="40329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feld 152"/>
          <p:cNvSpPr txBox="1"/>
          <p:nvPr/>
        </p:nvSpPr>
        <p:spPr>
          <a:xfrm>
            <a:off x="4845493" y="3072027"/>
            <a:ext cx="362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splits</a:t>
            </a:r>
            <a:r>
              <a:rPr lang="de-DE" dirty="0"/>
              <a:t>, Omega(f) </a:t>
            </a:r>
            <a:r>
              <a:rPr lang="de-DE" dirty="0" err="1"/>
              <a:t>is</a:t>
            </a:r>
            <a:r>
              <a:rPr lang="de-DE" dirty="0"/>
              <a:t> high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712642" y="5202823"/>
            <a:ext cx="259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, L(f) </a:t>
            </a:r>
            <a:r>
              <a:rPr lang="de-DE" dirty="0" err="1"/>
              <a:t>is</a:t>
            </a:r>
            <a:r>
              <a:rPr lang="de-DE" dirty="0"/>
              <a:t> high</a:t>
            </a:r>
          </a:p>
        </p:txBody>
      </p:sp>
      <p:sp>
        <p:nvSpPr>
          <p:cNvPr id="155" name="Textfeld 154"/>
          <p:cNvSpPr txBox="1"/>
          <p:nvPr/>
        </p:nvSpPr>
        <p:spPr>
          <a:xfrm>
            <a:off x="4904592" y="5396242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Omega(f) </a:t>
            </a:r>
            <a:r>
              <a:rPr lang="de-DE" dirty="0" err="1"/>
              <a:t>and</a:t>
            </a:r>
            <a:r>
              <a:rPr lang="de-DE" dirty="0"/>
              <a:t> L(f)</a:t>
            </a:r>
          </a:p>
        </p:txBody>
      </p:sp>
    </p:spTree>
    <p:extLst>
      <p:ext uri="{BB962C8B-B14F-4D97-AF65-F5344CB8AC3E}">
        <p14:creationId xmlns:p14="http://schemas.microsoft.com/office/powerpoint/2010/main" val="312907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378000" y="1548000"/>
            <a:ext cx="8226448" cy="2960125"/>
            <a:chOff x="2798361" y="1916832"/>
            <a:chExt cx="6452834" cy="2960125"/>
          </a:xfrm>
        </p:grpSpPr>
        <p:sp>
          <p:nvSpPr>
            <p:cNvPr id="5" name="Rechteck 4"/>
            <p:cNvSpPr/>
            <p:nvPr/>
          </p:nvSpPr>
          <p:spPr>
            <a:xfrm>
              <a:off x="3275855" y="1916832"/>
              <a:ext cx="5972330" cy="504056"/>
            </a:xfrm>
            <a:prstGeom prst="rect">
              <a:avLst/>
            </a:prstGeom>
            <a:gradFill>
              <a:gsLst>
                <a:gs pos="77000">
                  <a:srgbClr val="994558"/>
                </a:gs>
                <a:gs pos="95575">
                  <a:schemeClr val="accent1"/>
                </a:gs>
                <a:gs pos="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/>
                <a:t>Ensemble learning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3275855" y="2526538"/>
              <a:ext cx="5972330" cy="504056"/>
            </a:xfrm>
            <a:prstGeom prst="rect">
              <a:avLst/>
            </a:prstGeom>
            <a:gradFill>
              <a:gsLst>
                <a:gs pos="77000">
                  <a:srgbClr val="994558"/>
                </a:gs>
                <a:gs pos="95575">
                  <a:schemeClr val="accent1"/>
                </a:gs>
                <a:gs pos="5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/>
                <a:t>Boosting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3275855" y="3141293"/>
              <a:ext cx="5975340" cy="504056"/>
            </a:xfrm>
            <a:prstGeom prst="rect">
              <a:avLst/>
            </a:prstGeom>
            <a:gradFill>
              <a:gsLst>
                <a:gs pos="77000">
                  <a:srgbClr val="994558"/>
                </a:gs>
                <a:gs pos="95575">
                  <a:schemeClr val="accent1"/>
                </a:gs>
                <a:gs pos="1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/>
                <a:t>Stacking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275855" y="3758146"/>
              <a:ext cx="5972330" cy="504056"/>
            </a:xfrm>
            <a:prstGeom prst="rect">
              <a:avLst/>
            </a:prstGeom>
            <a:gradFill>
              <a:gsLst>
                <a:gs pos="77000">
                  <a:srgbClr val="994558"/>
                </a:gs>
                <a:gs pos="95575">
                  <a:schemeClr val="accent1"/>
                </a:gs>
                <a:gs pos="15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/>
                <a:t>Boosting vs. Stacking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275855" y="4372901"/>
              <a:ext cx="5972330" cy="504056"/>
            </a:xfrm>
            <a:prstGeom prst="rect">
              <a:avLst/>
            </a:prstGeom>
            <a:gradFill>
              <a:gsLst>
                <a:gs pos="77000">
                  <a:srgbClr val="994558"/>
                </a:gs>
                <a:gs pos="95575">
                  <a:schemeClr val="accent1"/>
                </a:gs>
                <a:gs pos="2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err="1"/>
                <a:t>XGBoost</a:t>
              </a:r>
              <a:endParaRPr lang="en-GB" sz="2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798361" y="1916832"/>
              <a:ext cx="432048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1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98361" y="2526538"/>
              <a:ext cx="432048" cy="497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2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798361" y="3147915"/>
              <a:ext cx="432048" cy="497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3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798361" y="3761195"/>
              <a:ext cx="432048" cy="497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4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798361" y="4372901"/>
              <a:ext cx="432048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81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Graphs</a:t>
            </a:r>
          </a:p>
          <a:p>
            <a:r>
              <a:rPr lang="de-DE" dirty="0"/>
              <a:t>Feature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  <a:p>
            <a:r>
              <a:rPr lang="de-DE" dirty="0"/>
              <a:t>Save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 err="1"/>
              <a:t>Paramter</a:t>
            </a:r>
            <a:r>
              <a:rPr lang="de-DE" dirty="0"/>
              <a:t> </a:t>
            </a:r>
            <a:r>
              <a:rPr lang="de-DE" dirty="0" err="1"/>
              <a:t>tuning</a:t>
            </a:r>
            <a:endParaRPr lang="de-DE" dirty="0"/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19623"/>
            <a:ext cx="5040660" cy="272702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Features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xgboost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65240"/>
            <a:ext cx="3321136" cy="2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7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bst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xgboost</a:t>
            </a:r>
            <a:r>
              <a:rPr lang="en-GB" dirty="0">
                <a:latin typeface="Consolas" panose="020B0609020204030204" pitchFamily="49" charset="0"/>
              </a:rPr>
              <a:t>(data = </a:t>
            </a:r>
            <a:r>
              <a:rPr lang="en-GB" dirty="0" err="1">
                <a:latin typeface="Consolas" panose="020B0609020204030204" pitchFamily="49" charset="0"/>
              </a:rPr>
              <a:t>train$data</a:t>
            </a:r>
            <a:r>
              <a:rPr lang="en-GB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  label = </a:t>
            </a:r>
            <a:r>
              <a:rPr lang="en-GB" dirty="0" err="1">
                <a:latin typeface="Consolas" panose="020B0609020204030204" pitchFamily="49" charset="0"/>
              </a:rPr>
              <a:t>train$label</a:t>
            </a:r>
            <a:r>
              <a:rPr lang="en-GB" dirty="0">
                <a:latin typeface="Consolas" panose="020B0609020204030204" pitchFamily="49" charset="0"/>
              </a:rPr>
              <a:t>, 		  		    </a:t>
            </a:r>
            <a:r>
              <a:rPr lang="en-GB" dirty="0" err="1">
                <a:latin typeface="Consolas" panose="020B0609020204030204" pitchFamily="49" charset="0"/>
              </a:rPr>
              <a:t>max.depth</a:t>
            </a:r>
            <a:r>
              <a:rPr lang="en-GB" dirty="0">
                <a:latin typeface="Consolas" panose="020B0609020204030204" pitchFamily="49" charset="0"/>
              </a:rPr>
              <a:t> = 2, </a:t>
            </a:r>
            <a:r>
              <a:rPr lang="en-GB" dirty="0" err="1">
                <a:latin typeface="Consolas" panose="020B0609020204030204" pitchFamily="49" charset="0"/>
              </a:rPr>
              <a:t>nround</a:t>
            </a:r>
            <a:r>
              <a:rPr lang="en-GB" dirty="0">
                <a:latin typeface="Consolas" panose="020B0609020204030204" pitchFamily="49" charset="0"/>
              </a:rPr>
              <a:t> = 2, 			    </a:t>
            </a:r>
            <a:r>
              <a:rPr lang="en-GB" dirty="0" err="1">
                <a:latin typeface="Consolas" panose="020B0609020204030204" pitchFamily="49" charset="0"/>
              </a:rPr>
              <a:t>nthread</a:t>
            </a:r>
            <a:r>
              <a:rPr lang="en-GB" dirty="0">
                <a:latin typeface="Consolas" panose="020B0609020204030204" pitchFamily="49" charset="0"/>
              </a:rPr>
              <a:t> = 2, 		  			    objective = "</a:t>
            </a:r>
            <a:r>
              <a:rPr lang="en-GB" dirty="0" err="1">
                <a:latin typeface="Consolas" panose="020B0609020204030204" pitchFamily="49" charset="0"/>
              </a:rPr>
              <a:t>binary:logistic</a:t>
            </a:r>
            <a:r>
              <a:rPr lang="en-GB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GB" dirty="0">
                <a:latin typeface="+mj-lt"/>
              </a:rPr>
              <a:t>Input data must be numeric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0800" y="1988840"/>
            <a:ext cx="7801600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2656"/>
            <a:ext cx="7277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http://stats.stackexchange.com/questions/17537/understanding-variance-intuitively</a:t>
            </a: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2" y="2340955"/>
            <a:ext cx="78867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2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38" y="-90488"/>
            <a:ext cx="9363075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Combine multiple classifier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Goal of ensemble learning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Better predictive performance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Different methods for constructing ensembles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Boosting, Stacking, </a:t>
            </a:r>
            <a:r>
              <a:rPr lang="en-GB" dirty="0"/>
              <a:t>Bagging, Bucket of models, …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Improve prediction by combining multiple classifier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Learning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789072" y="2348880"/>
            <a:ext cx="5531279" cy="952374"/>
            <a:chOff x="611560" y="4149080"/>
            <a:chExt cx="5531279" cy="95237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11560" y="4149080"/>
              <a:ext cx="2806368" cy="952374"/>
              <a:chOff x="683568" y="2780928"/>
              <a:chExt cx="2806368" cy="952374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683568" y="2780928"/>
                <a:ext cx="1363178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/>
                  <a:t>Classifier 1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683568" y="3293776"/>
                <a:ext cx="1363178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/>
                  <a:t>Classifier 2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2126758" y="3296411"/>
                <a:ext cx="1363178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/>
                  <a:t>Classifier n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2126758" y="2780928"/>
                <a:ext cx="1363178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/>
                  <a:t>Classifier</a:t>
                </a:r>
                <a:r>
                  <a:rPr lang="en-GB" dirty="0"/>
                  <a:t> ...</a:t>
                </a:r>
              </a:p>
            </p:txBody>
          </p:sp>
        </p:grpSp>
        <p:cxnSp>
          <p:nvCxnSpPr>
            <p:cNvPr id="12" name="Gerade Verbindung mit Pfeil 11"/>
            <p:cNvCxnSpPr/>
            <p:nvPr/>
          </p:nvCxnSpPr>
          <p:spPr>
            <a:xfrm>
              <a:off x="3481092" y="4611213"/>
              <a:ext cx="1152128" cy="0"/>
            </a:xfrm>
            <a:prstGeom prst="straightConnector1">
              <a:avLst/>
            </a:prstGeom>
            <a:ln w="28575">
              <a:solidFill>
                <a:srgbClr val="5F5F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4783050" y="4392767"/>
              <a:ext cx="1359789" cy="436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9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287" b="1028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sp>
        <p:nvSpPr>
          <p:cNvPr id="9" name="Rechteck 8"/>
          <p:cNvSpPr/>
          <p:nvPr/>
        </p:nvSpPr>
        <p:spPr>
          <a:xfrm>
            <a:off x="1475656" y="5805264"/>
            <a:ext cx="77403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5F5F5F"/>
                </a:solidFill>
              </a:rPr>
              <a:t>https://content-static.upwork.com/blog/uploads/sites/3/2015/06/22162235/UP_17-tps-4-boosting-yr-success_M-940x400.jpg</a:t>
            </a:r>
          </a:p>
        </p:txBody>
      </p:sp>
    </p:spTree>
    <p:extLst>
      <p:ext uri="{BB962C8B-B14F-4D97-AF65-F5344CB8AC3E}">
        <p14:creationId xmlns:p14="http://schemas.microsoft.com/office/powerpoint/2010/main" val="31024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Multiple classifier of the same type</a:t>
            </a:r>
          </a:p>
          <a:p>
            <a:pPr lvl="1"/>
            <a:r>
              <a:rPr lang="en-GB" dirty="0"/>
              <a:t>Mostly weak classifiers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Iteratively procedure</a:t>
            </a:r>
          </a:p>
          <a:p>
            <a:pPr lvl="1"/>
            <a:r>
              <a:rPr lang="en-GB" dirty="0"/>
              <a:t>Future classifiers focus on misclassified data</a:t>
            </a:r>
          </a:p>
          <a:p>
            <a:r>
              <a:rPr lang="en-GB" dirty="0"/>
              <a:t>Learner weighted according to accuracy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Many boosting algorithms</a:t>
            </a:r>
          </a:p>
          <a:p>
            <a:pPr lvl="1"/>
            <a:r>
              <a:rPr lang="en-GB" dirty="0" err="1"/>
              <a:t>Adaboost</a:t>
            </a:r>
            <a:r>
              <a:rPr lang="en-GB" dirty="0"/>
              <a:t>, </a:t>
            </a:r>
            <a:r>
              <a:rPr lang="en-GB" dirty="0" err="1"/>
              <a:t>BrownBoost</a:t>
            </a:r>
            <a:r>
              <a:rPr lang="en-GB" dirty="0"/>
              <a:t>, </a:t>
            </a:r>
            <a:r>
              <a:rPr lang="en-GB" dirty="0" err="1"/>
              <a:t>xgboost</a:t>
            </a:r>
            <a:r>
              <a:rPr lang="en-GB" dirty="0"/>
              <a:t>, </a:t>
            </a:r>
            <a:r>
              <a:rPr lang="en-GB" dirty="0" err="1"/>
              <a:t>LogitBoost</a:t>
            </a:r>
            <a:r>
              <a:rPr lang="en-GB" dirty="0"/>
              <a:t>, …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Learn from the failures of the previous Classifier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434955" y="1615166"/>
            <a:ext cx="2089373" cy="949738"/>
            <a:chOff x="6138242" y="1615105"/>
            <a:chExt cx="2089373" cy="949738"/>
          </a:xfrm>
        </p:grpSpPr>
        <p:sp>
          <p:nvSpPr>
            <p:cNvPr id="5" name="Rechteck 4"/>
            <p:cNvSpPr/>
            <p:nvPr/>
          </p:nvSpPr>
          <p:spPr>
            <a:xfrm>
              <a:off x="6138242" y="2127952"/>
              <a:ext cx="1008112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Decision Tree 2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7219503" y="2127952"/>
              <a:ext cx="1008112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Decision Tree 3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6660232" y="1615105"/>
              <a:ext cx="1008112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Decision Tree 1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380312" y="2924944"/>
            <a:ext cx="1152128" cy="2312885"/>
            <a:chOff x="7812360" y="2988323"/>
            <a:chExt cx="1152128" cy="2312885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8367412" y="4805439"/>
              <a:ext cx="1" cy="25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/>
            <p:cNvGrpSpPr/>
            <p:nvPr/>
          </p:nvGrpSpPr>
          <p:grpSpPr>
            <a:xfrm>
              <a:off x="7812360" y="2988323"/>
              <a:ext cx="1152128" cy="2312885"/>
              <a:chOff x="7812360" y="2852936"/>
              <a:chExt cx="1152128" cy="2312885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7812360" y="2852936"/>
                <a:ext cx="1152128" cy="1815099"/>
                <a:chOff x="7812360" y="3057626"/>
                <a:chExt cx="1152128" cy="1815099"/>
              </a:xfrm>
            </p:grpSpPr>
            <p:sp>
              <p:nvSpPr>
                <p:cNvPr id="9" name="Rechteck 8"/>
                <p:cNvSpPr/>
                <p:nvPr/>
              </p:nvSpPr>
              <p:spPr>
                <a:xfrm>
                  <a:off x="7884368" y="3057626"/>
                  <a:ext cx="1008112" cy="436891"/>
                </a:xfrm>
                <a:prstGeom prst="rect">
                  <a:avLst/>
                </a:prstGeom>
                <a:solidFill>
                  <a:srgbClr val="8523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600" dirty="0"/>
                    <a:t>Decision Tree 1</a:t>
                  </a:r>
                </a:p>
              </p:txBody>
            </p:sp>
            <p:sp>
              <p:nvSpPr>
                <p:cNvPr id="10" name="Rechteck 9"/>
                <p:cNvSpPr/>
                <p:nvPr/>
              </p:nvSpPr>
              <p:spPr>
                <a:xfrm>
                  <a:off x="7812360" y="3746068"/>
                  <a:ext cx="1152128" cy="436891"/>
                </a:xfrm>
                <a:prstGeom prst="rect">
                  <a:avLst/>
                </a:prstGeom>
                <a:solidFill>
                  <a:srgbClr val="8523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Weighted Data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7884367" y="4435834"/>
                  <a:ext cx="1008112" cy="436891"/>
                </a:xfrm>
                <a:prstGeom prst="rect">
                  <a:avLst/>
                </a:prstGeom>
                <a:solidFill>
                  <a:srgbClr val="8523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600" dirty="0"/>
                    <a:t>Decision Tree 2</a:t>
                  </a:r>
                </a:p>
              </p:txBody>
            </p:sp>
            <p:cxnSp>
              <p:nvCxnSpPr>
                <p:cNvPr id="13" name="Gerade Verbindung mit Pfeil 12"/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8388424" y="3494517"/>
                  <a:ext cx="0" cy="2515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 Verbindung mit Pfeil 14"/>
                <p:cNvCxnSpPr>
                  <a:stCxn id="10" idx="2"/>
                  <a:endCxn id="11" idx="0"/>
                </p:cNvCxnSpPr>
                <p:nvPr/>
              </p:nvCxnSpPr>
              <p:spPr>
                <a:xfrm flipH="1">
                  <a:off x="8388423" y="4182959"/>
                  <a:ext cx="1" cy="25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feld 11"/>
              <p:cNvSpPr txBox="1"/>
              <p:nvPr/>
            </p:nvSpPr>
            <p:spPr>
              <a:xfrm>
                <a:off x="8190120" y="479648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5F5F5F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08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adaboost</a:t>
            </a:r>
            <a:r>
              <a:rPr lang="en-GB" dirty="0"/>
              <a:t> works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endParaRPr lang="en-GB" dirty="0"/>
          </a:p>
        </p:txBody>
      </p:sp>
      <p:sp>
        <p:nvSpPr>
          <p:cNvPr id="15" name="Rechteck 14"/>
          <p:cNvSpPr/>
          <p:nvPr/>
        </p:nvSpPr>
        <p:spPr>
          <a:xfrm>
            <a:off x="1950513" y="1863274"/>
            <a:ext cx="1224136" cy="1440160"/>
          </a:xfrm>
          <a:prstGeom prst="rect">
            <a:avLst/>
          </a:prstGeom>
          <a:solidFill>
            <a:srgbClr val="8797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1302441" y="1863274"/>
            <a:ext cx="648072" cy="144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1302441" y="1863274"/>
            <a:ext cx="187220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1502144" y="209292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1446457" y="287138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1713050" y="254694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2348181" y="209292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2094529" y="2474934"/>
            <a:ext cx="144016" cy="144016"/>
          </a:xfrm>
          <a:prstGeom prst="rect">
            <a:avLst/>
          </a:prstGeom>
          <a:solidFill>
            <a:srgbClr val="87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2676076" y="2860149"/>
            <a:ext cx="144016" cy="144016"/>
          </a:xfrm>
          <a:prstGeom prst="rect">
            <a:avLst/>
          </a:prstGeom>
          <a:solidFill>
            <a:srgbClr val="87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2022521" y="3039725"/>
            <a:ext cx="144016" cy="144016"/>
          </a:xfrm>
          <a:prstGeom prst="rect">
            <a:avLst/>
          </a:prstGeom>
          <a:solidFill>
            <a:srgbClr val="87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2820092" y="2423513"/>
            <a:ext cx="144016" cy="144016"/>
          </a:xfrm>
          <a:prstGeom prst="rect">
            <a:avLst/>
          </a:prstGeom>
          <a:solidFill>
            <a:srgbClr val="87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/>
          <p:cNvSpPr/>
          <p:nvPr/>
        </p:nvSpPr>
        <p:spPr>
          <a:xfrm>
            <a:off x="3507058" y="2367330"/>
            <a:ext cx="1872208" cy="936104"/>
          </a:xfrm>
          <a:prstGeom prst="rect">
            <a:avLst/>
          </a:prstGeom>
          <a:solidFill>
            <a:srgbClr val="8797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/>
          <p:cNvSpPr/>
          <p:nvPr/>
        </p:nvSpPr>
        <p:spPr>
          <a:xfrm>
            <a:off x="3507058" y="1863274"/>
            <a:ext cx="1872208" cy="504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3507058" y="1863274"/>
            <a:ext cx="1872208" cy="1440160"/>
            <a:chOff x="3608265" y="1819623"/>
            <a:chExt cx="1872208" cy="1440160"/>
          </a:xfrm>
        </p:grpSpPr>
        <p:sp>
          <p:nvSpPr>
            <p:cNvPr id="34" name="Rechteck 33"/>
            <p:cNvSpPr/>
            <p:nvPr/>
          </p:nvSpPr>
          <p:spPr>
            <a:xfrm>
              <a:off x="3608265" y="1819623"/>
              <a:ext cx="1872208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3807968" y="2049272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752281" y="282773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018874" y="250329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644008" y="1999671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4400353" y="2431283"/>
              <a:ext cx="108000" cy="108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981900" y="2816498"/>
              <a:ext cx="108000" cy="108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328345" y="2996074"/>
              <a:ext cx="108000" cy="108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125916" y="2379862"/>
              <a:ext cx="108000" cy="108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652745" y="1862854"/>
            <a:ext cx="1872208" cy="1440160"/>
            <a:chOff x="683568" y="2132856"/>
            <a:chExt cx="1872208" cy="1440160"/>
          </a:xfrm>
        </p:grpSpPr>
        <p:sp>
          <p:nvSpPr>
            <p:cNvPr id="56" name="Rechteck 55"/>
            <p:cNvSpPr/>
            <p:nvPr/>
          </p:nvSpPr>
          <p:spPr>
            <a:xfrm>
              <a:off x="1958256" y="2132856"/>
              <a:ext cx="597519" cy="1440160"/>
            </a:xfrm>
            <a:prstGeom prst="rect">
              <a:avLst/>
            </a:prstGeom>
            <a:solidFill>
              <a:srgbClr val="8797A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83568" y="2132856"/>
              <a:ext cx="1274687" cy="14401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683568" y="2132856"/>
              <a:ext cx="1872208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883271" y="2362505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Ellipse 59"/>
            <p:cNvSpPr/>
            <p:nvPr/>
          </p:nvSpPr>
          <p:spPr>
            <a:xfrm>
              <a:off x="827584" y="3140968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094177" y="2816524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1719311" y="2312904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1475656" y="2744516"/>
              <a:ext cx="72000" cy="72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057203" y="3129731"/>
              <a:ext cx="72000" cy="72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1403648" y="3309307"/>
              <a:ext cx="72000" cy="72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2201219" y="2693095"/>
              <a:ext cx="72000" cy="72000"/>
            </a:xfrm>
            <a:prstGeom prst="rect">
              <a:avLst/>
            </a:prstGeom>
            <a:solidFill>
              <a:srgbClr val="879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0001" y="4108180"/>
            <a:ext cx="7687729" cy="1526232"/>
            <a:chOff x="362792" y="4077072"/>
            <a:chExt cx="7687729" cy="1526232"/>
          </a:xfrm>
        </p:grpSpPr>
        <p:grpSp>
          <p:nvGrpSpPr>
            <p:cNvPr id="45" name="Gruppieren 44"/>
            <p:cNvGrpSpPr/>
            <p:nvPr/>
          </p:nvGrpSpPr>
          <p:grpSpPr>
            <a:xfrm>
              <a:off x="2028400" y="4243022"/>
              <a:ext cx="1497766" cy="1152128"/>
              <a:chOff x="683568" y="2132856"/>
              <a:chExt cx="1872208" cy="1440160"/>
            </a:xfrm>
          </p:grpSpPr>
          <p:sp>
            <p:nvSpPr>
              <p:cNvPr id="46" name="Rechteck 45"/>
              <p:cNvSpPr/>
              <p:nvPr/>
            </p:nvSpPr>
            <p:spPr>
              <a:xfrm>
                <a:off x="1331640" y="2132856"/>
                <a:ext cx="1224136" cy="1440160"/>
              </a:xfrm>
              <a:prstGeom prst="rect">
                <a:avLst/>
              </a:prstGeom>
              <a:solidFill>
                <a:srgbClr val="8797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683568" y="2132856"/>
                <a:ext cx="648072" cy="144016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683568" y="2132856"/>
                <a:ext cx="1872208" cy="144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883271" y="2362505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827584" y="3140968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1094177" y="2816524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1729308" y="2362505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1475656" y="2744516"/>
                <a:ext cx="144016" cy="144016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2057203" y="3129731"/>
                <a:ext cx="144016" cy="144016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1403648" y="3309307"/>
                <a:ext cx="144016" cy="144016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echteck 72"/>
              <p:cNvSpPr/>
              <p:nvPr/>
            </p:nvSpPr>
            <p:spPr>
              <a:xfrm>
                <a:off x="2201219" y="2693095"/>
                <a:ext cx="144016" cy="144016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4" name="Gruppieren 73"/>
            <p:cNvGrpSpPr/>
            <p:nvPr/>
          </p:nvGrpSpPr>
          <p:grpSpPr>
            <a:xfrm>
              <a:off x="4245379" y="4243022"/>
              <a:ext cx="1497766" cy="1152128"/>
              <a:chOff x="683568" y="2132856"/>
              <a:chExt cx="1872208" cy="1440160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683568" y="2636912"/>
                <a:ext cx="1872208" cy="936104"/>
              </a:xfrm>
              <a:prstGeom prst="rect">
                <a:avLst/>
              </a:prstGeom>
              <a:solidFill>
                <a:srgbClr val="8797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683568" y="2132856"/>
                <a:ext cx="1872208" cy="50405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683568" y="2132856"/>
                <a:ext cx="1872208" cy="144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883271" y="2362505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827584" y="3140968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1094177" y="2816524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1719311" y="2312904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475656" y="2744516"/>
                <a:ext cx="108000" cy="108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057203" y="3129731"/>
                <a:ext cx="108000" cy="108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403648" y="3309307"/>
                <a:ext cx="108000" cy="108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2201219" y="2693095"/>
                <a:ext cx="108000" cy="108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6" name="Gruppieren 85"/>
            <p:cNvGrpSpPr/>
            <p:nvPr/>
          </p:nvGrpSpPr>
          <p:grpSpPr>
            <a:xfrm>
              <a:off x="6393916" y="4242686"/>
              <a:ext cx="1497766" cy="1152128"/>
              <a:chOff x="683568" y="2132856"/>
              <a:chExt cx="1872208" cy="1440160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1958256" y="2132856"/>
                <a:ext cx="597519" cy="1440160"/>
              </a:xfrm>
              <a:prstGeom prst="rect">
                <a:avLst/>
              </a:prstGeom>
              <a:solidFill>
                <a:srgbClr val="8797A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683568" y="2132856"/>
                <a:ext cx="1274687" cy="144016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683568" y="2132856"/>
                <a:ext cx="1872208" cy="144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883271" y="2362505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827584" y="3140968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094177" y="2816524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1719311" y="2312904"/>
                <a:ext cx="144000" cy="144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1475656" y="2744516"/>
                <a:ext cx="72000" cy="72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057203" y="3129731"/>
                <a:ext cx="72000" cy="72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1403648" y="3309307"/>
                <a:ext cx="72000" cy="72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2201219" y="2693095"/>
                <a:ext cx="72000" cy="72000"/>
              </a:xfrm>
              <a:prstGeom prst="rect">
                <a:avLst/>
              </a:prstGeom>
              <a:solidFill>
                <a:srgbClr val="879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" name="Textfeld 1"/>
            <p:cNvSpPr txBox="1"/>
            <p:nvPr/>
          </p:nvSpPr>
          <p:spPr>
            <a:xfrm>
              <a:off x="1504777" y="4662554"/>
              <a:ext cx="583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5F5F5F"/>
                  </a:solidFill>
                </a:rPr>
                <a:t>W</a:t>
              </a:r>
              <a:r>
                <a:rPr lang="en-GB" baseline="-25000" dirty="0">
                  <a:solidFill>
                    <a:srgbClr val="5F5F5F"/>
                  </a:solidFill>
                </a:rPr>
                <a:t>1</a:t>
              </a:r>
              <a:r>
                <a:rPr lang="en-GB" dirty="0">
                  <a:solidFill>
                    <a:srgbClr val="5F5F5F"/>
                  </a:solidFill>
                </a:rPr>
                <a:t>*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540248" y="4695846"/>
              <a:ext cx="79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5F5F5F"/>
                  </a:solidFill>
                </a:rPr>
                <a:t>+ W</a:t>
              </a:r>
              <a:r>
                <a:rPr lang="en-GB" baseline="-25000" dirty="0">
                  <a:solidFill>
                    <a:srgbClr val="5F5F5F"/>
                  </a:solidFill>
                </a:rPr>
                <a:t>2</a:t>
              </a:r>
              <a:r>
                <a:rPr lang="en-GB" dirty="0">
                  <a:solidFill>
                    <a:srgbClr val="5F5F5F"/>
                  </a:solidFill>
                </a:rPr>
                <a:t>*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5705230" y="4662554"/>
              <a:ext cx="73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5F5F5F"/>
                  </a:solidFill>
                </a:rPr>
                <a:t>+ W</a:t>
              </a:r>
              <a:r>
                <a:rPr lang="en-GB" baseline="-25000" dirty="0">
                  <a:solidFill>
                    <a:srgbClr val="5F5F5F"/>
                  </a:solidFill>
                </a:rPr>
                <a:t>3</a:t>
              </a:r>
              <a:r>
                <a:rPr lang="en-GB" dirty="0">
                  <a:solidFill>
                    <a:srgbClr val="5F5F5F"/>
                  </a:solidFill>
                </a:rPr>
                <a:t>*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62792" y="4634084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5F5F5F"/>
                  </a:solidFill>
                </a:rPr>
                <a:t>h</a:t>
              </a:r>
              <a:r>
                <a:rPr lang="en-GB" baseline="-25000" dirty="0" err="1">
                  <a:solidFill>
                    <a:srgbClr val="5F5F5F"/>
                  </a:solidFill>
                </a:rPr>
                <a:t>final</a:t>
              </a:r>
              <a:r>
                <a:rPr lang="en-GB" dirty="0">
                  <a:solidFill>
                    <a:srgbClr val="5F5F5F"/>
                  </a:solidFill>
                </a:rPr>
                <a:t>= </a:t>
              </a:r>
              <a:r>
                <a:rPr lang="en-GB" dirty="0" err="1">
                  <a:solidFill>
                    <a:srgbClr val="5F5F5F"/>
                  </a:solidFill>
                </a:rPr>
                <a:t>sgn</a:t>
              </a:r>
              <a:endParaRPr lang="en-GB" dirty="0">
                <a:solidFill>
                  <a:srgbClr val="5F5F5F"/>
                </a:solidFill>
              </a:endParaRPr>
            </a:p>
          </p:txBody>
        </p:sp>
        <p:sp>
          <p:nvSpPr>
            <p:cNvPr id="20" name="Eckige Klammer links 19"/>
            <p:cNvSpPr/>
            <p:nvPr/>
          </p:nvSpPr>
          <p:spPr>
            <a:xfrm>
              <a:off x="1509354" y="4077072"/>
              <a:ext cx="146051" cy="1512168"/>
            </a:xfrm>
            <a:prstGeom prst="leftBracket">
              <a:avLst/>
            </a:prstGeom>
            <a:ln w="1905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ckige Klammer rechts 20"/>
            <p:cNvSpPr/>
            <p:nvPr/>
          </p:nvSpPr>
          <p:spPr>
            <a:xfrm>
              <a:off x="7911542" y="4091136"/>
              <a:ext cx="138979" cy="1512168"/>
            </a:xfrm>
            <a:prstGeom prst="rightBracket">
              <a:avLst/>
            </a:prstGeom>
            <a:ln w="1905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5F5F5F"/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992435" y="33477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F5F5F"/>
                </a:solidFill>
              </a:rPr>
              <a:t>h</a:t>
            </a:r>
            <a:r>
              <a:rPr lang="en-GB" baseline="-25000" dirty="0">
                <a:solidFill>
                  <a:srgbClr val="5F5F5F"/>
                </a:solidFill>
              </a:rPr>
              <a:t>1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4182412" y="333734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F5F5F"/>
                </a:solidFill>
              </a:rPr>
              <a:t>h</a:t>
            </a:r>
            <a:r>
              <a:rPr lang="en-GB" baseline="-25000" dirty="0">
                <a:solidFill>
                  <a:srgbClr val="5F5F5F"/>
                </a:solidFill>
              </a:rPr>
              <a:t>2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6357951" y="333734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F5F5F"/>
                </a:solidFill>
              </a:rPr>
              <a:t>h</a:t>
            </a:r>
            <a:r>
              <a:rPr lang="en-GB" baseline="-25000" dirty="0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32" grpId="0" animBg="1"/>
      <p:bldP spid="33" grpId="0" animBg="1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Integrated learners in MLR</a:t>
            </a:r>
          </a:p>
          <a:p>
            <a:r>
              <a:rPr lang="en-GB" sz="1800" b="1" dirty="0" err="1"/>
              <a:t>classif.ada</a:t>
            </a:r>
            <a:r>
              <a:rPr lang="en-GB" sz="1800" b="1" dirty="0"/>
              <a:t> ~ </a:t>
            </a:r>
            <a:r>
              <a:rPr lang="en-GB" sz="1800" dirty="0" err="1"/>
              <a:t>Adaboost</a:t>
            </a:r>
            <a:r>
              <a:rPr lang="en-GB" sz="1800" dirty="0"/>
              <a:t>	</a:t>
            </a:r>
          </a:p>
          <a:p>
            <a:r>
              <a:rPr lang="en-GB" sz="1800" b="1" dirty="0" err="1"/>
              <a:t>classif.blackboost</a:t>
            </a:r>
            <a:r>
              <a:rPr lang="de-DE" sz="1800" dirty="0"/>
              <a:t> ~ </a:t>
            </a:r>
            <a:r>
              <a:rPr lang="en-US" sz="1800" dirty="0"/>
              <a:t>Gradient Boosting With Regression Trees</a:t>
            </a:r>
            <a:endParaRPr lang="de-DE" sz="1800" dirty="0"/>
          </a:p>
          <a:p>
            <a:r>
              <a:rPr lang="en-GB" sz="1800" b="1" dirty="0" err="1"/>
              <a:t>classif.bst</a:t>
            </a:r>
            <a:r>
              <a:rPr lang="en-GB" sz="1800" dirty="0"/>
              <a:t> ~ Gradient Boosting</a:t>
            </a:r>
          </a:p>
          <a:p>
            <a:r>
              <a:rPr lang="de-DE" sz="1800" dirty="0"/>
              <a:t>…</a:t>
            </a:r>
          </a:p>
          <a:p>
            <a:r>
              <a:rPr lang="de-DE" sz="1800" b="1" dirty="0"/>
              <a:t>regr.blackboost</a:t>
            </a:r>
            <a:r>
              <a:rPr lang="de-DE" sz="1800" dirty="0"/>
              <a:t>  ~ </a:t>
            </a:r>
            <a:r>
              <a:rPr lang="en-US" sz="1800" dirty="0"/>
              <a:t>Gradient Boosting with Regression Trees</a:t>
            </a:r>
          </a:p>
          <a:p>
            <a:r>
              <a:rPr lang="en-GB" sz="1800" b="1" dirty="0" err="1"/>
              <a:t>regr.bst</a:t>
            </a:r>
            <a:r>
              <a:rPr lang="en-GB" sz="1800" dirty="0"/>
              <a:t>  ~ Gradient Boosting</a:t>
            </a:r>
          </a:p>
          <a:p>
            <a:r>
              <a:rPr lang="en-GB" sz="1800" dirty="0"/>
              <a:t>…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noProof="1">
                <a:latin typeface="Consolas" panose="020B0609020204030204" pitchFamily="49" charset="0"/>
              </a:rPr>
              <a:t>lrn = makeLearner("regr.gbm", n.trees = 100) </a:t>
            </a:r>
          </a:p>
          <a:p>
            <a:pPr marL="0" indent="0">
              <a:buNone/>
            </a:pPr>
            <a:r>
              <a:rPr lang="en-GB" noProof="1">
                <a:latin typeface="Consolas" panose="020B0609020204030204" pitchFamily="49" charset="0"/>
              </a:rPr>
              <a:t>mod = train(lrn, bh.task)</a:t>
            </a:r>
            <a:endParaRPr lang="en-GB" sz="1800" noProof="1">
              <a:latin typeface="Consolas" panose="020B0609020204030204" pitchFamily="49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Different boosting methods are integrated in MLR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in MLR</a:t>
            </a:r>
          </a:p>
        </p:txBody>
      </p:sp>
      <p:sp>
        <p:nvSpPr>
          <p:cNvPr id="5" name="Rechteck 4"/>
          <p:cNvSpPr/>
          <p:nvPr/>
        </p:nvSpPr>
        <p:spPr>
          <a:xfrm>
            <a:off x="371722" y="4725144"/>
            <a:ext cx="751264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2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101" b="33101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627784" y="5805264"/>
            <a:ext cx="6876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F5F5F"/>
                </a:solidFill>
              </a:rPr>
              <a:t>http://cdn.shopify.com/s/files/1/0740/0911/products/4471_rainbow_stacking_boxes.jpeg?v=1465831016</a:t>
            </a:r>
          </a:p>
        </p:txBody>
      </p:sp>
    </p:spTree>
    <p:extLst>
      <p:ext uri="{BB962C8B-B14F-4D97-AF65-F5344CB8AC3E}">
        <p14:creationId xmlns:p14="http://schemas.microsoft.com/office/powerpoint/2010/main" val="133738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4637859"/>
            <a:ext cx="8353425" cy="1229728"/>
          </a:xfrm>
        </p:spPr>
        <p:txBody>
          <a:bodyPr>
            <a:normAutofit/>
          </a:bodyPr>
          <a:lstStyle/>
          <a:p>
            <a:r>
              <a:rPr lang="en-US" dirty="0"/>
              <a:t>Diverse base classifiers yield to good performance</a:t>
            </a:r>
          </a:p>
          <a:p>
            <a:r>
              <a:rPr lang="en-US" dirty="0"/>
              <a:t>Important to choose the right meta classifier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Predict on predictions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 / stacked generalization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467544" y="2241209"/>
            <a:ext cx="8414988" cy="1907871"/>
            <a:chOff x="323528" y="2592312"/>
            <a:chExt cx="8414988" cy="1907871"/>
          </a:xfrm>
        </p:grpSpPr>
        <p:sp>
          <p:nvSpPr>
            <p:cNvPr id="5" name="Rechteck 4"/>
            <p:cNvSpPr/>
            <p:nvPr/>
          </p:nvSpPr>
          <p:spPr>
            <a:xfrm>
              <a:off x="2074743" y="2592312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Classifier 1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074743" y="3105160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Classifier …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074743" y="3618008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Classifier N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5647146" y="3105158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Classifier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23528" y="3105158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/>
                <a:t>Data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3852685" y="2592313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Prediction 1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846946" y="3105159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Prediction …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3846946" y="3618005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Prediction N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006899" y="4130851"/>
              <a:ext cx="264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5F5F5F"/>
                  </a:solidFill>
                </a:rPr>
                <a:t>Meta classifier – Level 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416061" y="4118115"/>
              <a:ext cx="268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5F5F5F"/>
                  </a:solidFill>
                </a:rPr>
                <a:t>Base classifier – Level 0 </a:t>
              </a:r>
            </a:p>
          </p:txBody>
        </p:sp>
        <p:cxnSp>
          <p:nvCxnSpPr>
            <p:cNvPr id="18" name="Gerade Verbindung mit Pfeil 17"/>
            <p:cNvCxnSpPr>
              <a:stCxn id="9" idx="3"/>
              <a:endCxn id="5" idx="1"/>
            </p:cNvCxnSpPr>
            <p:nvPr/>
          </p:nvCxnSpPr>
          <p:spPr>
            <a:xfrm flipV="1">
              <a:off x="1686706" y="2810758"/>
              <a:ext cx="388037" cy="51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9" idx="3"/>
              <a:endCxn id="6" idx="1"/>
            </p:cNvCxnSpPr>
            <p:nvPr/>
          </p:nvCxnSpPr>
          <p:spPr>
            <a:xfrm>
              <a:off x="1686706" y="3323604"/>
              <a:ext cx="38803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9" idx="3"/>
              <a:endCxn id="7" idx="1"/>
            </p:cNvCxnSpPr>
            <p:nvPr/>
          </p:nvCxnSpPr>
          <p:spPr>
            <a:xfrm>
              <a:off x="1686706" y="3323604"/>
              <a:ext cx="388037" cy="512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5" idx="3"/>
              <a:endCxn id="10" idx="1"/>
            </p:cNvCxnSpPr>
            <p:nvPr/>
          </p:nvCxnSpPr>
          <p:spPr>
            <a:xfrm>
              <a:off x="3437921" y="2810758"/>
              <a:ext cx="4147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6" idx="3"/>
              <a:endCxn id="11" idx="1"/>
            </p:cNvCxnSpPr>
            <p:nvPr/>
          </p:nvCxnSpPr>
          <p:spPr>
            <a:xfrm flipV="1">
              <a:off x="3437921" y="3323605"/>
              <a:ext cx="4090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7" idx="3"/>
              <a:endCxn id="12" idx="1"/>
            </p:cNvCxnSpPr>
            <p:nvPr/>
          </p:nvCxnSpPr>
          <p:spPr>
            <a:xfrm flipV="1">
              <a:off x="3437921" y="3836451"/>
              <a:ext cx="409025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0" idx="3"/>
              <a:endCxn id="8" idx="1"/>
            </p:cNvCxnSpPr>
            <p:nvPr/>
          </p:nvCxnSpPr>
          <p:spPr>
            <a:xfrm>
              <a:off x="5215863" y="2810759"/>
              <a:ext cx="431283" cy="51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11" idx="3"/>
              <a:endCxn id="8" idx="1"/>
            </p:cNvCxnSpPr>
            <p:nvPr/>
          </p:nvCxnSpPr>
          <p:spPr>
            <a:xfrm flipV="1">
              <a:off x="5210124" y="3323604"/>
              <a:ext cx="437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2" idx="3"/>
              <a:endCxn id="8" idx="1"/>
            </p:cNvCxnSpPr>
            <p:nvPr/>
          </p:nvCxnSpPr>
          <p:spPr>
            <a:xfrm flipV="1">
              <a:off x="5210124" y="3323604"/>
              <a:ext cx="437022" cy="51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7375338" y="3101743"/>
              <a:ext cx="1363178" cy="436891"/>
            </a:xfrm>
            <a:prstGeom prst="rect">
              <a:avLst/>
            </a:prstGeom>
            <a:solidFill>
              <a:srgbClr val="852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/>
                <a:t>Final Prediction</a:t>
              </a:r>
            </a:p>
          </p:txBody>
        </p:sp>
        <p:cxnSp>
          <p:nvCxnSpPr>
            <p:cNvPr id="43" name="Gerade Verbindung mit Pfeil 42"/>
            <p:cNvCxnSpPr>
              <a:stCxn id="8" idx="3"/>
              <a:endCxn id="35" idx="1"/>
            </p:cNvCxnSpPr>
            <p:nvPr/>
          </p:nvCxnSpPr>
          <p:spPr>
            <a:xfrm flipV="1">
              <a:off x="7010324" y="3320189"/>
              <a:ext cx="365014" cy="3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nhaltsplatzhalter 1"/>
          <p:cNvSpPr txBox="1">
            <a:spLocks/>
          </p:cNvSpPr>
          <p:nvPr/>
        </p:nvSpPr>
        <p:spPr>
          <a:xfrm>
            <a:off x="378000" y="1548548"/>
            <a:ext cx="8353425" cy="599468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19151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745</Words>
  <Application>Microsoft Office PowerPoint</Application>
  <PresentationFormat>Bildschirmpräsentation (4:3)</PresentationFormat>
  <Paragraphs>207</Paragraphs>
  <Slides>24</Slides>
  <Notes>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ERCIS Presentation Template</vt:lpstr>
      <vt:lpstr>Boosting vs. Stacking</vt:lpstr>
      <vt:lpstr>Agenda</vt:lpstr>
      <vt:lpstr>Ensemble Learning</vt:lpstr>
      <vt:lpstr>Boosting</vt:lpstr>
      <vt:lpstr>Boosting</vt:lpstr>
      <vt:lpstr>Adaboost</vt:lpstr>
      <vt:lpstr>Boosting in MLR</vt:lpstr>
      <vt:lpstr>Stacking</vt:lpstr>
      <vt:lpstr>Stacking / stacked generalization</vt:lpstr>
      <vt:lpstr>Stacking in MLR</vt:lpstr>
      <vt:lpstr>Boosting vs. Stacking</vt:lpstr>
      <vt:lpstr>XGBOOST</vt:lpstr>
      <vt:lpstr>Xgboost</vt:lpstr>
      <vt:lpstr>What makes the difference</vt:lpstr>
      <vt:lpstr>PowerPoint-Präsentation</vt:lpstr>
      <vt:lpstr>PowerPoint-Präsentation</vt:lpstr>
      <vt:lpstr>Different approaches</vt:lpstr>
      <vt:lpstr>Stacking in MLR</vt:lpstr>
      <vt:lpstr>Objective function</vt:lpstr>
      <vt:lpstr>Some Features of xgboost</vt:lpstr>
      <vt:lpstr>How to use</vt:lpstr>
      <vt:lpstr>PowerPoint-Präsentation</vt:lpstr>
      <vt:lpstr>PowerPoint-Präsentation</vt:lpstr>
      <vt:lpstr>PowerPoint-Präsentation</vt:lpstr>
    </vt:vector>
  </TitlesOfParts>
  <Manager>armin.stein@ercis.uni-muenster.de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vs Stacking</dc:title>
  <dc:creator>Johannes Voscort</dc:creator>
  <cp:lastModifiedBy>Johannes Voscort</cp:lastModifiedBy>
  <cp:revision>136</cp:revision>
  <cp:lastPrinted>2012-03-27T13:30:40Z</cp:lastPrinted>
  <dcterms:created xsi:type="dcterms:W3CDTF">2016-10-04T09:21:17Z</dcterms:created>
  <dcterms:modified xsi:type="dcterms:W3CDTF">2016-10-24T22:07:08Z</dcterms:modified>
</cp:coreProperties>
</file>