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4" r:id="rId3"/>
    <p:sldId id="268" r:id="rId4"/>
    <p:sldId id="283" r:id="rId5"/>
    <p:sldId id="269" r:id="rId6"/>
    <p:sldId id="287" r:id="rId7"/>
    <p:sldId id="288" r:id="rId8"/>
    <p:sldId id="289" r:id="rId9"/>
    <p:sldId id="295" r:id="rId10"/>
    <p:sldId id="290" r:id="rId11"/>
    <p:sldId id="302" r:id="rId12"/>
    <p:sldId id="260" r:id="rId13"/>
    <p:sldId id="296" r:id="rId14"/>
    <p:sldId id="291" r:id="rId15"/>
    <p:sldId id="282" r:id="rId16"/>
    <p:sldId id="259" r:id="rId17"/>
    <p:sldId id="262" r:id="rId18"/>
    <p:sldId id="263" r:id="rId19"/>
    <p:sldId id="264" r:id="rId20"/>
    <p:sldId id="265" r:id="rId21"/>
    <p:sldId id="266" r:id="rId22"/>
    <p:sldId id="267" r:id="rId23"/>
    <p:sldId id="298" r:id="rId24"/>
    <p:sldId id="300" r:id="rId25"/>
    <p:sldId id="271" r:id="rId26"/>
    <p:sldId id="272" r:id="rId27"/>
    <p:sldId id="273" r:id="rId28"/>
    <p:sldId id="274" r:id="rId29"/>
    <p:sldId id="275" r:id="rId30"/>
    <p:sldId id="301" r:id="rId31"/>
    <p:sldId id="276" r:id="rId32"/>
    <p:sldId id="299" r:id="rId33"/>
    <p:sldId id="258" r:id="rId3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F9B"/>
    <a:srgbClr val="E6DADD"/>
    <a:srgbClr val="852339"/>
    <a:srgbClr val="5F5F5F"/>
    <a:srgbClr val="003E90"/>
    <a:srgbClr val="000000"/>
    <a:srgbClr val="611728"/>
    <a:srgbClr val="8797A3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1" autoAdjust="0"/>
    <p:restoredTop sz="89583" autoAdjust="0"/>
  </p:normalViewPr>
  <p:slideViewPr>
    <p:cSldViewPr>
      <p:cViewPr>
        <p:scale>
          <a:sx n="76" d="100"/>
          <a:sy n="76" d="100"/>
        </p:scale>
        <p:origin x="296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84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commentAuthors" Target="commentAuthors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  <c:pt idx="4">
                  <c:v>1.0</c:v>
                </c:pt>
                <c:pt idx="5">
                  <c:v>2.0</c:v>
                </c:pt>
                <c:pt idx="6">
                  <c:v>3.0</c:v>
                </c:pt>
                <c:pt idx="7">
                  <c:v>5.0</c:v>
                </c:pt>
                <c:pt idx="8">
                  <c:v>1.5</c:v>
                </c:pt>
                <c:pt idx="9">
                  <c:v>1.25</c:v>
                </c:pt>
                <c:pt idx="10">
                  <c:v>1.75</c:v>
                </c:pt>
                <c:pt idx="11">
                  <c:v>2.25</c:v>
                </c:pt>
                <c:pt idx="12">
                  <c:v>2.5</c:v>
                </c:pt>
                <c:pt idx="13">
                  <c:v>2.75</c:v>
                </c:pt>
                <c:pt idx="14">
                  <c:v>3.25</c:v>
                </c:pt>
                <c:pt idx="15">
                  <c:v>3.5</c:v>
                </c:pt>
                <c:pt idx="16">
                  <c:v>3.75</c:v>
                </c:pt>
                <c:pt idx="17">
                  <c:v>4.0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2.0</c:v>
                </c:pt>
                <c:pt idx="1">
                  <c:v>5.0</c:v>
                </c:pt>
                <c:pt idx="2">
                  <c:v>3.0</c:v>
                </c:pt>
                <c:pt idx="3">
                  <c:v>7.0</c:v>
                </c:pt>
                <c:pt idx="4">
                  <c:v>1.0</c:v>
                </c:pt>
                <c:pt idx="5">
                  <c:v>7.0</c:v>
                </c:pt>
                <c:pt idx="6">
                  <c:v>4.0</c:v>
                </c:pt>
                <c:pt idx="7">
                  <c:v>8.0</c:v>
                </c:pt>
                <c:pt idx="8">
                  <c:v>3.5</c:v>
                </c:pt>
                <c:pt idx="9">
                  <c:v>2.25</c:v>
                </c:pt>
                <c:pt idx="10">
                  <c:v>5.8</c:v>
                </c:pt>
                <c:pt idx="11">
                  <c:v>0.0</c:v>
                </c:pt>
                <c:pt idx="12">
                  <c:v>5.0</c:v>
                </c:pt>
                <c:pt idx="13">
                  <c:v>3.5</c:v>
                </c:pt>
                <c:pt idx="14">
                  <c:v>3.8</c:v>
                </c:pt>
                <c:pt idx="15">
                  <c:v>4.25</c:v>
                </c:pt>
                <c:pt idx="16">
                  <c:v>4.0</c:v>
                </c:pt>
                <c:pt idx="17">
                  <c:v>4.5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8251584"/>
        <c:axId val="-2119689184"/>
      </c:scatterChart>
      <c:valAx>
        <c:axId val="-2078251584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119689184"/>
        <c:crosses val="autoZero"/>
        <c:crossBetween val="midCat"/>
      </c:valAx>
      <c:valAx>
        <c:axId val="-2119689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2078251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 Use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Linear Regression</c:v>
                </c:pt>
                <c:pt idx="1">
                  <c:v>Decision Trees</c:v>
                </c:pt>
                <c:pt idx="2">
                  <c:v>Other Regression techniques</c:v>
                </c:pt>
                <c:pt idx="3">
                  <c:v>Hierarchical Clustering</c:v>
                </c:pt>
                <c:pt idx="4">
                  <c:v>Logistic Regression</c:v>
                </c:pt>
                <c:pt idx="5">
                  <c:v>Association Rules</c:v>
                </c:pt>
                <c:pt idx="6">
                  <c:v>K-Means</c:v>
                </c:pt>
                <c:pt idx="7">
                  <c:v>Neural Networks</c:v>
                </c:pt>
                <c:pt idx="8">
                  <c:v>Support Vector Machines</c:v>
                </c:pt>
                <c:pt idx="9">
                  <c:v>ARIMA</c:v>
                </c:pt>
                <c:pt idx="10">
                  <c:v>others</c:v>
                </c:pt>
                <c:pt idx="11">
                  <c:v>Ensemble Learning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0.54</c:v>
                </c:pt>
                <c:pt idx="1">
                  <c:v>0.48</c:v>
                </c:pt>
                <c:pt idx="2">
                  <c:v>0.44</c:v>
                </c:pt>
                <c:pt idx="3">
                  <c:v>0.41</c:v>
                </c:pt>
                <c:pt idx="4">
                  <c:v>0.4</c:v>
                </c:pt>
                <c:pt idx="5">
                  <c:v>0.39</c:v>
                </c:pt>
                <c:pt idx="6">
                  <c:v>0.32</c:v>
                </c:pt>
                <c:pt idx="7">
                  <c:v>0.25</c:v>
                </c:pt>
                <c:pt idx="8">
                  <c:v>0.22</c:v>
                </c:pt>
                <c:pt idx="9">
                  <c:v>0.15</c:v>
                </c:pt>
                <c:pt idx="10">
                  <c:v>0.06</c:v>
                </c:pt>
                <c:pt idx="1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accent2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Linear Regression</c:v>
                </c:pt>
                <c:pt idx="1">
                  <c:v>Decision Trees</c:v>
                </c:pt>
                <c:pt idx="2">
                  <c:v>Other Regression techniques</c:v>
                </c:pt>
                <c:pt idx="3">
                  <c:v>Hierarchical Clustering</c:v>
                </c:pt>
                <c:pt idx="4">
                  <c:v>Logistic Regression</c:v>
                </c:pt>
                <c:pt idx="5">
                  <c:v>Association Rules</c:v>
                </c:pt>
                <c:pt idx="6">
                  <c:v>K-Means</c:v>
                </c:pt>
                <c:pt idx="7">
                  <c:v>Neural Networks</c:v>
                </c:pt>
                <c:pt idx="8">
                  <c:v>Support Vector Machines</c:v>
                </c:pt>
                <c:pt idx="9">
                  <c:v>ARIMA</c:v>
                </c:pt>
                <c:pt idx="10">
                  <c:v>others</c:v>
                </c:pt>
                <c:pt idx="11">
                  <c:v>Ensemble Learning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0.43</c:v>
                </c:pt>
                <c:pt idx="1">
                  <c:v>0.46</c:v>
                </c:pt>
                <c:pt idx="2">
                  <c:v>0.44</c:v>
                </c:pt>
                <c:pt idx="3">
                  <c:v>0.46</c:v>
                </c:pt>
                <c:pt idx="4">
                  <c:v>0.47</c:v>
                </c:pt>
                <c:pt idx="5">
                  <c:v>0.49</c:v>
                </c:pt>
                <c:pt idx="6">
                  <c:v>0.38</c:v>
                </c:pt>
                <c:pt idx="7">
                  <c:v>0.49</c:v>
                </c:pt>
                <c:pt idx="8">
                  <c:v>0.39</c:v>
                </c:pt>
                <c:pt idx="9">
                  <c:v>0.41</c:v>
                </c:pt>
                <c:pt idx="10">
                  <c:v>0.35</c:v>
                </c:pt>
                <c:pt idx="11">
                  <c:v>0.59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needed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Linear Regression</c:v>
                </c:pt>
                <c:pt idx="1">
                  <c:v>Decision Trees</c:v>
                </c:pt>
                <c:pt idx="2">
                  <c:v>Other Regression techniques</c:v>
                </c:pt>
                <c:pt idx="3">
                  <c:v>Hierarchical Clustering</c:v>
                </c:pt>
                <c:pt idx="4">
                  <c:v>Logistic Regression</c:v>
                </c:pt>
                <c:pt idx="5">
                  <c:v>Association Rules</c:v>
                </c:pt>
                <c:pt idx="6">
                  <c:v>K-Means</c:v>
                </c:pt>
                <c:pt idx="7">
                  <c:v>Neural Networks</c:v>
                </c:pt>
                <c:pt idx="8">
                  <c:v>Support Vector Machines</c:v>
                </c:pt>
                <c:pt idx="9">
                  <c:v>ARIMA</c:v>
                </c:pt>
                <c:pt idx="10">
                  <c:v>others</c:v>
                </c:pt>
                <c:pt idx="11">
                  <c:v>Ensemble Learning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0.03</c:v>
                </c:pt>
                <c:pt idx="1">
                  <c:v>0.05</c:v>
                </c:pt>
                <c:pt idx="2">
                  <c:v>0.12</c:v>
                </c:pt>
                <c:pt idx="3">
                  <c:v>0.13</c:v>
                </c:pt>
                <c:pt idx="4">
                  <c:v>0.12</c:v>
                </c:pt>
                <c:pt idx="5">
                  <c:v>0.12</c:v>
                </c:pt>
                <c:pt idx="6">
                  <c:v>0.3</c:v>
                </c:pt>
                <c:pt idx="7">
                  <c:v>0.25</c:v>
                </c:pt>
                <c:pt idx="8">
                  <c:v>0.39</c:v>
                </c:pt>
                <c:pt idx="9">
                  <c:v>0.44</c:v>
                </c:pt>
                <c:pt idx="10">
                  <c:v>0.59</c:v>
                </c:pt>
                <c:pt idx="11">
                  <c:v>0.41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927477472"/>
        <c:axId val="-927400400"/>
      </c:barChart>
      <c:catAx>
        <c:axId val="-9274774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en-US"/>
          </a:p>
        </c:txPr>
        <c:crossAx val="-927400400"/>
        <c:crosses val="autoZero"/>
        <c:auto val="1"/>
        <c:lblAlgn val="ctr"/>
        <c:lblOffset val="100"/>
        <c:noMultiLvlLbl val="0"/>
      </c:catAx>
      <c:valAx>
        <c:axId val="-927400400"/>
        <c:scaling>
          <c:orientation val="minMax"/>
          <c:max val="1.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rebuchet MS" charset="0"/>
                <a:ea typeface="Trebuchet MS" charset="0"/>
                <a:cs typeface="Trebuchet MS" charset="0"/>
              </a:defRPr>
            </a:pPr>
            <a:endParaRPr lang="en-US"/>
          </a:p>
        </c:txPr>
        <c:crossAx val="-92747747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rebuchet MS" charset="0"/>
              <a:ea typeface="Trebuchet MS" charset="0"/>
              <a:cs typeface="Trebuchet MS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Trebuchet MS" charset="0"/>
          <a:ea typeface="Trebuchet MS" charset="0"/>
          <a:cs typeface="Trebuchet MS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</c:v>
                </c:pt>
                <c:pt idx="1">
                  <c:v>RapidMiner</c:v>
                </c:pt>
                <c:pt idx="2">
                  <c:v>SQL</c:v>
                </c:pt>
                <c:pt idx="3">
                  <c:v>Python</c:v>
                </c:pt>
                <c:pt idx="4">
                  <c:v>Excel</c:v>
                </c:pt>
                <c:pt idx="5">
                  <c:v>KNIME</c:v>
                </c:pt>
                <c:pt idx="6">
                  <c:v>Hadoop</c:v>
                </c:pt>
                <c:pt idx="7">
                  <c:v>Tableau</c:v>
                </c:pt>
                <c:pt idx="8">
                  <c:v>SAS</c:v>
                </c:pt>
                <c:pt idx="9">
                  <c:v>Spark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0.385</c:v>
                </c:pt>
                <c:pt idx="1">
                  <c:v>0.442</c:v>
                </c:pt>
                <c:pt idx="2">
                  <c:v>0.253</c:v>
                </c:pt>
                <c:pt idx="3">
                  <c:v>0.195</c:v>
                </c:pt>
                <c:pt idx="4">
                  <c:v>0.258</c:v>
                </c:pt>
                <c:pt idx="5">
                  <c:v>0.15</c:v>
                </c:pt>
                <c:pt idx="6">
                  <c:v>0.127</c:v>
                </c:pt>
                <c:pt idx="7">
                  <c:v>0.091</c:v>
                </c:pt>
                <c:pt idx="8">
                  <c:v>0.109</c:v>
                </c:pt>
                <c:pt idx="9">
                  <c:v>0.026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2015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</c:v>
                </c:pt>
                <c:pt idx="1">
                  <c:v>RapidMiner</c:v>
                </c:pt>
                <c:pt idx="2">
                  <c:v>SQL</c:v>
                </c:pt>
                <c:pt idx="3">
                  <c:v>Python</c:v>
                </c:pt>
                <c:pt idx="4">
                  <c:v>Excel</c:v>
                </c:pt>
                <c:pt idx="5">
                  <c:v>KNIME</c:v>
                </c:pt>
                <c:pt idx="6">
                  <c:v>Hadoop</c:v>
                </c:pt>
                <c:pt idx="7">
                  <c:v>Tableau</c:v>
                </c:pt>
                <c:pt idx="8">
                  <c:v>SAS</c:v>
                </c:pt>
                <c:pt idx="9">
                  <c:v>Spark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0.469</c:v>
                </c:pt>
                <c:pt idx="1">
                  <c:v>0.315</c:v>
                </c:pt>
                <c:pt idx="2">
                  <c:v>0.309</c:v>
                </c:pt>
                <c:pt idx="3">
                  <c:v>0.303</c:v>
                </c:pt>
                <c:pt idx="4">
                  <c:v>0.229</c:v>
                </c:pt>
                <c:pt idx="5">
                  <c:v>0.2</c:v>
                </c:pt>
                <c:pt idx="6">
                  <c:v>0.184</c:v>
                </c:pt>
                <c:pt idx="7">
                  <c:v>0.124</c:v>
                </c:pt>
                <c:pt idx="8">
                  <c:v>0.113</c:v>
                </c:pt>
                <c:pt idx="9">
                  <c:v>0.113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R</c:v>
                </c:pt>
                <c:pt idx="1">
                  <c:v>RapidMiner</c:v>
                </c:pt>
                <c:pt idx="2">
                  <c:v>SQL</c:v>
                </c:pt>
                <c:pt idx="3">
                  <c:v>Python</c:v>
                </c:pt>
                <c:pt idx="4">
                  <c:v>Excel</c:v>
                </c:pt>
                <c:pt idx="5">
                  <c:v>KNIME</c:v>
                </c:pt>
                <c:pt idx="6">
                  <c:v>Hadoop</c:v>
                </c:pt>
                <c:pt idx="7">
                  <c:v>Tableau</c:v>
                </c:pt>
                <c:pt idx="8">
                  <c:v>SAS</c:v>
                </c:pt>
                <c:pt idx="9">
                  <c:v>Spark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6"/>
        <c:axId val="1939744960"/>
        <c:axId val="1833797312"/>
      </c:barChart>
      <c:catAx>
        <c:axId val="193974496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797312"/>
        <c:crosses val="autoZero"/>
        <c:auto val="1"/>
        <c:lblAlgn val="ctr"/>
        <c:lblOffset val="100"/>
        <c:noMultiLvlLbl val="0"/>
      </c:catAx>
      <c:valAx>
        <c:axId val="183379731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74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94.0</c:v>
                </c:pt>
                <c:pt idx="1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06.04.16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06.04.16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mining against statistics:</a:t>
            </a:r>
          </a:p>
          <a:p>
            <a:r>
              <a:rPr lang="en-US" dirty="0" smtClean="0"/>
              <a:t>statistical</a:t>
            </a:r>
            <a:r>
              <a:rPr lang="en-US" baseline="0" dirty="0" smtClean="0"/>
              <a:t> data collected for the purpose, </a:t>
            </a:r>
          </a:p>
          <a:p>
            <a:r>
              <a:rPr lang="en-US" baseline="0" dirty="0" smtClean="0"/>
              <a:t>data mining covers also cleaning, preparation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907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215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2754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378692" y="6101922"/>
            <a:ext cx="399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Markus Heuchert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/>
          <p:cNvSpPr txBox="1"/>
          <p:nvPr userDrawn="1"/>
        </p:nvSpPr>
        <p:spPr>
          <a:xfrm>
            <a:off x="7524328" y="6101922"/>
            <a:ext cx="1224136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05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2016-04-13</a:t>
            </a:r>
          </a:p>
        </p:txBody>
      </p:sp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endParaRPr lang="en-US" noProof="0" dirty="0" smtClean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966787" indent="-342900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Picture (optional)</a:t>
            </a:r>
            <a:endParaRPr lang="de-DE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de-DE" dirty="0" smtClean="0"/>
              <a:t>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609600" indent="-3429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de-DE" dirty="0" smtClean="0"/>
              <a:t>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Predictive Analytics</a:t>
            </a:r>
            <a:b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Markus Heuchert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t>‹#›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2016-04-13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16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6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3" Type="http://schemas.openxmlformats.org/officeDocument/2006/relationships/image" Target="../media/image7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467544" y="2348880"/>
            <a:ext cx="6984775" cy="1391216"/>
          </a:xfrm>
        </p:spPr>
        <p:txBody>
          <a:bodyPr/>
          <a:lstStyle/>
          <a:p>
            <a:r>
              <a:rPr lang="de-DE" dirty="0" smtClean="0"/>
              <a:t>Project SeminaR</a:t>
            </a:r>
          </a:p>
          <a:p>
            <a:r>
              <a:rPr lang="de-DE" dirty="0" smtClean="0"/>
              <a:t>Big </a:t>
            </a:r>
            <a:r>
              <a:rPr lang="en-US" dirty="0" smtClean="0"/>
              <a:t>data</a:t>
            </a:r>
            <a:r>
              <a:rPr lang="de-DE" dirty="0" smtClean="0"/>
              <a:t> Analytics for enriched customer profiles</a:t>
            </a:r>
            <a:r>
              <a:rPr lang="de-DE" dirty="0"/>
              <a:t> </a:t>
            </a:r>
            <a:r>
              <a:rPr lang="de-DE" dirty="0" smtClean="0"/>
              <a:t>at WGZ Bank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Predictive analytics</a:t>
            </a:r>
            <a:endParaRPr lang="de-DE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07" b="-29501"/>
          <a:stretch/>
        </p:blipFill>
        <p:spPr>
          <a:xfrm>
            <a:off x="6876256" y="4381315"/>
            <a:ext cx="1944688" cy="165618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755662"/>
            <a:ext cx="2627784" cy="61008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,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4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hape 91"/>
          <p:cNvCxnSpPr/>
          <p:nvPr/>
        </p:nvCxnSpPr>
        <p:spPr>
          <a:xfrm>
            <a:off x="899592" y="1548000"/>
            <a:ext cx="0" cy="3753208"/>
          </a:xfrm>
          <a:prstGeom prst="straightConnector1">
            <a:avLst/>
          </a:prstGeom>
          <a:noFill/>
          <a:ln w="19050" cap="flat" cmpd="sng">
            <a:solidFill>
              <a:srgbClr val="831F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riangle 11"/>
          <p:cNvSpPr/>
          <p:nvPr/>
        </p:nvSpPr>
        <p:spPr>
          <a:xfrm rot="5400000">
            <a:off x="999213" y="2456892"/>
            <a:ext cx="360040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58873" y="1534072"/>
            <a:ext cx="718376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A taxonomy for Business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Related Disciplines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CRISP-DM Methodology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Methods for Predictive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Software and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4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78000" y="2276872"/>
            <a:ext cx="8353425" cy="3590715"/>
          </a:xfrm>
        </p:spPr>
        <p:txBody>
          <a:bodyPr/>
          <a:lstStyle/>
          <a:p>
            <a:r>
              <a:rPr lang="en-US" dirty="0" smtClean="0"/>
              <a:t>Statistics</a:t>
            </a:r>
          </a:p>
          <a:p>
            <a:endParaRPr lang="en-US" dirty="0"/>
          </a:p>
          <a:p>
            <a:r>
              <a:rPr lang="en-US" dirty="0" smtClean="0"/>
              <a:t>Data Mining</a:t>
            </a:r>
          </a:p>
          <a:p>
            <a:endParaRPr lang="en-US" dirty="0"/>
          </a:p>
          <a:p>
            <a:r>
              <a:rPr lang="en-US" dirty="0" smtClean="0"/>
              <a:t>Business Intelligence</a:t>
            </a:r>
          </a:p>
          <a:p>
            <a:endParaRPr lang="en-US" dirty="0"/>
          </a:p>
          <a:p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Predictive analytics has intersections to multiple fields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disciplines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99991" y="1643609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Differentiating Characteristics of 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Predictive Analytics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78000" y="2276872"/>
            <a:ext cx="786640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68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0800" y="3140968"/>
            <a:ext cx="786640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0800" y="4034568"/>
            <a:ext cx="786640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8000" y="4941168"/>
            <a:ext cx="7866408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65000">
                  <a:schemeClr val="accent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9991" y="2306489"/>
            <a:ext cx="3900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Business focus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Not necessarily hypothesis-driven</a:t>
            </a:r>
          </a:p>
          <a:p>
            <a:pPr marL="285750" indent="-285750">
              <a:buFont typeface="Wingdings" charset="2"/>
              <a:buChar char="§"/>
            </a:pP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499992" y="3226044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Employs Data Mining as a tool, uses its methods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3981" y="4040703"/>
            <a:ext cx="375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Does not focus on storing and maintaining data(bases)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74183" y="5082318"/>
            <a:ext cx="405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Term not present in literature</a:t>
            </a:r>
          </a:p>
          <a:p>
            <a:pPr marL="285750" indent="-285750">
              <a:buFont typeface="Wingdings" charset="2"/>
              <a:buChar char="§"/>
            </a:pPr>
            <a:r>
              <a:rPr lang="en-US" dirty="0" smtClean="0"/>
              <a:t>can be seen as a </a:t>
            </a:r>
            <a:r>
              <a:rPr lang="en-US" i="1" dirty="0" smtClean="0"/>
              <a:t>sexy</a:t>
            </a:r>
            <a:r>
              <a:rPr lang="en-US" dirty="0" smtClean="0"/>
              <a:t> modern term for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0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1847617" y="3429000"/>
            <a:ext cx="51055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1 0 1 0 1 0 1 0 1 0 1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0 1 0 1 0 1 0 1 0 1 0 1 0 1 0 1 0 1 0 1 0 1 0 1 0 1 0 1 0 1 0 1 0 1 0 1 0 1 0 1 0 1 0 1 0 1 0 1 0 1 0 1 0 1 0 1 0 1 0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0 1 0 1 0 1 0 1 0 1 0 1 0 1 0 1 0 1 0 1 0 1 0 1 0 1 0 1 0 1 0 1 0 1 0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1 0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0 1 0 1 0 1 0 1 0 1 0 1 0 1 0 1 0 1 0 1 0 1 0 1 0 1 0 1 0 1 0 1 0 1 0 1 0 1 0 1 0 1 0 1 0 1 0 1 0 1 0 1 0 1 0 1 0 1 0 1 0 1 0 1 0 1 0 1 0 1 0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0 1 0 1 0 1 0 1 0 1 0 1 0 1 0 1 0 1 0 1 0 1 0 1 0 1 0 1 0 1 0 1 0 1 0 1 0 1 0 1 0 1 0 1 0 1 0 1 0 1 0 1 0 1 0 1 0 1 0 1 0 1 0 1 0 1 0 1 0 1 0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1 </a:t>
            </a:r>
            <a:r>
              <a:rPr lang="en-US" sz="1000" spc="300" dirty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0 1 0 1 0 1 0 1 0 1 0 1 0 1 0 1 0 1 0 1 0 1 0 1 0 1 0 1 0 1 0 1 0 1 0 1 0 1 0 1 0 1 0 1 0 1 0 1 0 1 0 1 0 1 0 1 0 1 0 1 0 1 0 1 0 1 0 1 0 1 0 1 0 1 0 1 0 1 0 1 0 1 0 1 0 1 0 1 0 1 0 1 0 1 0 1 0 1 0 1 0 1 0 1 0 1 0 1 0 1 0 1 0 1 0 1 0 1 0 1 0 1 0 1 0 1 0 1 0 1 0 1 0 1 </a:t>
            </a:r>
            <a:r>
              <a:rPr lang="en-US" sz="1000" spc="300" dirty="0" smtClean="0">
                <a:ln w="3175">
                  <a:gradFill flip="none" rotWithShape="1">
                    <a:gsLst>
                      <a:gs pos="100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</a:t>
            </a:r>
            <a:endParaRPr lang="en-US" sz="1000" spc="300" dirty="0">
              <a:ln w="3175">
                <a:gradFill flip="none" rotWithShape="1">
                  <a:gsLst>
                    <a:gs pos="100000">
                      <a:schemeClr val="accent1">
                        <a:lumMod val="5000"/>
                        <a:lumOff val="95000"/>
                      </a:schemeClr>
                    </a:gs>
                    <a:gs pos="0">
                      <a:srgbClr val="85233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  <a:noFill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39211" y="1985268"/>
            <a:ext cx="260862" cy="25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mine</a:t>
            </a:r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-36512" y="2849141"/>
            <a:ext cx="9163920" cy="363835"/>
          </a:xfrm>
          <a:custGeom>
            <a:avLst/>
            <a:gdLst>
              <a:gd name="connsiteX0" fmla="*/ 0 w 9163920"/>
              <a:gd name="connsiteY0" fmla="*/ 243275 h 363835"/>
              <a:gd name="connsiteX1" fmla="*/ 742950 w 9163920"/>
              <a:gd name="connsiteY1" fmla="*/ 387 h 363835"/>
              <a:gd name="connsiteX2" fmla="*/ 1285875 w 9163920"/>
              <a:gd name="connsiteY2" fmla="*/ 186125 h 363835"/>
              <a:gd name="connsiteX3" fmla="*/ 1971675 w 9163920"/>
              <a:gd name="connsiteY3" fmla="*/ 157550 h 363835"/>
              <a:gd name="connsiteX4" fmla="*/ 2843212 w 9163920"/>
              <a:gd name="connsiteY4" fmla="*/ 329000 h 363835"/>
              <a:gd name="connsiteX5" fmla="*/ 3586162 w 9163920"/>
              <a:gd name="connsiteY5" fmla="*/ 114687 h 363835"/>
              <a:gd name="connsiteX6" fmla="*/ 4972050 w 9163920"/>
              <a:gd name="connsiteY6" fmla="*/ 314712 h 363835"/>
              <a:gd name="connsiteX7" fmla="*/ 5843587 w 9163920"/>
              <a:gd name="connsiteY7" fmla="*/ 171837 h 363835"/>
              <a:gd name="connsiteX8" fmla="*/ 6472237 w 9163920"/>
              <a:gd name="connsiteY8" fmla="*/ 343287 h 363835"/>
              <a:gd name="connsiteX9" fmla="*/ 7172325 w 9163920"/>
              <a:gd name="connsiteY9" fmla="*/ 343287 h 363835"/>
              <a:gd name="connsiteX10" fmla="*/ 7672387 w 9163920"/>
              <a:gd name="connsiteY10" fmla="*/ 186125 h 363835"/>
              <a:gd name="connsiteX11" fmla="*/ 8186737 w 9163920"/>
              <a:gd name="connsiteY11" fmla="*/ 200412 h 363835"/>
              <a:gd name="connsiteX12" fmla="*/ 9086850 w 9163920"/>
              <a:gd name="connsiteY12" fmla="*/ 286137 h 363835"/>
              <a:gd name="connsiteX13" fmla="*/ 9115425 w 9163920"/>
              <a:gd name="connsiteY13" fmla="*/ 286137 h 36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63920" h="363835">
                <a:moveTo>
                  <a:pt x="0" y="243275"/>
                </a:moveTo>
                <a:cubicBezTo>
                  <a:pt x="264319" y="126593"/>
                  <a:pt x="528638" y="9912"/>
                  <a:pt x="742950" y="387"/>
                </a:cubicBezTo>
                <a:cubicBezTo>
                  <a:pt x="957262" y="-9138"/>
                  <a:pt x="1081088" y="159931"/>
                  <a:pt x="1285875" y="186125"/>
                </a:cubicBezTo>
                <a:cubicBezTo>
                  <a:pt x="1490662" y="212319"/>
                  <a:pt x="1712119" y="133738"/>
                  <a:pt x="1971675" y="157550"/>
                </a:cubicBezTo>
                <a:cubicBezTo>
                  <a:pt x="2231231" y="181362"/>
                  <a:pt x="2574131" y="336144"/>
                  <a:pt x="2843212" y="329000"/>
                </a:cubicBezTo>
                <a:cubicBezTo>
                  <a:pt x="3112293" y="321856"/>
                  <a:pt x="3231356" y="117068"/>
                  <a:pt x="3586162" y="114687"/>
                </a:cubicBezTo>
                <a:cubicBezTo>
                  <a:pt x="3940968" y="112306"/>
                  <a:pt x="4595813" y="305187"/>
                  <a:pt x="4972050" y="314712"/>
                </a:cubicBezTo>
                <a:cubicBezTo>
                  <a:pt x="5348287" y="324237"/>
                  <a:pt x="5593556" y="167075"/>
                  <a:pt x="5843587" y="171837"/>
                </a:cubicBezTo>
                <a:cubicBezTo>
                  <a:pt x="6093618" y="176599"/>
                  <a:pt x="6250781" y="314712"/>
                  <a:pt x="6472237" y="343287"/>
                </a:cubicBezTo>
                <a:cubicBezTo>
                  <a:pt x="6693693" y="371862"/>
                  <a:pt x="6972300" y="369481"/>
                  <a:pt x="7172325" y="343287"/>
                </a:cubicBezTo>
                <a:cubicBezTo>
                  <a:pt x="7372350" y="317093"/>
                  <a:pt x="7503318" y="209938"/>
                  <a:pt x="7672387" y="186125"/>
                </a:cubicBezTo>
                <a:cubicBezTo>
                  <a:pt x="7841456" y="162312"/>
                  <a:pt x="7950993" y="183743"/>
                  <a:pt x="8186737" y="200412"/>
                </a:cubicBezTo>
                <a:cubicBezTo>
                  <a:pt x="8422481" y="217081"/>
                  <a:pt x="8932069" y="271849"/>
                  <a:pt x="9086850" y="286137"/>
                </a:cubicBezTo>
                <a:cubicBezTo>
                  <a:pt x="9241631" y="300425"/>
                  <a:pt x="9115425" y="286137"/>
                  <a:pt x="9115425" y="2861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/>
          <p:cNvSpPr/>
          <p:nvPr/>
        </p:nvSpPr>
        <p:spPr>
          <a:xfrm>
            <a:off x="5796135" y="418505"/>
            <a:ext cx="1080120" cy="792088"/>
          </a:xfrm>
          <a:prstGeom prst="sun">
            <a:avLst/>
          </a:prstGeom>
          <a:noFill/>
          <a:ln>
            <a:solidFill>
              <a:srgbClr val="8523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851920" y="814549"/>
            <a:ext cx="1440160" cy="5262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211960" y="471748"/>
            <a:ext cx="1440160" cy="526219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608" y="2993380"/>
            <a:ext cx="1440160" cy="10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>
            <a:off x="1259632" y="2502768"/>
            <a:ext cx="1008112" cy="490612"/>
          </a:xfrm>
          <a:prstGeom prst="trapezoid">
            <a:avLst>
              <a:gd name="adj" fmla="val 0"/>
            </a:avLst>
          </a:prstGeom>
          <a:solidFill>
            <a:srgbClr val="8523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Analytics</a:t>
            </a:r>
            <a:br>
              <a:rPr lang="en-US" sz="1200" dirty="0" smtClean="0"/>
            </a:br>
            <a:r>
              <a:rPr lang="en-US" sz="1200" dirty="0" smtClean="0"/>
              <a:t>&amp; Son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1639211" y="2129284"/>
            <a:ext cx="260862" cy="37348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2"/>
          </p:cNvCxnSpPr>
          <p:nvPr/>
        </p:nvCxnSpPr>
        <p:spPr>
          <a:xfrm flipH="1">
            <a:off x="1475656" y="2114868"/>
            <a:ext cx="163555" cy="387900"/>
          </a:xfrm>
          <a:prstGeom prst="line">
            <a:avLst/>
          </a:prstGeom>
          <a:ln w="19050">
            <a:solidFill>
              <a:srgbClr val="611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4" idx="6"/>
          </p:cNvCxnSpPr>
          <p:nvPr/>
        </p:nvCxnSpPr>
        <p:spPr>
          <a:xfrm>
            <a:off x="1900073" y="2114868"/>
            <a:ext cx="151647" cy="387900"/>
          </a:xfrm>
          <a:prstGeom prst="line">
            <a:avLst/>
          </a:prstGeom>
          <a:ln w="19050">
            <a:solidFill>
              <a:srgbClr val="611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643857" y="3099494"/>
            <a:ext cx="259200" cy="1766094"/>
          </a:xfrm>
          <a:prstGeom prst="rect">
            <a:avLst/>
          </a:prstGeom>
          <a:solidFill>
            <a:schemeClr val="bg1">
              <a:lumMod val="85000"/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68030" y="3785468"/>
            <a:ext cx="210855" cy="225673"/>
            <a:chOff x="3684254" y="3789040"/>
            <a:chExt cx="210855" cy="225673"/>
          </a:xfrm>
        </p:grpSpPr>
        <p:sp>
          <p:nvSpPr>
            <p:cNvPr id="22" name="Rounded Rectangle 21"/>
            <p:cNvSpPr/>
            <p:nvPr/>
          </p:nvSpPr>
          <p:spPr>
            <a:xfrm>
              <a:off x="3684254" y="3789040"/>
              <a:ext cx="210855" cy="225673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684254" y="3909711"/>
              <a:ext cx="210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07904" y="3903113"/>
              <a:ext cx="0" cy="11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860304" y="3903113"/>
              <a:ext cx="0" cy="11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46004" y="3903113"/>
              <a:ext cx="0" cy="11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822204" y="3903113"/>
              <a:ext cx="0" cy="11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784104" y="3903113"/>
              <a:ext cx="0" cy="11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/>
          <p:cNvCxnSpPr>
            <a:endCxn id="21" idx="0"/>
          </p:cNvCxnSpPr>
          <p:nvPr/>
        </p:nvCxnSpPr>
        <p:spPr>
          <a:xfrm flipV="1">
            <a:off x="1767880" y="3099494"/>
            <a:ext cx="5577" cy="68597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43"/>
          <p:cNvSpPr/>
          <p:nvPr/>
        </p:nvSpPr>
        <p:spPr>
          <a:xfrm>
            <a:off x="1906073" y="4005330"/>
            <a:ext cx="4301544" cy="850005"/>
          </a:xfrm>
          <a:custGeom>
            <a:avLst/>
            <a:gdLst>
              <a:gd name="connsiteX0" fmla="*/ 6440 w 4301544"/>
              <a:gd name="connsiteY0" fmla="*/ 850005 h 850005"/>
              <a:gd name="connsiteX1" fmla="*/ 0 w 4301544"/>
              <a:gd name="connsiteY1" fmla="*/ 573109 h 850005"/>
              <a:gd name="connsiteX2" fmla="*/ 412124 w 4301544"/>
              <a:gd name="connsiteY2" fmla="*/ 386366 h 850005"/>
              <a:gd name="connsiteX3" fmla="*/ 830688 w 4301544"/>
              <a:gd name="connsiteY3" fmla="*/ 457200 h 850005"/>
              <a:gd name="connsiteX4" fmla="*/ 901521 w 4301544"/>
              <a:gd name="connsiteY4" fmla="*/ 315532 h 850005"/>
              <a:gd name="connsiteX5" fmla="*/ 1088265 w 4301544"/>
              <a:gd name="connsiteY5" fmla="*/ 347729 h 850005"/>
              <a:gd name="connsiteX6" fmla="*/ 1384479 w 4301544"/>
              <a:gd name="connsiteY6" fmla="*/ 296214 h 850005"/>
              <a:gd name="connsiteX7" fmla="*/ 1384479 w 4301544"/>
              <a:gd name="connsiteY7" fmla="*/ 392805 h 850005"/>
              <a:gd name="connsiteX8" fmla="*/ 1822361 w 4301544"/>
              <a:gd name="connsiteY8" fmla="*/ 392805 h 850005"/>
              <a:gd name="connsiteX9" fmla="*/ 1848119 w 4301544"/>
              <a:gd name="connsiteY9" fmla="*/ 251138 h 850005"/>
              <a:gd name="connsiteX10" fmla="*/ 2498502 w 4301544"/>
              <a:gd name="connsiteY10" fmla="*/ 225380 h 850005"/>
              <a:gd name="connsiteX11" fmla="*/ 2562896 w 4301544"/>
              <a:gd name="connsiteY11" fmla="*/ 180304 h 850005"/>
              <a:gd name="connsiteX12" fmla="*/ 3013657 w 4301544"/>
              <a:gd name="connsiteY12" fmla="*/ 173864 h 850005"/>
              <a:gd name="connsiteX13" fmla="*/ 3496614 w 4301544"/>
              <a:gd name="connsiteY13" fmla="*/ 0 h 850005"/>
              <a:gd name="connsiteX14" fmla="*/ 3799268 w 4301544"/>
              <a:gd name="connsiteY14" fmla="*/ 167425 h 850005"/>
              <a:gd name="connsiteX15" fmla="*/ 3721995 w 4301544"/>
              <a:gd name="connsiteY15" fmla="*/ 212501 h 850005"/>
              <a:gd name="connsiteX16" fmla="*/ 3973133 w 4301544"/>
              <a:gd name="connsiteY16" fmla="*/ 302653 h 850005"/>
              <a:gd name="connsiteX17" fmla="*/ 4063285 w 4301544"/>
              <a:gd name="connsiteY17" fmla="*/ 515155 h 850005"/>
              <a:gd name="connsiteX18" fmla="*/ 4301544 w 4301544"/>
              <a:gd name="connsiteY18" fmla="*/ 624625 h 850005"/>
              <a:gd name="connsiteX19" fmla="*/ 4217831 w 4301544"/>
              <a:gd name="connsiteY19" fmla="*/ 701898 h 850005"/>
              <a:gd name="connsiteX20" fmla="*/ 4217831 w 4301544"/>
              <a:gd name="connsiteY20" fmla="*/ 850005 h 85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301544" h="850005">
                <a:moveTo>
                  <a:pt x="6440" y="850005"/>
                </a:moveTo>
                <a:lnTo>
                  <a:pt x="0" y="573109"/>
                </a:lnTo>
                <a:lnTo>
                  <a:pt x="412124" y="386366"/>
                </a:lnTo>
                <a:lnTo>
                  <a:pt x="830688" y="457200"/>
                </a:lnTo>
                <a:lnTo>
                  <a:pt x="901521" y="315532"/>
                </a:lnTo>
                <a:lnTo>
                  <a:pt x="1088265" y="347729"/>
                </a:lnTo>
                <a:lnTo>
                  <a:pt x="1384479" y="296214"/>
                </a:lnTo>
                <a:lnTo>
                  <a:pt x="1384479" y="392805"/>
                </a:lnTo>
                <a:lnTo>
                  <a:pt x="1822361" y="392805"/>
                </a:lnTo>
                <a:lnTo>
                  <a:pt x="1848119" y="251138"/>
                </a:lnTo>
                <a:lnTo>
                  <a:pt x="2498502" y="225380"/>
                </a:lnTo>
                <a:lnTo>
                  <a:pt x="2562896" y="180304"/>
                </a:lnTo>
                <a:lnTo>
                  <a:pt x="3013657" y="173864"/>
                </a:lnTo>
                <a:lnTo>
                  <a:pt x="3496614" y="0"/>
                </a:lnTo>
                <a:lnTo>
                  <a:pt x="3799268" y="167425"/>
                </a:lnTo>
                <a:lnTo>
                  <a:pt x="3721995" y="212501"/>
                </a:lnTo>
                <a:lnTo>
                  <a:pt x="3973133" y="302653"/>
                </a:lnTo>
                <a:lnTo>
                  <a:pt x="4063285" y="515155"/>
                </a:lnTo>
                <a:lnTo>
                  <a:pt x="4301544" y="624625"/>
                </a:lnTo>
                <a:lnTo>
                  <a:pt x="4217831" y="701898"/>
                </a:lnTo>
                <a:lnTo>
                  <a:pt x="4217831" y="850005"/>
                </a:ln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763688" y="4592885"/>
            <a:ext cx="4359435" cy="344711"/>
          </a:xfrm>
          <a:custGeom>
            <a:avLst/>
            <a:gdLst>
              <a:gd name="connsiteX0" fmla="*/ 0 w 2908300"/>
              <a:gd name="connsiteY0" fmla="*/ 238003 h 295326"/>
              <a:gd name="connsiteX1" fmla="*/ 273050 w 2908300"/>
              <a:gd name="connsiteY1" fmla="*/ 238003 h 295326"/>
              <a:gd name="connsiteX2" fmla="*/ 558800 w 2908300"/>
              <a:gd name="connsiteY2" fmla="*/ 288803 h 295326"/>
              <a:gd name="connsiteX3" fmla="*/ 876300 w 2908300"/>
              <a:gd name="connsiteY3" fmla="*/ 187203 h 295326"/>
              <a:gd name="connsiteX4" fmla="*/ 1085850 w 2908300"/>
              <a:gd name="connsiteY4" fmla="*/ 218953 h 295326"/>
              <a:gd name="connsiteX5" fmla="*/ 1339850 w 2908300"/>
              <a:gd name="connsiteY5" fmla="*/ 187203 h 295326"/>
              <a:gd name="connsiteX6" fmla="*/ 1530350 w 2908300"/>
              <a:gd name="connsiteY6" fmla="*/ 15753 h 295326"/>
              <a:gd name="connsiteX7" fmla="*/ 1841500 w 2908300"/>
              <a:gd name="connsiteY7" fmla="*/ 22103 h 295326"/>
              <a:gd name="connsiteX8" fmla="*/ 1974850 w 2908300"/>
              <a:gd name="connsiteY8" fmla="*/ 142753 h 295326"/>
              <a:gd name="connsiteX9" fmla="*/ 2228850 w 2908300"/>
              <a:gd name="connsiteY9" fmla="*/ 104653 h 295326"/>
              <a:gd name="connsiteX10" fmla="*/ 2413000 w 2908300"/>
              <a:gd name="connsiteY10" fmla="*/ 218953 h 295326"/>
              <a:gd name="connsiteX11" fmla="*/ 2679700 w 2908300"/>
              <a:gd name="connsiteY11" fmla="*/ 295153 h 295326"/>
              <a:gd name="connsiteX12" fmla="*/ 2908300 w 2908300"/>
              <a:gd name="connsiteY12" fmla="*/ 238003 h 29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08300" h="295326">
                <a:moveTo>
                  <a:pt x="0" y="238003"/>
                </a:moveTo>
                <a:cubicBezTo>
                  <a:pt x="89958" y="233769"/>
                  <a:pt x="179917" y="229536"/>
                  <a:pt x="273050" y="238003"/>
                </a:cubicBezTo>
                <a:cubicBezTo>
                  <a:pt x="366183" y="246470"/>
                  <a:pt x="458258" y="297270"/>
                  <a:pt x="558800" y="288803"/>
                </a:cubicBezTo>
                <a:cubicBezTo>
                  <a:pt x="659342" y="280336"/>
                  <a:pt x="788458" y="198845"/>
                  <a:pt x="876300" y="187203"/>
                </a:cubicBezTo>
                <a:cubicBezTo>
                  <a:pt x="964142" y="175561"/>
                  <a:pt x="1008592" y="218953"/>
                  <a:pt x="1085850" y="218953"/>
                </a:cubicBezTo>
                <a:cubicBezTo>
                  <a:pt x="1163108" y="218953"/>
                  <a:pt x="1265767" y="221070"/>
                  <a:pt x="1339850" y="187203"/>
                </a:cubicBezTo>
                <a:cubicBezTo>
                  <a:pt x="1413933" y="153336"/>
                  <a:pt x="1446742" y="43270"/>
                  <a:pt x="1530350" y="15753"/>
                </a:cubicBezTo>
                <a:cubicBezTo>
                  <a:pt x="1613958" y="-11764"/>
                  <a:pt x="1767417" y="936"/>
                  <a:pt x="1841500" y="22103"/>
                </a:cubicBezTo>
                <a:cubicBezTo>
                  <a:pt x="1915583" y="43270"/>
                  <a:pt x="1910292" y="128995"/>
                  <a:pt x="1974850" y="142753"/>
                </a:cubicBezTo>
                <a:cubicBezTo>
                  <a:pt x="2039408" y="156511"/>
                  <a:pt x="2155825" y="91953"/>
                  <a:pt x="2228850" y="104653"/>
                </a:cubicBezTo>
                <a:cubicBezTo>
                  <a:pt x="2301875" y="117353"/>
                  <a:pt x="2337858" y="187203"/>
                  <a:pt x="2413000" y="218953"/>
                </a:cubicBezTo>
                <a:cubicBezTo>
                  <a:pt x="2488142" y="250703"/>
                  <a:pt x="2597150" y="291978"/>
                  <a:pt x="2679700" y="295153"/>
                </a:cubicBezTo>
                <a:cubicBezTo>
                  <a:pt x="2762250" y="298328"/>
                  <a:pt x="2862792" y="257053"/>
                  <a:pt x="2908300" y="238003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841514" y="4614240"/>
            <a:ext cx="83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pc="300" dirty="0">
                <a:ln w="3175">
                  <a:gradFill flip="none" rotWithShape="1">
                    <a:gsLst>
                      <a:gs pos="95000">
                        <a:schemeClr val="accent1">
                          <a:lumMod val="5000"/>
                          <a:lumOff val="95000"/>
                        </a:schemeClr>
                      </a:gs>
                      <a:gs pos="0">
                        <a:srgbClr val="852339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</a:ln>
                <a:noFill/>
              </a:rPr>
              <a:t>0 1 0 1</a:t>
            </a:r>
            <a:endParaRPr lang="en-US" sz="1000" dirty="0"/>
          </a:p>
        </p:txBody>
      </p:sp>
      <p:sp>
        <p:nvSpPr>
          <p:cNvPr id="48" name="16-Point Star 47"/>
          <p:cNvSpPr/>
          <p:nvPr/>
        </p:nvSpPr>
        <p:spPr>
          <a:xfrm>
            <a:off x="6049652" y="4587264"/>
            <a:ext cx="178532" cy="180084"/>
          </a:xfrm>
          <a:prstGeom prst="star16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32" y="4365104"/>
            <a:ext cx="528128" cy="528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9119">
            <a:off x="5144273" y="4556992"/>
            <a:ext cx="360718" cy="3607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4759">
            <a:off x="2547643" y="4391856"/>
            <a:ext cx="570900" cy="570900"/>
          </a:xfrm>
          <a:prstGeom prst="rect">
            <a:avLst/>
          </a:prstGeom>
        </p:spPr>
      </p:pic>
      <p:sp>
        <p:nvSpPr>
          <p:cNvPr id="16" name="Line Callout 2 (Accent Bar) 15"/>
          <p:cNvSpPr/>
          <p:nvPr/>
        </p:nvSpPr>
        <p:spPr>
          <a:xfrm>
            <a:off x="7345779" y="4108299"/>
            <a:ext cx="1352268" cy="439366"/>
          </a:xfrm>
          <a:prstGeom prst="accentCallout2">
            <a:avLst>
              <a:gd name="adj1" fmla="val 41048"/>
              <a:gd name="adj2" fmla="val -8333"/>
              <a:gd name="adj3" fmla="val 41048"/>
              <a:gd name="adj4" fmla="val -28700"/>
              <a:gd name="adj5" fmla="val 112500"/>
              <a:gd name="adj6" fmla="val -775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uncovered pattern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Line Callout 2 (Accent Bar) 34"/>
          <p:cNvSpPr/>
          <p:nvPr/>
        </p:nvSpPr>
        <p:spPr>
          <a:xfrm>
            <a:off x="7382290" y="5442988"/>
            <a:ext cx="1798222" cy="439366"/>
          </a:xfrm>
          <a:prstGeom prst="accentCallout2">
            <a:avLst>
              <a:gd name="adj1" fmla="val 41048"/>
              <a:gd name="adj2" fmla="val -8333"/>
              <a:gd name="adj3" fmla="val 41048"/>
              <a:gd name="adj4" fmla="val -28700"/>
              <a:gd name="adj5" fmla="val -121633"/>
              <a:gd name="adj6" fmla="val -1105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machine learning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Line Callout 2 (Accent Bar) 35"/>
          <p:cNvSpPr/>
          <p:nvPr/>
        </p:nvSpPr>
        <p:spPr>
          <a:xfrm>
            <a:off x="7345779" y="3311601"/>
            <a:ext cx="1352268" cy="439366"/>
          </a:xfrm>
          <a:prstGeom prst="accentCallout2">
            <a:avLst>
              <a:gd name="adj1" fmla="val 41048"/>
              <a:gd name="adj2" fmla="val -8333"/>
              <a:gd name="adj3" fmla="val 41048"/>
              <a:gd name="adj4" fmla="val -28700"/>
              <a:gd name="adj5" fmla="val 40305"/>
              <a:gd name="adj6" fmla="val -416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US" sz="1600" dirty="0" smtClean="0">
                <a:solidFill>
                  <a:schemeClr val="tx1"/>
                </a:solidFill>
              </a:rPr>
              <a:t>ata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Line Callout 2 (Accent Bar) 36"/>
          <p:cNvSpPr/>
          <p:nvPr/>
        </p:nvSpPr>
        <p:spPr>
          <a:xfrm>
            <a:off x="7345779" y="2360463"/>
            <a:ext cx="1352268" cy="439366"/>
          </a:xfrm>
          <a:prstGeom prst="accentCallout2">
            <a:avLst>
              <a:gd name="adj1" fmla="val 41048"/>
              <a:gd name="adj2" fmla="val -8333"/>
              <a:gd name="adj3" fmla="val 41048"/>
              <a:gd name="adj4" fmla="val -28700"/>
              <a:gd name="adj5" fmla="val 1008"/>
              <a:gd name="adj6" fmla="val -4496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Business needs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6296" y="2849141"/>
            <a:ext cx="1907704" cy="462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236296" y="1340768"/>
            <a:ext cx="0" cy="489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6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5" grpId="0" animBg="1"/>
      <p:bldP spid="36" grpId="0" animBg="1"/>
      <p:bldP spid="37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field full of buzzwords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845" y="4694113"/>
            <a:ext cx="28808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E6DADD"/>
                </a:solidFill>
              </a:rPr>
              <a:t>Data Mining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37" y="2823810"/>
            <a:ext cx="393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E6DADD"/>
                </a:solidFill>
              </a:rPr>
              <a:t>Machine Learning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21" y="5250400"/>
            <a:ext cx="331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852339"/>
                </a:solidFill>
              </a:rPr>
              <a:t>BIG DATA</a:t>
            </a:r>
            <a:endParaRPr lang="en-US" sz="5400" b="1" dirty="0">
              <a:solidFill>
                <a:srgbClr val="85233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515" y="3697284"/>
            <a:ext cx="443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E6DADD"/>
                </a:solidFill>
              </a:rPr>
              <a:t>Predictive</a:t>
            </a:r>
            <a:endParaRPr lang="en-US" sz="4000" b="1" dirty="0">
              <a:solidFill>
                <a:srgbClr val="E6DAD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07053" y="3842510"/>
            <a:ext cx="137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E6DADD"/>
                </a:solidFill>
              </a:rPr>
              <a:t>Statistics</a:t>
            </a:r>
            <a:endParaRPr lang="en-US" sz="2000" b="1" dirty="0">
              <a:solidFill>
                <a:srgbClr val="E6DAD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99899" y="3257827"/>
            <a:ext cx="5074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E6DADD"/>
                </a:solidFill>
              </a:rPr>
              <a:t>Business Intelligence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8813" y="3623354"/>
            <a:ext cx="282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6DADD"/>
                </a:solidFill>
              </a:rPr>
              <a:t>Analytics</a:t>
            </a:r>
            <a:endParaRPr lang="en-US" sz="4800" b="1" dirty="0">
              <a:solidFill>
                <a:srgbClr val="E6DA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866" y="4459217"/>
            <a:ext cx="288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6DADD"/>
                </a:solidFill>
              </a:rPr>
              <a:t>Data Science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5554" y="3316250"/>
            <a:ext cx="20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Business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515" y="4220056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Prescriptive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4545" y="1971392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Regression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723814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Classification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1937" y="4992168"/>
            <a:ext cx="196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Supervised</a:t>
            </a:r>
          </a:p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Unsupervised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8831" y="2544850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Clustering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4083" y="5063445"/>
            <a:ext cx="17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852339"/>
                </a:solidFill>
              </a:rPr>
              <a:t>Learning</a:t>
            </a:r>
            <a:endParaRPr lang="en-US" sz="2800" b="1">
              <a:solidFill>
                <a:srgbClr val="85233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8621" y="2273555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Decision Trees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194" y="3322285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Descriptive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5174" y="2237482"/>
            <a:ext cx="36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Decision Support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3239" y="3173707"/>
            <a:ext cx="228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52339"/>
                </a:solidFill>
              </a:rPr>
              <a:t>CRISP-DM</a:t>
            </a:r>
            <a:endParaRPr lang="en-US" sz="3200" b="1" dirty="0">
              <a:solidFill>
                <a:srgbClr val="85233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1518" y="5663997"/>
            <a:ext cx="31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Time Series Forecasting</a:t>
            </a:r>
            <a:endParaRPr lang="en-US" sz="2000" b="1" dirty="0">
              <a:solidFill>
                <a:srgbClr val="852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2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hape 91"/>
          <p:cNvCxnSpPr/>
          <p:nvPr/>
        </p:nvCxnSpPr>
        <p:spPr>
          <a:xfrm>
            <a:off x="899592" y="1548000"/>
            <a:ext cx="0" cy="3753208"/>
          </a:xfrm>
          <a:prstGeom prst="straightConnector1">
            <a:avLst/>
          </a:prstGeom>
          <a:noFill/>
          <a:ln w="19050" cap="flat" cmpd="sng">
            <a:solidFill>
              <a:srgbClr val="831F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riangle 11"/>
          <p:cNvSpPr/>
          <p:nvPr/>
        </p:nvSpPr>
        <p:spPr>
          <a:xfrm rot="5400000">
            <a:off x="999213" y="3104964"/>
            <a:ext cx="360040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84532" y="1566965"/>
            <a:ext cx="718376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smtClean="0"/>
              <a:t>A taxonomy for Business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Related Disciplines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CRISP-DM Methodology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Methods for Predictive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Software and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internal and external; structured and unstructured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(BIG) Data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816" y="2420888"/>
            <a:ext cx="7683254" cy="72008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8816" y="2557291"/>
            <a:ext cx="7683254" cy="72008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816" y="2706439"/>
            <a:ext cx="7683254" cy="72008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-95200" y="2495462"/>
            <a:ext cx="7683254" cy="72008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-108520" y="2634431"/>
            <a:ext cx="7683254" cy="72008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2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115616" y="2564904"/>
            <a:ext cx="6781800" cy="2514600"/>
          </a:xfrm>
          <a:custGeom>
            <a:avLst/>
            <a:gdLst>
              <a:gd name="connsiteX0" fmla="*/ 0 w 6781800"/>
              <a:gd name="connsiteY0" fmla="*/ 2514600 h 2514600"/>
              <a:gd name="connsiteX1" fmla="*/ 1310640 w 6781800"/>
              <a:gd name="connsiteY1" fmla="*/ 1813560 h 2514600"/>
              <a:gd name="connsiteX2" fmla="*/ 2819400 w 6781800"/>
              <a:gd name="connsiteY2" fmla="*/ 2468880 h 2514600"/>
              <a:gd name="connsiteX3" fmla="*/ 4998720 w 6781800"/>
              <a:gd name="connsiteY3" fmla="*/ 304800 h 2514600"/>
              <a:gd name="connsiteX4" fmla="*/ 6781800 w 6781800"/>
              <a:gd name="connsiteY4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1800" h="2514600">
                <a:moveTo>
                  <a:pt x="0" y="2514600"/>
                </a:moveTo>
                <a:cubicBezTo>
                  <a:pt x="420370" y="2167890"/>
                  <a:pt x="840740" y="1821180"/>
                  <a:pt x="1310640" y="1813560"/>
                </a:cubicBezTo>
                <a:cubicBezTo>
                  <a:pt x="1780540" y="1805940"/>
                  <a:pt x="2204720" y="2720340"/>
                  <a:pt x="2819400" y="2468880"/>
                </a:cubicBezTo>
                <a:cubicBezTo>
                  <a:pt x="3434080" y="2217420"/>
                  <a:pt x="4338320" y="716280"/>
                  <a:pt x="4998720" y="304800"/>
                </a:cubicBezTo>
                <a:cubicBezTo>
                  <a:pt x="5659120" y="-106680"/>
                  <a:pt x="6471920" y="50800"/>
                  <a:pt x="6781800" y="0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280160" y="2469121"/>
            <a:ext cx="6477000" cy="2819159"/>
          </a:xfrm>
          <a:custGeom>
            <a:avLst/>
            <a:gdLst>
              <a:gd name="connsiteX0" fmla="*/ 0 w 6477000"/>
              <a:gd name="connsiteY0" fmla="*/ 2819159 h 2819159"/>
              <a:gd name="connsiteX1" fmla="*/ 640080 w 6477000"/>
              <a:gd name="connsiteY1" fmla="*/ 1935239 h 2819159"/>
              <a:gd name="connsiteX2" fmla="*/ 1325880 w 6477000"/>
              <a:gd name="connsiteY2" fmla="*/ 1813319 h 2819159"/>
              <a:gd name="connsiteX3" fmla="*/ 2026920 w 6477000"/>
              <a:gd name="connsiteY3" fmla="*/ 2407679 h 2819159"/>
              <a:gd name="connsiteX4" fmla="*/ 2758440 w 6477000"/>
              <a:gd name="connsiteY4" fmla="*/ 2590559 h 2819159"/>
              <a:gd name="connsiteX5" fmla="*/ 3855720 w 6477000"/>
              <a:gd name="connsiteY5" fmla="*/ 1523759 h 2819159"/>
              <a:gd name="connsiteX6" fmla="*/ 5212080 w 6477000"/>
              <a:gd name="connsiteY6" fmla="*/ 136919 h 2819159"/>
              <a:gd name="connsiteX7" fmla="*/ 6477000 w 6477000"/>
              <a:gd name="connsiteY7" fmla="*/ 30239 h 28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7000" h="2819159">
                <a:moveTo>
                  <a:pt x="0" y="2819159"/>
                </a:moveTo>
                <a:cubicBezTo>
                  <a:pt x="209550" y="2461019"/>
                  <a:pt x="419100" y="2102879"/>
                  <a:pt x="640080" y="1935239"/>
                </a:cubicBezTo>
                <a:cubicBezTo>
                  <a:pt x="861060" y="1767599"/>
                  <a:pt x="1094740" y="1734579"/>
                  <a:pt x="1325880" y="1813319"/>
                </a:cubicBezTo>
                <a:cubicBezTo>
                  <a:pt x="1557020" y="1892059"/>
                  <a:pt x="1788160" y="2278139"/>
                  <a:pt x="2026920" y="2407679"/>
                </a:cubicBezTo>
                <a:cubicBezTo>
                  <a:pt x="2265680" y="2537219"/>
                  <a:pt x="2453640" y="2737879"/>
                  <a:pt x="2758440" y="2590559"/>
                </a:cubicBezTo>
                <a:cubicBezTo>
                  <a:pt x="3063240" y="2443239"/>
                  <a:pt x="3446780" y="1932699"/>
                  <a:pt x="3855720" y="1523759"/>
                </a:cubicBezTo>
                <a:cubicBezTo>
                  <a:pt x="4264660" y="1114819"/>
                  <a:pt x="4775200" y="385839"/>
                  <a:pt x="5212080" y="136919"/>
                </a:cubicBezTo>
                <a:cubicBezTo>
                  <a:pt x="5648960" y="-112001"/>
                  <a:pt x="6235700" y="60719"/>
                  <a:pt x="6477000" y="30239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15616" y="2708920"/>
            <a:ext cx="6675120" cy="2572349"/>
          </a:xfrm>
          <a:custGeom>
            <a:avLst/>
            <a:gdLst>
              <a:gd name="connsiteX0" fmla="*/ 0 w 6675120"/>
              <a:gd name="connsiteY0" fmla="*/ 2572349 h 2572349"/>
              <a:gd name="connsiteX1" fmla="*/ 944880 w 6675120"/>
              <a:gd name="connsiteY1" fmla="*/ 1886549 h 2572349"/>
              <a:gd name="connsiteX2" fmla="*/ 2103120 w 6675120"/>
              <a:gd name="connsiteY2" fmla="*/ 2008469 h 2572349"/>
              <a:gd name="connsiteX3" fmla="*/ 3063240 w 6675120"/>
              <a:gd name="connsiteY3" fmla="*/ 2465669 h 2572349"/>
              <a:gd name="connsiteX4" fmla="*/ 4206240 w 6675120"/>
              <a:gd name="connsiteY4" fmla="*/ 1322669 h 2572349"/>
              <a:gd name="connsiteX5" fmla="*/ 5273040 w 6675120"/>
              <a:gd name="connsiteY5" fmla="*/ 103469 h 2572349"/>
              <a:gd name="connsiteX6" fmla="*/ 6675120 w 6675120"/>
              <a:gd name="connsiteY6" fmla="*/ 118709 h 257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5120" h="2572349">
                <a:moveTo>
                  <a:pt x="0" y="2572349"/>
                </a:moveTo>
                <a:cubicBezTo>
                  <a:pt x="297180" y="2276439"/>
                  <a:pt x="594360" y="1980529"/>
                  <a:pt x="944880" y="1886549"/>
                </a:cubicBezTo>
                <a:cubicBezTo>
                  <a:pt x="1295400" y="1792569"/>
                  <a:pt x="1750060" y="1911949"/>
                  <a:pt x="2103120" y="2008469"/>
                </a:cubicBezTo>
                <a:cubicBezTo>
                  <a:pt x="2456180" y="2104989"/>
                  <a:pt x="2712720" y="2579969"/>
                  <a:pt x="3063240" y="2465669"/>
                </a:cubicBezTo>
                <a:cubicBezTo>
                  <a:pt x="3413760" y="2351369"/>
                  <a:pt x="3837940" y="1716369"/>
                  <a:pt x="4206240" y="1322669"/>
                </a:cubicBezTo>
                <a:cubicBezTo>
                  <a:pt x="4574540" y="928969"/>
                  <a:pt x="4861560" y="304129"/>
                  <a:pt x="5273040" y="103469"/>
                </a:cubicBezTo>
                <a:cubicBezTo>
                  <a:pt x="5684520" y="-97191"/>
                  <a:pt x="6510020" y="42509"/>
                  <a:pt x="6675120" y="118709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051560" y="2430609"/>
            <a:ext cx="6659880" cy="2942607"/>
          </a:xfrm>
          <a:custGeom>
            <a:avLst/>
            <a:gdLst>
              <a:gd name="connsiteX0" fmla="*/ 0 w 6659880"/>
              <a:gd name="connsiteY0" fmla="*/ 2565559 h 2942607"/>
              <a:gd name="connsiteX1" fmla="*/ 883920 w 6659880"/>
              <a:gd name="connsiteY1" fmla="*/ 2474119 h 2942607"/>
              <a:gd name="connsiteX2" fmla="*/ 1889760 w 6659880"/>
              <a:gd name="connsiteY2" fmla="*/ 2108359 h 2942607"/>
              <a:gd name="connsiteX3" fmla="*/ 3291840 w 6659880"/>
              <a:gd name="connsiteY3" fmla="*/ 2885599 h 2942607"/>
              <a:gd name="connsiteX4" fmla="*/ 5135880 w 6659880"/>
              <a:gd name="connsiteY4" fmla="*/ 279559 h 2942607"/>
              <a:gd name="connsiteX5" fmla="*/ 6659880 w 6659880"/>
              <a:gd name="connsiteY5" fmla="*/ 50959 h 2942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9880" h="2942607">
                <a:moveTo>
                  <a:pt x="0" y="2565559"/>
                </a:moveTo>
                <a:cubicBezTo>
                  <a:pt x="284480" y="2557939"/>
                  <a:pt x="568960" y="2550319"/>
                  <a:pt x="883920" y="2474119"/>
                </a:cubicBezTo>
                <a:cubicBezTo>
                  <a:pt x="1198880" y="2397919"/>
                  <a:pt x="1488440" y="2039779"/>
                  <a:pt x="1889760" y="2108359"/>
                </a:cubicBezTo>
                <a:cubicBezTo>
                  <a:pt x="2291080" y="2176939"/>
                  <a:pt x="2750820" y="3190399"/>
                  <a:pt x="3291840" y="2885599"/>
                </a:cubicBezTo>
                <a:cubicBezTo>
                  <a:pt x="3832860" y="2580799"/>
                  <a:pt x="4574540" y="751999"/>
                  <a:pt x="5135880" y="279559"/>
                </a:cubicBezTo>
                <a:cubicBezTo>
                  <a:pt x="5697220" y="-192881"/>
                  <a:pt x="6329680" y="83979"/>
                  <a:pt x="6659880" y="50959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97280" y="2697480"/>
            <a:ext cx="6675120" cy="2621460"/>
          </a:xfrm>
          <a:custGeom>
            <a:avLst/>
            <a:gdLst>
              <a:gd name="connsiteX0" fmla="*/ 0 w 6675120"/>
              <a:gd name="connsiteY0" fmla="*/ 2072640 h 2621460"/>
              <a:gd name="connsiteX1" fmla="*/ 746760 w 6675120"/>
              <a:gd name="connsiteY1" fmla="*/ 2133600 h 2621460"/>
              <a:gd name="connsiteX2" fmla="*/ 1676400 w 6675120"/>
              <a:gd name="connsiteY2" fmla="*/ 2042160 h 2621460"/>
              <a:gd name="connsiteX3" fmla="*/ 3078480 w 6675120"/>
              <a:gd name="connsiteY3" fmla="*/ 2590800 h 2621460"/>
              <a:gd name="connsiteX4" fmla="*/ 4617720 w 6675120"/>
              <a:gd name="connsiteY4" fmla="*/ 975360 h 2621460"/>
              <a:gd name="connsiteX5" fmla="*/ 5166360 w 6675120"/>
              <a:gd name="connsiteY5" fmla="*/ 198120 h 2621460"/>
              <a:gd name="connsiteX6" fmla="*/ 6675120 w 6675120"/>
              <a:gd name="connsiteY6" fmla="*/ 0 h 262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5120" h="2621460">
                <a:moveTo>
                  <a:pt x="0" y="2072640"/>
                </a:moveTo>
                <a:cubicBezTo>
                  <a:pt x="233680" y="2105660"/>
                  <a:pt x="467360" y="2138680"/>
                  <a:pt x="746760" y="2133600"/>
                </a:cubicBezTo>
                <a:cubicBezTo>
                  <a:pt x="1026160" y="2128520"/>
                  <a:pt x="1287780" y="1965960"/>
                  <a:pt x="1676400" y="2042160"/>
                </a:cubicBezTo>
                <a:cubicBezTo>
                  <a:pt x="2065020" y="2118360"/>
                  <a:pt x="2588260" y="2768600"/>
                  <a:pt x="3078480" y="2590800"/>
                </a:cubicBezTo>
                <a:cubicBezTo>
                  <a:pt x="3568700" y="2413000"/>
                  <a:pt x="4269740" y="1374140"/>
                  <a:pt x="4617720" y="975360"/>
                </a:cubicBezTo>
                <a:cubicBezTo>
                  <a:pt x="4965700" y="576580"/>
                  <a:pt x="4823460" y="360680"/>
                  <a:pt x="5166360" y="198120"/>
                </a:cubicBezTo>
                <a:cubicBezTo>
                  <a:pt x="5509260" y="35560"/>
                  <a:pt x="6395720" y="35560"/>
                  <a:pt x="6675120" y="0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021080" y="2593054"/>
            <a:ext cx="6766560" cy="2299360"/>
          </a:xfrm>
          <a:custGeom>
            <a:avLst/>
            <a:gdLst>
              <a:gd name="connsiteX0" fmla="*/ 0 w 6766560"/>
              <a:gd name="connsiteY0" fmla="*/ 2055146 h 2299360"/>
              <a:gd name="connsiteX1" fmla="*/ 792480 w 6766560"/>
              <a:gd name="connsiteY1" fmla="*/ 2131346 h 2299360"/>
              <a:gd name="connsiteX2" fmla="*/ 1630680 w 6766560"/>
              <a:gd name="connsiteY2" fmla="*/ 1811306 h 2299360"/>
              <a:gd name="connsiteX3" fmla="*/ 2834640 w 6766560"/>
              <a:gd name="connsiteY3" fmla="*/ 2298986 h 2299360"/>
              <a:gd name="connsiteX4" fmla="*/ 3901440 w 6766560"/>
              <a:gd name="connsiteY4" fmla="*/ 1872266 h 2299360"/>
              <a:gd name="connsiteX5" fmla="*/ 4404360 w 6766560"/>
              <a:gd name="connsiteY5" fmla="*/ 866426 h 2299360"/>
              <a:gd name="connsiteX6" fmla="*/ 5120640 w 6766560"/>
              <a:gd name="connsiteY6" fmla="*/ 58706 h 2299360"/>
              <a:gd name="connsiteX7" fmla="*/ 6766560 w 6766560"/>
              <a:gd name="connsiteY7" fmla="*/ 73946 h 22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66560" h="2299360">
                <a:moveTo>
                  <a:pt x="0" y="2055146"/>
                </a:moveTo>
                <a:cubicBezTo>
                  <a:pt x="260350" y="2113566"/>
                  <a:pt x="520700" y="2171986"/>
                  <a:pt x="792480" y="2131346"/>
                </a:cubicBezTo>
                <a:cubicBezTo>
                  <a:pt x="1064260" y="2090706"/>
                  <a:pt x="1290320" y="1783366"/>
                  <a:pt x="1630680" y="1811306"/>
                </a:cubicBezTo>
                <a:cubicBezTo>
                  <a:pt x="1971040" y="1839246"/>
                  <a:pt x="2456180" y="2288826"/>
                  <a:pt x="2834640" y="2298986"/>
                </a:cubicBezTo>
                <a:cubicBezTo>
                  <a:pt x="3213100" y="2309146"/>
                  <a:pt x="3639820" y="2111026"/>
                  <a:pt x="3901440" y="1872266"/>
                </a:cubicBezTo>
                <a:cubicBezTo>
                  <a:pt x="4163060" y="1633506"/>
                  <a:pt x="4201160" y="1168686"/>
                  <a:pt x="4404360" y="866426"/>
                </a:cubicBezTo>
                <a:cubicBezTo>
                  <a:pt x="4607560" y="564166"/>
                  <a:pt x="4726940" y="190786"/>
                  <a:pt x="5120640" y="58706"/>
                </a:cubicBezTo>
                <a:cubicBezTo>
                  <a:pt x="5514340" y="-73374"/>
                  <a:pt x="6510020" y="56166"/>
                  <a:pt x="6766560" y="73946"/>
                </a:cubicBezTo>
              </a:path>
            </a:pathLst>
          </a:custGeom>
          <a:noFill/>
          <a:ln w="19050">
            <a:gradFill flip="none" rotWithShape="1">
              <a:gsLst>
                <a:gs pos="52000">
                  <a:srgbClr val="C2919C"/>
                </a:gs>
                <a:gs pos="0">
                  <a:schemeClr val="bg1"/>
                </a:gs>
                <a:gs pos="99000">
                  <a:srgbClr val="852339"/>
                </a:gs>
              </a:gsLst>
              <a:lin ang="0" scaled="1"/>
              <a:tileRect/>
            </a:gra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9552" y="1705773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Internal</a:t>
            </a:r>
            <a:r>
              <a:rPr lang="en-US" smtClean="0"/>
              <a:t> sources</a:t>
            </a:r>
            <a:br>
              <a:rPr lang="en-US" smtClean="0"/>
            </a:br>
            <a:r>
              <a:rPr lang="en-US" smtClean="0"/>
              <a:t>(business processes)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39552" y="3685044"/>
            <a:ext cx="299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External</a:t>
            </a:r>
            <a:r>
              <a:rPr lang="en-US" dirty="0" smtClean="0"/>
              <a:t> </a:t>
            </a:r>
            <a:r>
              <a:rPr lang="en-US" smtClean="0"/>
              <a:t>sources </a:t>
            </a:r>
            <a:br>
              <a:rPr lang="en-US" smtClean="0"/>
            </a:br>
            <a:r>
              <a:rPr lang="en-US" smtClean="0"/>
              <a:t>(</a:t>
            </a:r>
            <a:r>
              <a:rPr lang="en-US" dirty="0" smtClean="0"/>
              <a:t>social media for instance)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320891" y="531894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Unstructured data (text, audio) is harder to </a:t>
            </a:r>
            <a:r>
              <a:rPr lang="en-US" smtClean="0"/>
              <a:t>integrate and use for analytics</a:t>
            </a:r>
            <a:endParaRPr lang="en-US" dirty="0" smtClean="0"/>
          </a:p>
        </p:txBody>
      </p:sp>
      <p:sp>
        <p:nvSpPr>
          <p:cNvPr id="11" name="Oval 10"/>
          <p:cNvSpPr/>
          <p:nvPr/>
        </p:nvSpPr>
        <p:spPr>
          <a:xfrm>
            <a:off x="6312225" y="2986275"/>
            <a:ext cx="1440000" cy="1440000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Variety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827388" y="3849662"/>
            <a:ext cx="1440000" cy="1440000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Volume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60296" y="3008316"/>
            <a:ext cx="1440000" cy="1440000"/>
          </a:xfrm>
          <a:prstGeom prst="ellipse">
            <a:avLst/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ctr"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Velocity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66242" y="3661438"/>
            <a:ext cx="1360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mtClean="0">
                <a:ln w="0"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DATA</a:t>
            </a:r>
            <a:endParaRPr lang="en-US" sz="2400">
              <a:ln w="0"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0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/>
          <p:cNvSpPr/>
          <p:nvPr/>
        </p:nvSpPr>
        <p:spPr>
          <a:xfrm>
            <a:off x="2027666" y="2133344"/>
            <a:ext cx="3085974" cy="3072538"/>
          </a:xfrm>
          <a:prstGeom prst="ellipse">
            <a:avLst/>
          </a:prstGeom>
          <a:noFill/>
          <a:ln w="127000">
            <a:solidFill>
              <a:srgbClr val="E6DA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crisp-</a:t>
            </a:r>
            <a:r>
              <a:rPr lang="en-US" dirty="0" err="1" smtClean="0"/>
              <a:t>dM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48949" y="1883309"/>
            <a:ext cx="1728192" cy="576064"/>
            <a:chOff x="1331640" y="2348880"/>
            <a:chExt cx="1728192" cy="576064"/>
          </a:xfrm>
        </p:grpSpPr>
        <p:sp>
          <p:nvSpPr>
            <p:cNvPr id="7" name="Rounded Rectangle 6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Business</a:t>
              </a:r>
              <a:r>
                <a:rPr lang="en-US" sz="1400" dirty="0" smtClean="0"/>
                <a:t> </a:t>
              </a:r>
              <a:r>
                <a:rPr lang="en-US" sz="1200" dirty="0" smtClean="0"/>
                <a:t>Understanding</a:t>
              </a:r>
              <a:endParaRPr lang="en-US" sz="1400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3721196" y="1883308"/>
            <a:ext cx="1728192" cy="576064"/>
            <a:chOff x="1331640" y="2348880"/>
            <a:chExt cx="1728192" cy="576064"/>
          </a:xfrm>
        </p:grpSpPr>
        <p:sp>
          <p:nvSpPr>
            <p:cNvPr id="11" name="Rounded Rectangle 10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Data</a:t>
              </a:r>
              <a:br>
                <a:rPr lang="en-US" sz="1200" dirty="0" smtClean="0"/>
              </a:br>
              <a:r>
                <a:rPr lang="en-US" sz="1200" dirty="0" smtClean="0"/>
                <a:t>Understanding</a:t>
              </a:r>
              <a:endParaRPr lang="en-US" sz="14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564188" y="2924944"/>
            <a:ext cx="1728192" cy="576064"/>
            <a:chOff x="1331640" y="2348880"/>
            <a:chExt cx="1728192" cy="576064"/>
          </a:xfrm>
        </p:grpSpPr>
        <p:sp>
          <p:nvSpPr>
            <p:cNvPr id="14" name="Rounded Rectangle 13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Data</a:t>
              </a:r>
              <a:br>
                <a:rPr lang="en-US" sz="1200" dirty="0" smtClean="0"/>
              </a:br>
              <a:r>
                <a:rPr lang="en-US" sz="1200" dirty="0" smtClean="0"/>
                <a:t>Cleaning</a:t>
              </a:r>
              <a:endParaRPr lang="en-US" sz="1400" dirty="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4564188" y="4077072"/>
            <a:ext cx="1728192" cy="576064"/>
            <a:chOff x="1331640" y="2348880"/>
            <a:chExt cx="1728192" cy="576064"/>
          </a:xfrm>
        </p:grpSpPr>
        <p:sp>
          <p:nvSpPr>
            <p:cNvPr id="20" name="Rounded Rectangle 19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Modeling</a:t>
              </a:r>
              <a:endParaRPr lang="en-US" sz="1400" dirty="0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2771800" y="5157192"/>
            <a:ext cx="1728192" cy="576064"/>
            <a:chOff x="1543387" y="5160585"/>
            <a:chExt cx="1728192" cy="576064"/>
          </a:xfrm>
        </p:grpSpPr>
        <p:grpSp>
          <p:nvGrpSpPr>
            <p:cNvPr id="22" name="Group 21"/>
            <p:cNvGrpSpPr/>
            <p:nvPr/>
          </p:nvGrpSpPr>
          <p:grpSpPr>
            <a:xfrm>
              <a:off x="1543387" y="5160585"/>
              <a:ext cx="1728192" cy="576064"/>
              <a:chOff x="1331640" y="2348880"/>
              <a:chExt cx="1728192" cy="576064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1331640" y="2348880"/>
                <a:ext cx="1728192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r>
                  <a:rPr lang="en-US" sz="1200" dirty="0" smtClean="0"/>
                  <a:t>Evaluation</a:t>
                </a:r>
                <a:endParaRPr lang="en-US" sz="1400" dirty="0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1043608" y="4077072"/>
            <a:ext cx="1728192" cy="576064"/>
            <a:chOff x="1331640" y="2348880"/>
            <a:chExt cx="1728192" cy="576064"/>
          </a:xfrm>
        </p:grpSpPr>
        <p:sp>
          <p:nvSpPr>
            <p:cNvPr id="28" name="Rounded Rectangle 27"/>
            <p:cNvSpPr/>
            <p:nvPr/>
          </p:nvSpPr>
          <p:spPr>
            <a:xfrm>
              <a:off x="1331640" y="2348880"/>
              <a:ext cx="1728192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r>
                <a:rPr lang="en-US" sz="1200" dirty="0" smtClean="0"/>
                <a:t>Deployment</a:t>
              </a:r>
              <a:endParaRPr lang="en-US" sz="14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cxnSp>
        <p:nvCxnSpPr>
          <p:cNvPr id="32" name="Straight Arrow Connector 31"/>
          <p:cNvCxnSpPr>
            <a:stCxn id="7" idx="3"/>
            <a:endCxn id="11" idx="1"/>
          </p:cNvCxnSpPr>
          <p:nvPr/>
        </p:nvCxnSpPr>
        <p:spPr>
          <a:xfrm flipV="1">
            <a:off x="3077141" y="2171340"/>
            <a:ext cx="644055" cy="1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4" idx="0"/>
          </p:cNvCxnSpPr>
          <p:nvPr/>
        </p:nvCxnSpPr>
        <p:spPr>
          <a:xfrm>
            <a:off x="4585292" y="2459372"/>
            <a:ext cx="842992" cy="4655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20" idx="0"/>
          </p:cNvCxnSpPr>
          <p:nvPr/>
        </p:nvCxnSpPr>
        <p:spPr>
          <a:xfrm>
            <a:off x="5428284" y="3501008"/>
            <a:ext cx="0" cy="5760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2"/>
            <a:endCxn id="23" idx="3"/>
          </p:cNvCxnSpPr>
          <p:nvPr/>
        </p:nvCxnSpPr>
        <p:spPr>
          <a:xfrm flipH="1">
            <a:off x="4499992" y="4653136"/>
            <a:ext cx="928292" cy="792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3" idx="1"/>
            <a:endCxn id="28" idx="2"/>
          </p:cNvCxnSpPr>
          <p:nvPr/>
        </p:nvCxnSpPr>
        <p:spPr>
          <a:xfrm flipH="1" flipV="1">
            <a:off x="1907704" y="4653136"/>
            <a:ext cx="864096" cy="792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23" idx="0"/>
            <a:endCxn id="7" idx="2"/>
          </p:cNvCxnSpPr>
          <p:nvPr/>
        </p:nvCxnSpPr>
        <p:spPr>
          <a:xfrm rot="16200000" flipV="1">
            <a:off x="1575562" y="3096857"/>
            <a:ext cx="2697819" cy="1422851"/>
          </a:xfrm>
          <a:prstGeom prst="curvedConnector3">
            <a:avLst>
              <a:gd name="adj1" fmla="val 41714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3147933" y="2887808"/>
            <a:ext cx="975925" cy="1226400"/>
          </a:xfrm>
          <a:prstGeom prst="ca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36000" rtlCol="0" anchor="ctr"/>
          <a:lstStyle/>
          <a:p>
            <a:pPr algn="ctr"/>
            <a:r>
              <a:rPr lang="en-US" sz="1600" dirty="0" smtClean="0"/>
              <a:t>DATA</a:t>
            </a:r>
            <a:endParaRPr lang="en-US" sz="1600" dirty="0"/>
          </a:p>
        </p:txBody>
      </p:sp>
      <p:sp>
        <p:nvSpPr>
          <p:cNvPr id="72" name="Triangle 71"/>
          <p:cNvSpPr/>
          <p:nvPr/>
        </p:nvSpPr>
        <p:spPr>
          <a:xfrm flipV="1">
            <a:off x="4861683" y="3633024"/>
            <a:ext cx="503914" cy="278189"/>
          </a:xfrm>
          <a:prstGeom prst="triangle">
            <a:avLst/>
          </a:prstGeom>
          <a:solidFill>
            <a:srgbClr val="E6D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Shape 316"/>
          <p:cNvSpPr/>
          <p:nvPr/>
        </p:nvSpPr>
        <p:spPr>
          <a:xfrm>
            <a:off x="845766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riangle 36"/>
          <p:cNvSpPr/>
          <p:nvPr/>
        </p:nvSpPr>
        <p:spPr>
          <a:xfrm rot="10800000" flipV="1">
            <a:off x="1773652" y="3459122"/>
            <a:ext cx="503914" cy="278189"/>
          </a:xfrm>
          <a:prstGeom prst="triangle">
            <a:avLst/>
          </a:prstGeom>
          <a:solidFill>
            <a:srgbClr val="E6D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Leading methodology for analytics, data mining, data science projects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six phases, each with subtasks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iterations possible</a:t>
            </a: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44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45" name="Shape 32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TextBox 45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97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70800" y="1052735"/>
            <a:ext cx="6793488" cy="325519"/>
          </a:xfrm>
        </p:spPr>
        <p:txBody>
          <a:bodyPr/>
          <a:lstStyle/>
          <a:p>
            <a:r>
              <a:rPr lang="en-US" dirty="0" smtClean="0"/>
              <a:t>crisp-DM: </a:t>
            </a:r>
            <a:r>
              <a:rPr lang="en-US" dirty="0"/>
              <a:t>a framework for data mining and predictive analytics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53" name="Rounded Rectangle 5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56" name="Rounded Rectangle 5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59" name="Rounded Rectangle 58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62" name="Rounded Rectangle 61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64" name="Group 63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65" name="Group 64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70" name="Rounded Rectangle 6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79512" y="2636912"/>
            <a:ext cx="576064" cy="291448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53" idx="3"/>
            <a:endCxn id="56" idx="3"/>
          </p:cNvCxnSpPr>
          <p:nvPr/>
        </p:nvCxnSpPr>
        <p:spPr>
          <a:xfrm>
            <a:off x="647056" y="2386367"/>
            <a:ext cx="12700" cy="504442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Determine Business Objectives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Assess Situation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Determine Data Mining Goals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Produce Project Plan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27" name="Rectangle 26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32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dirty="0" smtClean="0"/>
              <a:t>Defining the problem from a business perspective</a:t>
            </a:r>
          </a:p>
          <a:p>
            <a:r>
              <a:rPr lang="en-US" dirty="0" smtClean="0"/>
              <a:t>Setting up inventory of resources and requirements</a:t>
            </a:r>
          </a:p>
          <a:p>
            <a:r>
              <a:rPr lang="en-US" dirty="0" smtClean="0"/>
              <a:t>Assessing risks, costs &amp; benefits</a:t>
            </a:r>
          </a:p>
          <a:p>
            <a:r>
              <a:rPr lang="en-US" dirty="0" smtClean="0"/>
              <a:t>Project management</a:t>
            </a:r>
          </a:p>
          <a:p>
            <a:endParaRPr lang="en-US" dirty="0"/>
          </a:p>
          <a:p>
            <a:r>
              <a:rPr lang="en-US" dirty="0" smtClean="0"/>
              <a:t>Close interaction with Data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649472" cy="276200"/>
          </a:xfrm>
        </p:spPr>
        <p:txBody>
          <a:bodyPr/>
          <a:lstStyle/>
          <a:p>
            <a:r>
              <a:rPr lang="en-US" dirty="0" smtClean="0"/>
              <a:t>crisp-DM: </a:t>
            </a:r>
            <a:r>
              <a:rPr lang="en-US" dirty="0"/>
              <a:t>a framework for data mining and predictive analytics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Understanding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27" name="Rounded Rectangle 26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30" name="Rounded Rectangle 2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33" name="Rounded Rectangle 3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36" name="Rounded Rectangle 3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44" name="Rounded Rectangle 43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179512" y="3144318"/>
            <a:ext cx="576064" cy="237291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10849" y="1817034"/>
            <a:ext cx="576064" cy="826965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/>
          <p:nvPr/>
        </p:nvCxnSpPr>
        <p:spPr>
          <a:xfrm>
            <a:off x="647056" y="2386367"/>
            <a:ext cx="12700" cy="504442"/>
          </a:xfrm>
          <a:prstGeom prst="curvedConnector3">
            <a:avLst>
              <a:gd name="adj1" fmla="val 180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0" idx="3"/>
            <a:endCxn id="33" idx="3"/>
          </p:cNvCxnSpPr>
          <p:nvPr/>
        </p:nvCxnSpPr>
        <p:spPr>
          <a:xfrm>
            <a:off x="647056" y="2890809"/>
            <a:ext cx="12700" cy="504056"/>
          </a:xfrm>
          <a:prstGeom prst="curvedConnector3">
            <a:avLst>
              <a:gd name="adj1" fmla="val 180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Collect Initial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Describe Data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Explore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Verify Data Quality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51" name="Rectangle 50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4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dirty="0" smtClean="0"/>
              <a:t>Creating reports regarding data </a:t>
            </a:r>
            <a:r>
              <a:rPr lang="en-US" b="1" dirty="0" smtClean="0"/>
              <a:t>quality</a:t>
            </a:r>
            <a:r>
              <a:rPr lang="en-US" dirty="0" smtClean="0"/>
              <a:t>, </a:t>
            </a:r>
            <a:r>
              <a:rPr lang="en-US" b="1" dirty="0" smtClean="0"/>
              <a:t>sources</a:t>
            </a:r>
          </a:p>
          <a:p>
            <a:r>
              <a:rPr lang="en-US" dirty="0" smtClean="0"/>
              <a:t>Exploratory data analysis: What is possible?</a:t>
            </a:r>
          </a:p>
          <a:p>
            <a:r>
              <a:rPr lang="en-US" b="1" dirty="0" smtClean="0"/>
              <a:t>Outlier</a:t>
            </a:r>
            <a:r>
              <a:rPr lang="en-US" dirty="0" smtClean="0"/>
              <a:t> (anomaly) detection</a:t>
            </a:r>
          </a:p>
          <a:p>
            <a:r>
              <a:rPr lang="en-US" dirty="0" smtClean="0"/>
              <a:t>Describe data: attributes, values, granularity</a:t>
            </a:r>
          </a:p>
          <a:p>
            <a:endParaRPr lang="en-US" dirty="0"/>
          </a:p>
          <a:p>
            <a:r>
              <a:rPr lang="en-US" dirty="0" smtClean="0"/>
              <a:t>Interface to Data Preparation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721480" cy="284987"/>
          </a:xfrm>
        </p:spPr>
        <p:txBody>
          <a:bodyPr/>
          <a:lstStyle/>
          <a:p>
            <a:r>
              <a:rPr lang="en-US" dirty="0" smtClean="0"/>
              <a:t>crisp-DM: a 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79801" y="-346556"/>
            <a:ext cx="576064" cy="1364802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27" name="Rounded Rectangle 26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30" name="Rounded Rectangle 2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33" name="Rounded Rectangle 3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36" name="Rounded Rectangle 3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44" name="Rounded Rectangle 43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107504" y="3648374"/>
            <a:ext cx="576064" cy="237291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0849" y="2026358"/>
            <a:ext cx="576064" cy="1121697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/>
          <p:nvPr/>
        </p:nvCxnSpPr>
        <p:spPr>
          <a:xfrm>
            <a:off x="647056" y="3396346"/>
            <a:ext cx="12700" cy="504056"/>
          </a:xfrm>
          <a:prstGeom prst="curvedConnector3">
            <a:avLst>
              <a:gd name="adj1" fmla="val 180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Select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Clean Data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Construct Data</a:t>
            </a: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Integrate Data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Format Data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51" name="Rectangle 50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4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b="1" dirty="0" smtClean="0"/>
              <a:t>Outputs</a:t>
            </a:r>
          </a:p>
          <a:p>
            <a:pPr lvl="1"/>
            <a:r>
              <a:rPr lang="en-US" b="1" dirty="0" smtClean="0"/>
              <a:t>data set</a:t>
            </a:r>
          </a:p>
          <a:p>
            <a:pPr lvl="1"/>
            <a:r>
              <a:rPr lang="en-US" b="1" dirty="0" smtClean="0"/>
              <a:t>data set description</a:t>
            </a:r>
          </a:p>
          <a:p>
            <a:r>
              <a:rPr lang="en-US" dirty="0" smtClean="0"/>
              <a:t>Data cleaning, transforming, integrating, formatting</a:t>
            </a:r>
          </a:p>
          <a:p>
            <a:endParaRPr lang="en-US" dirty="0"/>
          </a:p>
          <a:p>
            <a:r>
              <a:rPr lang="en-US" dirty="0" smtClean="0"/>
              <a:t>Final data is used in </a:t>
            </a:r>
            <a:r>
              <a:rPr lang="en-US" b="1" dirty="0" smtClean="0"/>
              <a:t>Modeling </a:t>
            </a:r>
            <a:r>
              <a:rPr lang="en-US" dirty="0" smtClean="0"/>
              <a:t>step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99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field full of Buzzwords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845" y="4694113"/>
            <a:ext cx="28808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852339"/>
                </a:solidFill>
              </a:rPr>
              <a:t>Data Mining</a:t>
            </a:r>
            <a:endParaRPr lang="en-US" sz="3500" b="1" dirty="0">
              <a:solidFill>
                <a:srgbClr val="85233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37" y="2823810"/>
            <a:ext cx="393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852339"/>
                </a:solidFill>
              </a:rPr>
              <a:t>Machine Learning</a:t>
            </a:r>
            <a:endParaRPr lang="en-US" sz="3500" b="1" dirty="0">
              <a:solidFill>
                <a:srgbClr val="85233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21" y="5250400"/>
            <a:ext cx="331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rgbClr val="852339"/>
                </a:solidFill>
              </a:rPr>
              <a:t>BIG DATA</a:t>
            </a:r>
            <a:endParaRPr lang="en-US" sz="5400" b="1">
              <a:solidFill>
                <a:srgbClr val="85233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515" y="3697284"/>
            <a:ext cx="443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852339"/>
                </a:solidFill>
              </a:rPr>
              <a:t>Predictive</a:t>
            </a:r>
            <a:endParaRPr lang="en-US" sz="4000" b="1" dirty="0">
              <a:solidFill>
                <a:srgbClr val="85233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07053" y="3842510"/>
            <a:ext cx="137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Statistics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99899" y="3257827"/>
            <a:ext cx="5074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852339"/>
                </a:solidFill>
              </a:rPr>
              <a:t>Business Intelligence</a:t>
            </a:r>
            <a:endParaRPr lang="en-US" sz="3500" b="1" dirty="0">
              <a:solidFill>
                <a:srgbClr val="852339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8813" y="3623354"/>
            <a:ext cx="282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852339"/>
                </a:solidFill>
              </a:rPr>
              <a:t>Analytics</a:t>
            </a:r>
            <a:endParaRPr lang="en-US" sz="4800" b="1" dirty="0">
              <a:solidFill>
                <a:srgbClr val="852339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866" y="4459217"/>
            <a:ext cx="288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52339"/>
                </a:solidFill>
              </a:rPr>
              <a:t>Data Science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5554" y="3316250"/>
            <a:ext cx="20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852339"/>
                </a:solidFill>
              </a:rPr>
              <a:t>Business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515" y="4220056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52339"/>
                </a:solidFill>
              </a:rPr>
              <a:t>Prescriptive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4545" y="1971392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Regression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723814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Classification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1937" y="4992168"/>
            <a:ext cx="196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Supervised</a:t>
            </a:r>
          </a:p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Unsupervised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8831" y="2544850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Clustering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4083" y="5063445"/>
            <a:ext cx="17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852339"/>
                </a:solidFill>
              </a:rPr>
              <a:t>Learning</a:t>
            </a:r>
            <a:endParaRPr lang="en-US" sz="2800" b="1">
              <a:solidFill>
                <a:srgbClr val="85233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8621" y="2273555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Decision Trees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194" y="3322285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rgbClr val="852339"/>
                </a:solidFill>
              </a:rPr>
              <a:t>Descriptive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5174" y="2237482"/>
            <a:ext cx="36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52339"/>
                </a:solidFill>
              </a:rPr>
              <a:t>Decision Support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3239" y="3173707"/>
            <a:ext cx="228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52339"/>
                </a:solidFill>
              </a:rPr>
              <a:t>CRISP-DM</a:t>
            </a:r>
            <a:endParaRPr lang="en-US" sz="3200" b="1" dirty="0">
              <a:solidFill>
                <a:srgbClr val="852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>
          <a:xfrm>
            <a:off x="370800" y="1052736"/>
            <a:ext cx="6721480" cy="258117"/>
          </a:xfrm>
        </p:spPr>
        <p:txBody>
          <a:bodyPr/>
          <a:lstStyle/>
          <a:p>
            <a:r>
              <a:rPr lang="en-US" dirty="0" smtClean="0"/>
              <a:t>CRISP-DM: a 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79801" y="-346556"/>
            <a:ext cx="576064" cy="184047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27" name="Rounded Rectangle 26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30" name="Rounded Rectangle 2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33" name="Rounded Rectangle 3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36" name="Rounded Rectangle 3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44" name="Rounded Rectangle 43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107504" y="4152430"/>
            <a:ext cx="576064" cy="143681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0849" y="2100460"/>
            <a:ext cx="576064" cy="155165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/>
          <p:nvPr/>
        </p:nvCxnSpPr>
        <p:spPr>
          <a:xfrm>
            <a:off x="658962" y="3907747"/>
            <a:ext cx="12700" cy="504056"/>
          </a:xfrm>
          <a:prstGeom prst="curvedConnector3">
            <a:avLst>
              <a:gd name="adj1" fmla="val 180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Select Modeling Techniques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Generate Test Design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Build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Assess Model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51" name="Rectangle 50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53" name="Rectangle 52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4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dirty="0" smtClean="0"/>
              <a:t>Apply modeling techniques</a:t>
            </a:r>
          </a:p>
          <a:p>
            <a:r>
              <a:rPr lang="en-US" dirty="0" smtClean="0"/>
              <a:t>Calibrate parameters</a:t>
            </a:r>
          </a:p>
          <a:p>
            <a:r>
              <a:rPr lang="en-US" dirty="0" smtClean="0"/>
              <a:t>Ensembling: blend different methods together</a:t>
            </a:r>
          </a:p>
          <a:p>
            <a:r>
              <a:rPr lang="en-US" dirty="0" smtClean="0"/>
              <a:t>Hypothesis-driven modeling or Machine Learning?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68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27" name="Rounded Rectangle 26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30" name="Rounded Rectangle 2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33" name="Rounded Rectangle 3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36" name="Rounded Rectangle 3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44" name="Rounded Rectangle 43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107504" y="4658964"/>
            <a:ext cx="576064" cy="85826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0849" y="2026358"/>
            <a:ext cx="576064" cy="2117664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urved Connector 48"/>
          <p:cNvCxnSpPr/>
          <p:nvPr/>
        </p:nvCxnSpPr>
        <p:spPr>
          <a:xfrm>
            <a:off x="640170" y="4402976"/>
            <a:ext cx="12700" cy="504056"/>
          </a:xfrm>
          <a:prstGeom prst="curvedConnector3">
            <a:avLst>
              <a:gd name="adj1" fmla="val 180000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41" idx="3"/>
            <a:endCxn id="27" idx="3"/>
          </p:cNvCxnSpPr>
          <p:nvPr/>
        </p:nvCxnSpPr>
        <p:spPr>
          <a:xfrm flipV="1">
            <a:off x="647056" y="2386367"/>
            <a:ext cx="12700" cy="2016610"/>
          </a:xfrm>
          <a:prstGeom prst="curvedConnector3">
            <a:avLst>
              <a:gd name="adj1" fmla="val 3012630"/>
            </a:avLst>
          </a:prstGeom>
          <a:ln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Evaluate Results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Review Process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Determine Next Steps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52" name="Rectangle 51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54" name="Rectangle 53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5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dirty="0" smtClean="0"/>
              <a:t>Assess results </a:t>
            </a:r>
            <a:r>
              <a:rPr lang="en-US" dirty="0" err="1" smtClean="0"/>
              <a:t>w.r.t</a:t>
            </a:r>
            <a:r>
              <a:rPr lang="en-US" dirty="0" smtClean="0"/>
              <a:t>. business success criteria</a:t>
            </a:r>
          </a:p>
          <a:p>
            <a:pPr lvl="1"/>
            <a:r>
              <a:rPr lang="en-US" dirty="0" smtClean="0"/>
              <a:t>adjust goals or restart process if necessary</a:t>
            </a:r>
          </a:p>
          <a:p>
            <a:r>
              <a:rPr lang="en-US" dirty="0" smtClean="0"/>
              <a:t>Review process to check implementation effort</a:t>
            </a:r>
          </a:p>
          <a:p>
            <a:r>
              <a:rPr lang="en-US" dirty="0" smtClean="0"/>
              <a:t>Project team evaluates options to proceed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741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framework for data mining and predictive analytics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679801" y="-346557"/>
            <a:ext cx="576064" cy="2876971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214299" y="2169988"/>
            <a:ext cx="432757" cy="432757"/>
            <a:chOff x="1331640" y="2348880"/>
            <a:chExt cx="576000" cy="576064"/>
          </a:xfrm>
        </p:grpSpPr>
        <p:sp>
          <p:nvSpPr>
            <p:cNvPr id="27" name="Rounded Rectangle 26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36219"/>
              <a:ext cx="401384" cy="401384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214299" y="2674430"/>
            <a:ext cx="432757" cy="432757"/>
            <a:chOff x="1331640" y="2348880"/>
            <a:chExt cx="576000" cy="576064"/>
          </a:xfrm>
        </p:grpSpPr>
        <p:sp>
          <p:nvSpPr>
            <p:cNvPr id="30" name="Rounded Rectangle 29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648" y="2480896"/>
              <a:ext cx="401384" cy="312029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214299" y="3178486"/>
            <a:ext cx="432757" cy="432757"/>
            <a:chOff x="1331640" y="2348880"/>
            <a:chExt cx="576000" cy="576064"/>
          </a:xfrm>
        </p:grpSpPr>
        <p:sp>
          <p:nvSpPr>
            <p:cNvPr id="33" name="Rounded Rectangle 32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175" y="2480896"/>
              <a:ext cx="338330" cy="31202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214299" y="3682542"/>
            <a:ext cx="432757" cy="432757"/>
            <a:chOff x="1331640" y="2348880"/>
            <a:chExt cx="576000" cy="576064"/>
          </a:xfrm>
        </p:grpSpPr>
        <p:sp>
          <p:nvSpPr>
            <p:cNvPr id="36" name="Rounded Rectangle 35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912" y="2448134"/>
              <a:ext cx="377555" cy="377555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214299" y="4186598"/>
            <a:ext cx="432757" cy="432757"/>
            <a:chOff x="1543387" y="5160585"/>
            <a:chExt cx="576000" cy="576064"/>
          </a:xfrm>
        </p:grpSpPr>
        <p:grpSp>
          <p:nvGrpSpPr>
            <p:cNvPr id="39" name="Group 38"/>
            <p:cNvGrpSpPr/>
            <p:nvPr/>
          </p:nvGrpSpPr>
          <p:grpSpPr>
            <a:xfrm>
              <a:off x="1543387" y="5160585"/>
              <a:ext cx="576000" cy="576064"/>
              <a:chOff x="1331640" y="2348880"/>
              <a:chExt cx="576000" cy="576064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1331640" y="2348880"/>
                <a:ext cx="576000" cy="576064"/>
              </a:xfrm>
              <a:prstGeom prst="round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32000" rtlCol="0" anchor="ctr"/>
              <a:lstStyle/>
              <a:p>
                <a:pPr algn="ctr"/>
                <a:endParaRPr lang="en-US" sz="1400" dirty="0"/>
              </a:p>
            </p:txBody>
          </p: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66916" y="2674041"/>
                <a:ext cx="211624" cy="213120"/>
              </a:xfrm>
              <a:prstGeom prst="rect">
                <a:avLst/>
              </a:prstGeom>
            </p:spPr>
          </p:pic>
        </p:grp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476" y="5301432"/>
              <a:ext cx="249228" cy="199910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214299" y="4690654"/>
            <a:ext cx="432757" cy="432757"/>
            <a:chOff x="1331640" y="2348880"/>
            <a:chExt cx="576000" cy="576064"/>
          </a:xfrm>
        </p:grpSpPr>
        <p:sp>
          <p:nvSpPr>
            <p:cNvPr id="44" name="Rounded Rectangle 43"/>
            <p:cNvSpPr/>
            <p:nvPr/>
          </p:nvSpPr>
          <p:spPr>
            <a:xfrm>
              <a:off x="1331640" y="2348880"/>
              <a:ext cx="576000" cy="576064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577" y="2448134"/>
              <a:ext cx="376225" cy="377555"/>
            </a:xfrm>
            <a:prstGeom prst="rect">
              <a:avLst/>
            </a:prstGeom>
          </p:spPr>
        </p:pic>
      </p:grpSp>
      <p:sp>
        <p:nvSpPr>
          <p:cNvPr id="46" name="Rectangle 45"/>
          <p:cNvSpPr/>
          <p:nvPr/>
        </p:nvSpPr>
        <p:spPr>
          <a:xfrm>
            <a:off x="199984" y="1743900"/>
            <a:ext cx="576064" cy="2914488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07704" y="5123411"/>
            <a:ext cx="6840760" cy="8410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Plan Deployment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Plan Monitoring &amp; Maintenance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Produce Final Report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</a:rPr>
              <a:t>Review Project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186608" y="5123411"/>
            <a:ext cx="756592" cy="841052"/>
            <a:chOff x="971600" y="5048849"/>
            <a:chExt cx="756592" cy="841052"/>
          </a:xfrm>
        </p:grpSpPr>
        <p:sp>
          <p:nvSpPr>
            <p:cNvPr id="49" name="Rectangle 48"/>
            <p:cNvSpPr/>
            <p:nvPr/>
          </p:nvSpPr>
          <p:spPr>
            <a:xfrm>
              <a:off x="971600" y="5048849"/>
              <a:ext cx="756592" cy="841052"/>
            </a:xfrm>
            <a:prstGeom prst="rect">
              <a:avLst/>
            </a:prstGeom>
            <a:solidFill>
              <a:srgbClr val="85233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 smtClean="0"/>
                <a:t>Tasks</a:t>
              </a:r>
              <a:endParaRPr lang="en-US" dirty="0"/>
            </a:p>
          </p:txBody>
        </p:sp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668" y="5123411"/>
              <a:ext cx="442456" cy="442456"/>
            </a:xfrm>
            <a:prstGeom prst="rect">
              <a:avLst/>
            </a:prstGeom>
          </p:spPr>
        </p:pic>
      </p:grpSp>
      <p:sp>
        <p:nvSpPr>
          <p:cNvPr id="51" name="Rectangle 50"/>
          <p:cNvSpPr/>
          <p:nvPr/>
        </p:nvSpPr>
        <p:spPr>
          <a:xfrm>
            <a:off x="1186608" y="2169988"/>
            <a:ext cx="7561856" cy="2953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5F5F5F"/>
              </a:solidFill>
            </a:endParaRPr>
          </a:p>
        </p:txBody>
      </p:sp>
      <p:sp>
        <p:nvSpPr>
          <p:cNvPr id="52" name="Content Placeholder 1"/>
          <p:cNvSpPr>
            <a:spLocks noGrp="1"/>
          </p:cNvSpPr>
          <p:nvPr>
            <p:ph sz="quarter" idx="13"/>
          </p:nvPr>
        </p:nvSpPr>
        <p:spPr>
          <a:xfrm>
            <a:off x="1186609" y="2169988"/>
            <a:ext cx="7561856" cy="2953423"/>
          </a:xfrm>
        </p:spPr>
        <p:txBody>
          <a:bodyPr/>
          <a:lstStyle/>
          <a:p>
            <a:r>
              <a:rPr lang="en-US" dirty="0" smtClean="0"/>
              <a:t>Integration &amp; implementation into business process</a:t>
            </a:r>
          </a:p>
          <a:p>
            <a:r>
              <a:rPr lang="en-US" dirty="0" smtClean="0"/>
              <a:t>Predictive Modeling Markup Language (PMML) helps to transfer from test environment</a:t>
            </a:r>
          </a:p>
          <a:p>
            <a:r>
              <a:rPr lang="en-US" dirty="0" smtClean="0"/>
              <a:t>Not necessarily the end of the project, insights gained in the project may lead to further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1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field full of buzzwords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845" y="4694113"/>
            <a:ext cx="28808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E6DADD"/>
                </a:solidFill>
              </a:rPr>
              <a:t>Data Mining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37" y="2823810"/>
            <a:ext cx="393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E6DADD"/>
                </a:solidFill>
              </a:rPr>
              <a:t>Machine Learning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21" y="5250400"/>
            <a:ext cx="331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E6DADD"/>
                </a:solidFill>
              </a:rPr>
              <a:t>BIG DATA</a:t>
            </a:r>
            <a:endParaRPr lang="en-US" sz="5400" b="1" dirty="0">
              <a:solidFill>
                <a:srgbClr val="E6DADD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515" y="3697284"/>
            <a:ext cx="443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E6DADD"/>
                </a:solidFill>
              </a:rPr>
              <a:t>Predictive</a:t>
            </a:r>
            <a:endParaRPr lang="en-US" sz="4000" b="1" dirty="0">
              <a:solidFill>
                <a:srgbClr val="E6DAD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07053" y="3842510"/>
            <a:ext cx="137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E6DADD"/>
                </a:solidFill>
              </a:rPr>
              <a:t>Statistics</a:t>
            </a:r>
            <a:endParaRPr lang="en-US" sz="2000" b="1" dirty="0">
              <a:solidFill>
                <a:srgbClr val="E6DADD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99899" y="3257827"/>
            <a:ext cx="5074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E6DADD"/>
                </a:solidFill>
              </a:rPr>
              <a:t>Business Intelligence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8813" y="3623354"/>
            <a:ext cx="282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6DADD"/>
                </a:solidFill>
              </a:rPr>
              <a:t>Analytics</a:t>
            </a:r>
            <a:endParaRPr lang="en-US" sz="4800" b="1" dirty="0">
              <a:solidFill>
                <a:srgbClr val="E6DA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866" y="4459217"/>
            <a:ext cx="288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E6DADD"/>
                </a:solidFill>
              </a:rPr>
              <a:t>Data Science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5554" y="3316250"/>
            <a:ext cx="20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Business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515" y="4220056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Prescriptive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4545" y="1971392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Regression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723814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Classification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1937" y="4992168"/>
            <a:ext cx="196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Supervised</a:t>
            </a:r>
          </a:p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Unsupervised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8831" y="2544850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Clustering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4083" y="5063445"/>
            <a:ext cx="17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852339"/>
                </a:solidFill>
              </a:rPr>
              <a:t>Learning</a:t>
            </a:r>
            <a:endParaRPr lang="en-US" sz="2800" b="1">
              <a:solidFill>
                <a:srgbClr val="85233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8621" y="2273555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Decision Trees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194" y="3322285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Descriptive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5174" y="2237482"/>
            <a:ext cx="36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Decision Support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03239" y="3173707"/>
            <a:ext cx="228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CRISP-DM</a:t>
            </a:r>
            <a:endParaRPr lang="en-US" sz="3200" b="1" dirty="0">
              <a:solidFill>
                <a:srgbClr val="E6DADD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1518" y="5663997"/>
            <a:ext cx="31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Time Series Forecasting</a:t>
            </a:r>
            <a:endParaRPr lang="en-US" sz="2000" b="1" dirty="0">
              <a:solidFill>
                <a:srgbClr val="852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hape 91"/>
          <p:cNvCxnSpPr/>
          <p:nvPr/>
        </p:nvCxnSpPr>
        <p:spPr>
          <a:xfrm>
            <a:off x="899592" y="1548000"/>
            <a:ext cx="0" cy="3753208"/>
          </a:xfrm>
          <a:prstGeom prst="straightConnector1">
            <a:avLst/>
          </a:prstGeom>
          <a:noFill/>
          <a:ln w="19050" cap="flat" cmpd="sng">
            <a:solidFill>
              <a:srgbClr val="831F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riangle 11"/>
          <p:cNvSpPr/>
          <p:nvPr/>
        </p:nvSpPr>
        <p:spPr>
          <a:xfrm rot="5400000">
            <a:off x="1012042" y="3773299"/>
            <a:ext cx="360040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84532" y="1566965"/>
            <a:ext cx="718376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A taxonomy for Business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Related Disciplines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CRISP-DM Methodology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Methods for Predictive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Software and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71723" y="1117932"/>
            <a:ext cx="6508800" cy="537833"/>
          </a:xfrm>
        </p:spPr>
        <p:txBody>
          <a:bodyPr/>
          <a:lstStyle/>
          <a:p>
            <a:r>
              <a:rPr lang="en-US" dirty="0" smtClean="0"/>
              <a:t>Supervised learning methods are more important, </a:t>
            </a:r>
            <a:br>
              <a:rPr lang="en-US" dirty="0" smtClean="0"/>
            </a:br>
            <a:r>
              <a:rPr lang="en-US" dirty="0" smtClean="0"/>
              <a:t>yet not exclusively used in predictive analytics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3" y="573881"/>
            <a:ext cx="5784454" cy="481336"/>
          </a:xfrm>
        </p:spPr>
        <p:txBody>
          <a:bodyPr/>
          <a:lstStyle/>
          <a:p>
            <a:r>
              <a:rPr lang="en-US" dirty="0" smtClean="0"/>
              <a:t>methods for predictive analytics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72152" y="2636912"/>
            <a:ext cx="316912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Supervised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0152" y="2636912"/>
            <a:ext cx="2724877" cy="72008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Unsupervised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2152" y="3356992"/>
            <a:ext cx="158287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Regression</a:t>
            </a:r>
          </a:p>
          <a:p>
            <a:pPr algn="ctr"/>
            <a:r>
              <a:rPr lang="en-US" sz="1050" dirty="0" smtClean="0"/>
              <a:t>(quantitative outcome)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56152" y="3356992"/>
            <a:ext cx="1585127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</a:t>
            </a:r>
            <a:r>
              <a:rPr lang="en-US" sz="1050" dirty="0" smtClean="0"/>
              <a:t>(qualitative outcome)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2406" y="3356992"/>
            <a:ext cx="1074822" cy="72008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Clustering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7017972" y="3356992"/>
            <a:ext cx="1224000" cy="72008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Association Rule Mining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273740" y="3356992"/>
            <a:ext cx="1495593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forecasting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244760" y="3356992"/>
            <a:ext cx="420269" cy="720080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...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2059" y="2773546"/>
            <a:ext cx="12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Paradigm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059" y="3493626"/>
            <a:ext cx="12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" y="4509120"/>
            <a:ext cx="125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274305" y="4077072"/>
            <a:ext cx="1496720" cy="111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Sales Forecasting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771025" y="4077072"/>
            <a:ext cx="1583999" cy="111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Predicting interest rates next year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356715" y="4077072"/>
            <a:ext cx="1583999" cy="111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Fraud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014132" y="4082186"/>
            <a:ext cx="1227531" cy="111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Customers who are interest </a:t>
            </a:r>
            <a:r>
              <a:rPr lang="en-US" sz="1200" smtClean="0">
                <a:solidFill>
                  <a:schemeClr val="tx1"/>
                </a:solidFill>
              </a:rPr>
              <a:t>in x also bought 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40153" y="4077072"/>
            <a:ext cx="1075384" cy="1117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Segmenting of customers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predictive analytics</a:t>
            </a:r>
            <a:endParaRPr lang="en-US" dirty="0"/>
          </a:p>
        </p:txBody>
      </p:sp>
      <p:sp>
        <p:nvSpPr>
          <p:cNvPr id="34" name="Shape 316"/>
          <p:cNvSpPr/>
          <p:nvPr/>
        </p:nvSpPr>
        <p:spPr>
          <a:xfrm>
            <a:off x="413717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Shape 316"/>
          <p:cNvSpPr/>
          <p:nvPr/>
        </p:nvSpPr>
        <p:spPr>
          <a:xfrm>
            <a:off x="6084167" y="1794634"/>
            <a:ext cx="2664297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Shape 316"/>
          <p:cNvSpPr/>
          <p:nvPr/>
        </p:nvSpPr>
        <p:spPr>
          <a:xfrm>
            <a:off x="6084167" y="2708920"/>
            <a:ext cx="266429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Rules of IF-THEN over input variables form binary tree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 tries to find “pure” partitions in the data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Trees can grow quite large, which leads to </a:t>
            </a:r>
            <a:r>
              <a:rPr lang="en-US" sz="1600" b="1" dirty="0" err="1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overfitting</a:t>
            </a:r>
            <a:endParaRPr lang="en-US" sz="1600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Applicable to regression and classification tasks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228183" y="1895054"/>
            <a:ext cx="720000" cy="720000"/>
            <a:chOff x="6804672" y="1998952"/>
            <a:chExt cx="504000" cy="462915"/>
          </a:xfrm>
        </p:grpSpPr>
        <p:sp>
          <p:nvSpPr>
            <p:cNvPr id="3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40" name="Shape 3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TextBox 40"/>
          <p:cNvSpPr txBox="1"/>
          <p:nvPr/>
        </p:nvSpPr>
        <p:spPr>
          <a:xfrm>
            <a:off x="7062280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42" name="Rounded Rectangle 41"/>
          <p:cNvSpPr/>
          <p:nvPr/>
        </p:nvSpPr>
        <p:spPr>
          <a:xfrm>
            <a:off x="1959803" y="1965937"/>
            <a:ext cx="1777133" cy="37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Income &lt; €30.000</a:t>
            </a:r>
            <a:endParaRPr lang="en-US" sz="1500"/>
          </a:p>
        </p:txBody>
      </p:sp>
      <p:sp>
        <p:nvSpPr>
          <p:cNvPr id="43" name="Rounded Rectangle 42"/>
          <p:cNvSpPr/>
          <p:nvPr/>
        </p:nvSpPr>
        <p:spPr>
          <a:xfrm>
            <a:off x="1221297" y="2835763"/>
            <a:ext cx="1078572" cy="37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Age &lt; 25</a:t>
            </a:r>
            <a:endParaRPr lang="en-US" sz="1500" dirty="0"/>
          </a:p>
        </p:txBody>
      </p:sp>
      <p:sp>
        <p:nvSpPr>
          <p:cNvPr id="44" name="Rounded Rectangle 43"/>
          <p:cNvSpPr/>
          <p:nvPr/>
        </p:nvSpPr>
        <p:spPr>
          <a:xfrm>
            <a:off x="3064351" y="2836252"/>
            <a:ext cx="1912987" cy="3744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Credit Score &lt; 600</a:t>
            </a:r>
            <a:endParaRPr lang="en-US" sz="15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1809034" y="2333958"/>
            <a:ext cx="990885" cy="508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99919" y="2333958"/>
            <a:ext cx="1269377" cy="508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4139340" y="3876703"/>
            <a:ext cx="1540629" cy="37333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smtClean="0"/>
              <a:t>Gender = Male</a:t>
            </a:r>
            <a:endParaRPr lang="en-US" sz="1500" dirty="0"/>
          </a:p>
        </p:txBody>
      </p:sp>
      <p:sp>
        <p:nvSpPr>
          <p:cNvPr id="57" name="Oval 56"/>
          <p:cNvSpPr/>
          <p:nvPr/>
        </p:nvSpPr>
        <p:spPr>
          <a:xfrm>
            <a:off x="1648337" y="3795670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500" dirty="0" smtClean="0"/>
              <a:t>on time</a:t>
            </a:r>
            <a:endParaRPr lang="en-US" sz="1500" dirty="0"/>
          </a:p>
        </p:txBody>
      </p:sp>
      <p:sp>
        <p:nvSpPr>
          <p:cNvPr id="58" name="Oval 57"/>
          <p:cNvSpPr/>
          <p:nvPr/>
        </p:nvSpPr>
        <p:spPr>
          <a:xfrm>
            <a:off x="488257" y="3795670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 smtClean="0"/>
              <a:t>not </a:t>
            </a:r>
            <a:r>
              <a:rPr lang="en-US" sz="1500" dirty="0" smtClean="0"/>
              <a:t>on time</a:t>
            </a:r>
            <a:endParaRPr lang="en-US" sz="1500" dirty="0"/>
          </a:p>
        </p:txBody>
      </p:sp>
      <p:sp>
        <p:nvSpPr>
          <p:cNvPr id="59" name="Oval 58"/>
          <p:cNvSpPr/>
          <p:nvPr/>
        </p:nvSpPr>
        <p:spPr>
          <a:xfrm>
            <a:off x="2974447" y="3795670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 smtClean="0"/>
              <a:t>not </a:t>
            </a:r>
            <a:r>
              <a:rPr lang="en-US" sz="1500" dirty="0" smtClean="0"/>
              <a:t>on time</a:t>
            </a:r>
            <a:endParaRPr lang="en-US" sz="1500" dirty="0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1080674" y="3203784"/>
            <a:ext cx="631458" cy="6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712132" y="3203784"/>
            <a:ext cx="528622" cy="601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566864" y="3204273"/>
            <a:ext cx="405530" cy="60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72394" y="3204273"/>
            <a:ext cx="985574" cy="678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976406" y="4802697"/>
            <a:ext cx="1035754" cy="603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500" dirty="0" smtClean="0"/>
              <a:t>on time</a:t>
            </a:r>
            <a:endParaRPr lang="en-US" sz="1500" dirty="0"/>
          </a:p>
        </p:txBody>
      </p:sp>
      <p:sp>
        <p:nvSpPr>
          <p:cNvPr id="72" name="Oval 71"/>
          <p:cNvSpPr/>
          <p:nvPr/>
        </p:nvSpPr>
        <p:spPr>
          <a:xfrm>
            <a:off x="3621463" y="4802697"/>
            <a:ext cx="1035754" cy="603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 smtClean="0"/>
              <a:t>not </a:t>
            </a:r>
            <a:r>
              <a:rPr lang="en-US" sz="1500" dirty="0" smtClean="0"/>
              <a:t>on time</a:t>
            </a:r>
            <a:endParaRPr lang="en-US" sz="15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4861342" y="4243679"/>
            <a:ext cx="711020" cy="56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217419" y="4243679"/>
            <a:ext cx="643923" cy="569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Placeholder 2"/>
          <p:cNvSpPr txBox="1">
            <a:spLocks/>
          </p:cNvSpPr>
          <p:nvPr/>
        </p:nvSpPr>
        <p:spPr>
          <a:xfrm>
            <a:off x="370800" y="1407116"/>
            <a:ext cx="6508800" cy="2880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 Binary Classification tree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1593334" y="3804538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0d late</a:t>
            </a:r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33254" y="3804538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12d late</a:t>
            </a:r>
            <a:endParaRPr lang="en-US" sz="1500" dirty="0"/>
          </a:p>
        </p:txBody>
      </p:sp>
      <p:sp>
        <p:nvSpPr>
          <p:cNvPr id="99" name="Oval 98"/>
          <p:cNvSpPr/>
          <p:nvPr/>
        </p:nvSpPr>
        <p:spPr>
          <a:xfrm>
            <a:off x="2919444" y="3804538"/>
            <a:ext cx="1035754" cy="576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24d late</a:t>
            </a:r>
            <a:endParaRPr lang="en-US" sz="1500" dirty="0"/>
          </a:p>
        </p:txBody>
      </p:sp>
      <p:sp>
        <p:nvSpPr>
          <p:cNvPr id="100" name="Oval 99"/>
          <p:cNvSpPr/>
          <p:nvPr/>
        </p:nvSpPr>
        <p:spPr>
          <a:xfrm>
            <a:off x="4921403" y="4811565"/>
            <a:ext cx="1035754" cy="603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0d late</a:t>
            </a:r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566460" y="4811565"/>
            <a:ext cx="1035754" cy="60335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 smtClean="0"/>
              <a:t>69d late</a:t>
            </a:r>
            <a:endParaRPr lang="en-US" sz="1500" dirty="0"/>
          </a:p>
        </p:txBody>
      </p:sp>
      <p:sp>
        <p:nvSpPr>
          <p:cNvPr id="103" name="Text Placeholder 2"/>
          <p:cNvSpPr txBox="1">
            <a:spLocks/>
          </p:cNvSpPr>
          <p:nvPr/>
        </p:nvSpPr>
        <p:spPr>
          <a:xfrm>
            <a:off x="370800" y="1406627"/>
            <a:ext cx="6508800" cy="2880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Tx/>
              <a:buBlip>
                <a:blip r:embed="rId4"/>
              </a:buBlip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 </a:t>
            </a:r>
            <a:r>
              <a:rPr lang="en-US" smtClean="0"/>
              <a:t>Regression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9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7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/>
      <p:bldP spid="58" grpId="1" animBg="1"/>
      <p:bldP spid="59" grpId="1" animBg="1"/>
      <p:bldP spid="71" grpId="1" animBg="1"/>
      <p:bldP spid="72" grpId="1" animBg="1"/>
      <p:bldP spid="96" grpId="0"/>
      <p:bldP spid="97" grpId="0" animBg="1"/>
      <p:bldP spid="98" grpId="0" animBg="1"/>
      <p:bldP spid="99" grpId="0" animBg="1"/>
      <p:bldP spid="100" grpId="0" animBg="1"/>
      <p:bldP spid="101" grpId="0" animBg="1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predictive analytics</a:t>
            </a:r>
            <a:endParaRPr lang="en-US" dirty="0"/>
          </a:p>
        </p:txBody>
      </p:sp>
      <p:sp>
        <p:nvSpPr>
          <p:cNvPr id="5" name="Shape 316"/>
          <p:cNvSpPr/>
          <p:nvPr/>
        </p:nvSpPr>
        <p:spPr>
          <a:xfrm>
            <a:off x="413717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316"/>
          <p:cNvSpPr/>
          <p:nvPr/>
        </p:nvSpPr>
        <p:spPr>
          <a:xfrm>
            <a:off x="6084167" y="1794634"/>
            <a:ext cx="2664297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084167" y="2636912"/>
            <a:ext cx="2664297" cy="316835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142875" indent="-142875">
              <a:buFont typeface="Arial" charset="0"/>
              <a:buChar char="•"/>
            </a:pPr>
            <a:r>
              <a:rPr lang="en-US" sz="16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Hypothesis-driven</a:t>
            </a:r>
            <a:r>
              <a:rPr lang="en-US" sz="1600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-US" sz="16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/>
            </a:r>
            <a:br>
              <a:rPr lang="en-US" sz="16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</a:br>
            <a:r>
              <a:rPr lang="en-US" sz="14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One </a:t>
            </a:r>
            <a:r>
              <a:rPr lang="en-US" sz="1400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assumes a relationship between inputs X to predict </a:t>
            </a:r>
            <a:r>
              <a:rPr lang="en-US" sz="14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Y</a:t>
            </a:r>
          </a:p>
          <a:p>
            <a:pPr marL="142875" indent="-142875">
              <a:buFont typeface="Arial" charset="0"/>
              <a:buChar char="•"/>
            </a:pPr>
            <a:endParaRPr lang="en-US" sz="500" dirty="0" smtClean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Function fitting</a:t>
            </a:r>
          </a:p>
          <a:p>
            <a:pPr marL="142875" indent="-142875">
              <a:buFont typeface="Arial" charset="0"/>
              <a:buChar char="•"/>
            </a:pPr>
            <a:endParaRPr lang="en-US" sz="500" b="1" dirty="0" smtClean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Fundamental technique with lots of variations and very popular</a:t>
            </a:r>
          </a:p>
          <a:p>
            <a:pPr marL="142875" indent="-142875">
              <a:buFont typeface="Arial" charset="0"/>
              <a:buChar char="•"/>
            </a:pPr>
            <a:endParaRPr lang="en-US" sz="500" dirty="0" smtClean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Dimensionality curse</a:t>
            </a:r>
            <a:r>
              <a:rPr lang="en-US" sz="16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More features decrease model quality</a:t>
            </a:r>
          </a:p>
          <a:p>
            <a:pPr marL="142875" indent="-142875">
              <a:buFont typeface="Arial" charset="0"/>
              <a:buChar char="•"/>
            </a:pPr>
            <a:endParaRPr lang="en-US" sz="500" dirty="0" smtClean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Feature selection </a:t>
            </a:r>
            <a:r>
              <a:rPr lang="en-US" sz="1600" dirty="0" smtClean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not trivial</a:t>
            </a:r>
            <a:endParaRPr lang="en-US" sz="1600" dirty="0">
              <a:solidFill>
                <a:srgbClr val="000000"/>
              </a:solidFill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8183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7062280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55050" y="2570420"/>
                <a:ext cx="9602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𝑦</m:t>
                      </m:r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r>
                        <a:rPr lang="de-DE" b="0" i="1" smtClean="0">
                          <a:latin typeface="Cambria Math" charset="0"/>
                        </a:rPr>
                        <m:t>(</m:t>
                      </m:r>
                      <m:r>
                        <a:rPr lang="de-DE" b="0" i="1" smtClean="0">
                          <a:latin typeface="Cambria Math" charset="0"/>
                        </a:rPr>
                        <m:t>𝑥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0" y="2570420"/>
                <a:ext cx="96026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96" t="-2222" r="-764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/>
          <p:cNvSpPr/>
          <p:nvPr/>
        </p:nvSpPr>
        <p:spPr>
          <a:xfrm>
            <a:off x="1445250" y="1850229"/>
            <a:ext cx="251894" cy="17784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04108" y="1882901"/>
                <a:ext cx="28820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+</m:t>
                      </m:r>
                      <m:r>
                        <a:rPr lang="de-D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+</m:t>
                      </m:r>
                      <m:r>
                        <a:rPr lang="de-DE" b="0" i="1" smtClean="0">
                          <a:latin typeface="Cambria Math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08" y="1882901"/>
                <a:ext cx="288200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4" r="-12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08691" y="2255054"/>
                <a:ext cx="2170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+</m:t>
                      </m:r>
                      <m:r>
                        <a:rPr lang="de-D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91" y="2255054"/>
                <a:ext cx="217046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704712" y="2625463"/>
                <a:ext cx="1872692" cy="321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de-DE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DE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e>
                        <m:sub>
                          <m:r>
                            <a:rPr lang="de-DE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charset="0"/>
                        </a:rPr>
                        <m:t>+</m:t>
                      </m:r>
                      <m:r>
                        <a:rPr lang="de-DE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</m:t>
                          </m:r>
                        </m:sub>
                        <m:sup>
                          <m:r>
                            <a:rPr lang="de-DE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712" y="2625463"/>
                <a:ext cx="1872692" cy="321948"/>
              </a:xfrm>
              <a:prstGeom prst="rect">
                <a:avLst/>
              </a:prstGeom>
              <a:blipFill rotWithShape="0">
                <a:blip r:embed="rId6"/>
                <a:stretch>
                  <a:fillRect l="-977" t="-1923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12484" y="3020494"/>
                <a:ext cx="14941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l-GR" i="1" smtClean="0">
                              <a:latin typeface="Cambria Math" charset="0"/>
                            </a:rPr>
                            <m:t>𝑒</m:t>
                          </m:r>
                        </m:e>
                        <m:sup>
                          <m:r>
                            <a:rPr lang="el-GR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charset="0"/>
                                    </a:rPr>
                                    <m:t>…−</m:t>
                                  </m:r>
                                  <m:r>
                                    <a:rPr lang="de-DE" i="1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484" y="3020494"/>
                <a:ext cx="149419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79633" y="3311827"/>
                <a:ext cx="1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33" y="3311827"/>
                <a:ext cx="14106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30435" r="-3478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507049" y="2257243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interaction terms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4487837" y="2581385"/>
            <a:ext cx="113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polynoms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4493087" y="2959564"/>
            <a:ext cx="1468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transformations</a:t>
            </a:r>
            <a:endParaRPr lang="en-US" sz="1400" dirty="0"/>
          </a:p>
        </p:txBody>
      </p:sp>
      <p:graphicFrame>
        <p:nvGraphicFramePr>
          <p:cNvPr id="26" name="Chart 25"/>
          <p:cNvGraphicFramePr/>
          <p:nvPr>
            <p:extLst>
              <p:ext uri="{D42A27DB-BD31-4B8C-83A1-F6EECF244321}">
                <p14:modId xmlns:p14="http://schemas.microsoft.com/office/powerpoint/2010/main" val="1223046963"/>
              </p:ext>
            </p:extLst>
          </p:nvPr>
        </p:nvGraphicFramePr>
        <p:xfrm>
          <a:off x="467544" y="3763532"/>
          <a:ext cx="3894264" cy="1969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640848" y="5563864"/>
            <a:ext cx="36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640848" y="3899296"/>
            <a:ext cx="0" cy="166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15691" y="4527719"/>
            <a:ext cx="2463844" cy="64807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1303414" y="4275546"/>
            <a:ext cx="2368445" cy="1094282"/>
          </a:xfrm>
          <a:custGeom>
            <a:avLst/>
            <a:gdLst>
              <a:gd name="connsiteX0" fmla="*/ 0 w 2368445"/>
              <a:gd name="connsiteY0" fmla="*/ 1094282 h 1094282"/>
              <a:gd name="connsiteX1" fmla="*/ 389744 w 2368445"/>
              <a:gd name="connsiteY1" fmla="*/ 479685 h 1094282"/>
              <a:gd name="connsiteX2" fmla="*/ 1244183 w 2368445"/>
              <a:gd name="connsiteY2" fmla="*/ 704538 h 1094282"/>
              <a:gd name="connsiteX3" fmla="*/ 2368445 w 2368445"/>
              <a:gd name="connsiteY3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445" h="1094282">
                <a:moveTo>
                  <a:pt x="0" y="1094282"/>
                </a:moveTo>
                <a:cubicBezTo>
                  <a:pt x="91190" y="819462"/>
                  <a:pt x="182380" y="544642"/>
                  <a:pt x="389744" y="479685"/>
                </a:cubicBezTo>
                <a:cubicBezTo>
                  <a:pt x="597108" y="414728"/>
                  <a:pt x="914400" y="784485"/>
                  <a:pt x="1244183" y="704538"/>
                </a:cubicBezTo>
                <a:cubicBezTo>
                  <a:pt x="1573967" y="624590"/>
                  <a:pt x="2106117" y="134911"/>
                  <a:pt x="2368445" y="0"/>
                </a:cubicBezTo>
              </a:path>
            </a:pathLst>
          </a:custGeom>
          <a:noFill/>
          <a:ln w="63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41543" y="4041160"/>
            <a:ext cx="1859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Considerations  for equation </a:t>
            </a:r>
            <a:r>
              <a:rPr lang="en-US" sz="1600" smtClean="0"/>
              <a:t>form harder </a:t>
            </a:r>
            <a:r>
              <a:rPr lang="en-US" sz="1600" dirty="0" smtClean="0"/>
              <a:t>in high dimensional space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266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for predictive analytics</a:t>
            </a:r>
            <a:endParaRPr lang="en-US" dirty="0"/>
          </a:p>
        </p:txBody>
      </p:sp>
      <p:sp>
        <p:nvSpPr>
          <p:cNvPr id="5" name="Shape 316"/>
          <p:cNvSpPr/>
          <p:nvPr/>
        </p:nvSpPr>
        <p:spPr>
          <a:xfrm>
            <a:off x="413717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316"/>
          <p:cNvSpPr/>
          <p:nvPr/>
        </p:nvSpPr>
        <p:spPr>
          <a:xfrm>
            <a:off x="6084167" y="1794634"/>
            <a:ext cx="2664297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084167" y="2708920"/>
            <a:ext cx="266429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Machine Learning technique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Separates classes via decision boundary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Only uses observations close to the margin:</a:t>
            </a:r>
            <a:b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good for large data sets, robust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Considered a “must try” technique</a:t>
            </a:r>
          </a:p>
          <a:p>
            <a:pPr marL="142875" indent="-142875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8183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7062280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grpSp>
        <p:nvGrpSpPr>
          <p:cNvPr id="25" name="Group 24"/>
          <p:cNvGrpSpPr/>
          <p:nvPr/>
        </p:nvGrpSpPr>
        <p:grpSpPr>
          <a:xfrm>
            <a:off x="1115522" y="2692658"/>
            <a:ext cx="1440160" cy="1575721"/>
            <a:chOff x="611560" y="2069303"/>
            <a:chExt cx="1440160" cy="1575721"/>
          </a:xfrm>
        </p:grpSpPr>
        <p:sp>
          <p:nvSpPr>
            <p:cNvPr id="12" name="Rectangle 11"/>
            <p:cNvSpPr/>
            <p:nvPr/>
          </p:nvSpPr>
          <p:spPr>
            <a:xfrm>
              <a:off x="611560" y="2069303"/>
              <a:ext cx="1440160" cy="1575721"/>
            </a:xfrm>
            <a:prstGeom prst="rect">
              <a:avLst/>
            </a:prstGeom>
            <a:pattFill prst="lgGrid">
              <a:fgClr>
                <a:srgbClr val="E6DADD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43608" y="3068960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281438" y="2821163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19672" y="3140960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295640" y="3275029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19584" y="3200054"/>
              <a:ext cx="72000" cy="72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13788" y="2939182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43608" y="2615054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501447" y="2579054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722167" y="2867182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717218" y="3429000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654854" y="2673544"/>
              <a:ext cx="1142491" cy="960098"/>
            </a:xfrm>
            <a:custGeom>
              <a:avLst/>
              <a:gdLst>
                <a:gd name="connsiteX0" fmla="*/ 0 w 1142491"/>
                <a:gd name="connsiteY0" fmla="*/ 321216 h 960098"/>
                <a:gd name="connsiteX1" fmla="*/ 191665 w 1142491"/>
                <a:gd name="connsiteY1" fmla="*/ 468957 h 960098"/>
                <a:gd name="connsiteX2" fmla="*/ 351385 w 1142491"/>
                <a:gd name="connsiteY2" fmla="*/ 313230 h 960098"/>
                <a:gd name="connsiteX3" fmla="*/ 435239 w 1142491"/>
                <a:gd name="connsiteY3" fmla="*/ 141530 h 960098"/>
                <a:gd name="connsiteX4" fmla="*/ 682805 w 1142491"/>
                <a:gd name="connsiteY4" fmla="*/ 1775 h 960098"/>
                <a:gd name="connsiteX5" fmla="*/ 910407 w 1142491"/>
                <a:gd name="connsiteY5" fmla="*/ 241356 h 960098"/>
                <a:gd name="connsiteX6" fmla="*/ 1142002 w 1142491"/>
                <a:gd name="connsiteY6" fmla="*/ 508887 h 960098"/>
                <a:gd name="connsiteX7" fmla="*/ 846519 w 1142491"/>
                <a:gd name="connsiteY7" fmla="*/ 868259 h 960098"/>
                <a:gd name="connsiteX8" fmla="*/ 990267 w 1142491"/>
                <a:gd name="connsiteY8" fmla="*/ 960098 h 960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2491" h="960098">
                  <a:moveTo>
                    <a:pt x="0" y="321216"/>
                  </a:moveTo>
                  <a:cubicBezTo>
                    <a:pt x="66550" y="395752"/>
                    <a:pt x="133101" y="470288"/>
                    <a:pt x="191665" y="468957"/>
                  </a:cubicBezTo>
                  <a:cubicBezTo>
                    <a:pt x="250229" y="467626"/>
                    <a:pt x="310789" y="367801"/>
                    <a:pt x="351385" y="313230"/>
                  </a:cubicBezTo>
                  <a:cubicBezTo>
                    <a:pt x="391981" y="258659"/>
                    <a:pt x="380002" y="193439"/>
                    <a:pt x="435239" y="141530"/>
                  </a:cubicBezTo>
                  <a:cubicBezTo>
                    <a:pt x="490476" y="89621"/>
                    <a:pt x="603610" y="-14863"/>
                    <a:pt x="682805" y="1775"/>
                  </a:cubicBezTo>
                  <a:cubicBezTo>
                    <a:pt x="762000" y="18413"/>
                    <a:pt x="833874" y="156837"/>
                    <a:pt x="910407" y="241356"/>
                  </a:cubicBezTo>
                  <a:cubicBezTo>
                    <a:pt x="986940" y="325875"/>
                    <a:pt x="1152650" y="404403"/>
                    <a:pt x="1142002" y="508887"/>
                  </a:cubicBezTo>
                  <a:cubicBezTo>
                    <a:pt x="1131354" y="613371"/>
                    <a:pt x="871808" y="793057"/>
                    <a:pt x="846519" y="868259"/>
                  </a:cubicBezTo>
                  <a:cubicBezTo>
                    <a:pt x="821230" y="943461"/>
                    <a:pt x="990267" y="960098"/>
                    <a:pt x="990267" y="96009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784492" y="2705973"/>
            <a:ext cx="1689808" cy="1641128"/>
            <a:chOff x="3114084" y="2211465"/>
            <a:chExt cx="1689808" cy="1641128"/>
          </a:xfrm>
        </p:grpSpPr>
        <p:sp>
          <p:nvSpPr>
            <p:cNvPr id="52" name="Oval 51"/>
            <p:cNvSpPr/>
            <p:nvPr/>
          </p:nvSpPr>
          <p:spPr>
            <a:xfrm>
              <a:off x="3923928" y="314096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3635904" y="328498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41672" y="2276872"/>
              <a:ext cx="1440160" cy="1575721"/>
              <a:chOff x="611560" y="2069303"/>
              <a:chExt cx="1440160" cy="1575721"/>
            </a:xfrm>
            <a:scene3d>
              <a:camera prst="orthographicFront">
                <a:rot lat="3733337" lon="18153533" rev="19508601"/>
              </a:camera>
              <a:lightRig rig="threePt" dir="t"/>
            </a:scene3d>
          </p:grpSpPr>
          <p:sp>
            <p:nvSpPr>
              <p:cNvPr id="28" name="Oval 27"/>
              <p:cNvSpPr/>
              <p:nvPr/>
            </p:nvSpPr>
            <p:spPr>
              <a:xfrm>
                <a:off x="1043608" y="306896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281438" y="2821163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619672" y="314096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95640" y="3275029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719584" y="3200054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13788" y="2939182"/>
                <a:ext cx="72000" cy="72000"/>
              </a:xfrm>
              <a:prstGeom prst="ellipse">
                <a:avLst/>
              </a:prstGeom>
              <a:solidFill>
                <a:srgbClr val="003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043608" y="2615054"/>
                <a:ext cx="72000" cy="72000"/>
              </a:xfrm>
              <a:prstGeom prst="ellipse">
                <a:avLst/>
              </a:prstGeom>
              <a:solidFill>
                <a:srgbClr val="003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01447" y="2579054"/>
                <a:ext cx="72000" cy="72000"/>
              </a:xfrm>
              <a:prstGeom prst="ellipse">
                <a:avLst/>
              </a:prstGeom>
              <a:solidFill>
                <a:srgbClr val="003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22167" y="2867182"/>
                <a:ext cx="72000" cy="72000"/>
              </a:xfrm>
              <a:prstGeom prst="ellipse">
                <a:avLst/>
              </a:prstGeom>
              <a:solidFill>
                <a:srgbClr val="003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17218" y="3429000"/>
                <a:ext cx="72000" cy="72000"/>
              </a:xfrm>
              <a:prstGeom prst="ellipse">
                <a:avLst/>
              </a:prstGeom>
              <a:solidFill>
                <a:srgbClr val="003E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54854" y="2673544"/>
                <a:ext cx="1142491" cy="960098"/>
              </a:xfrm>
              <a:custGeom>
                <a:avLst/>
                <a:gdLst>
                  <a:gd name="connsiteX0" fmla="*/ 0 w 1142491"/>
                  <a:gd name="connsiteY0" fmla="*/ 321216 h 960098"/>
                  <a:gd name="connsiteX1" fmla="*/ 191665 w 1142491"/>
                  <a:gd name="connsiteY1" fmla="*/ 468957 h 960098"/>
                  <a:gd name="connsiteX2" fmla="*/ 351385 w 1142491"/>
                  <a:gd name="connsiteY2" fmla="*/ 313230 h 960098"/>
                  <a:gd name="connsiteX3" fmla="*/ 435239 w 1142491"/>
                  <a:gd name="connsiteY3" fmla="*/ 141530 h 960098"/>
                  <a:gd name="connsiteX4" fmla="*/ 682805 w 1142491"/>
                  <a:gd name="connsiteY4" fmla="*/ 1775 h 960098"/>
                  <a:gd name="connsiteX5" fmla="*/ 910407 w 1142491"/>
                  <a:gd name="connsiteY5" fmla="*/ 241356 h 960098"/>
                  <a:gd name="connsiteX6" fmla="*/ 1142002 w 1142491"/>
                  <a:gd name="connsiteY6" fmla="*/ 508887 h 960098"/>
                  <a:gd name="connsiteX7" fmla="*/ 846519 w 1142491"/>
                  <a:gd name="connsiteY7" fmla="*/ 868259 h 960098"/>
                  <a:gd name="connsiteX8" fmla="*/ 990267 w 1142491"/>
                  <a:gd name="connsiteY8" fmla="*/ 960098 h 960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2491" h="960098">
                    <a:moveTo>
                      <a:pt x="0" y="321216"/>
                    </a:moveTo>
                    <a:cubicBezTo>
                      <a:pt x="66550" y="395752"/>
                      <a:pt x="133101" y="470288"/>
                      <a:pt x="191665" y="468957"/>
                    </a:cubicBezTo>
                    <a:cubicBezTo>
                      <a:pt x="250229" y="467626"/>
                      <a:pt x="310789" y="367801"/>
                      <a:pt x="351385" y="313230"/>
                    </a:cubicBezTo>
                    <a:cubicBezTo>
                      <a:pt x="391981" y="258659"/>
                      <a:pt x="380002" y="193439"/>
                      <a:pt x="435239" y="141530"/>
                    </a:cubicBezTo>
                    <a:cubicBezTo>
                      <a:pt x="490476" y="89621"/>
                      <a:pt x="603610" y="-14863"/>
                      <a:pt x="682805" y="1775"/>
                    </a:cubicBezTo>
                    <a:cubicBezTo>
                      <a:pt x="762000" y="18413"/>
                      <a:pt x="833874" y="156837"/>
                      <a:pt x="910407" y="241356"/>
                    </a:cubicBezTo>
                    <a:cubicBezTo>
                      <a:pt x="986940" y="325875"/>
                      <a:pt x="1152650" y="404403"/>
                      <a:pt x="1142002" y="508887"/>
                    </a:cubicBezTo>
                    <a:cubicBezTo>
                      <a:pt x="1131354" y="613371"/>
                      <a:pt x="871808" y="793057"/>
                      <a:pt x="846519" y="868259"/>
                    </a:cubicBezTo>
                    <a:cubicBezTo>
                      <a:pt x="821230" y="943461"/>
                      <a:pt x="990267" y="960098"/>
                      <a:pt x="990267" y="96009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11560" y="2069303"/>
                <a:ext cx="1440160" cy="1575721"/>
              </a:xfrm>
              <a:prstGeom prst="rect">
                <a:avLst/>
              </a:prstGeom>
              <a:solidFill>
                <a:schemeClr val="bg1">
                  <a:lumMod val="50000"/>
                  <a:alpha val="41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Cube 38"/>
            <p:cNvSpPr/>
            <p:nvPr/>
          </p:nvSpPr>
          <p:spPr>
            <a:xfrm>
              <a:off x="3119613" y="2211465"/>
              <a:ext cx="1684278" cy="152743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47872" y="350100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515900" y="2211465"/>
              <a:ext cx="0" cy="1143514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515900" y="3347029"/>
              <a:ext cx="1287992" cy="2085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114084" y="3354375"/>
              <a:ext cx="401816" cy="379786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810842" y="3573024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150130" y="3501008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491888" y="3140968"/>
              <a:ext cx="72000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779912" y="2708920"/>
              <a:ext cx="72002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139952" y="2348888"/>
              <a:ext cx="72002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283968" y="2492896"/>
              <a:ext cx="72002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39958" y="2780936"/>
              <a:ext cx="72002" cy="72000"/>
            </a:xfrm>
            <a:prstGeom prst="ellipse">
              <a:avLst/>
            </a:prstGeom>
            <a:solidFill>
              <a:srgbClr val="003E90"/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>
            <a:off x="2699698" y="344451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15522" y="228873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Space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717027" y="295590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kernel</a:t>
            </a:r>
            <a:br>
              <a:rPr lang="en-US" sz="1400" b="1" smtClean="0"/>
            </a:br>
            <a:r>
              <a:rPr lang="en-US" sz="1400" b="1" smtClean="0"/>
              <a:t>function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22961" y="2294876"/>
            <a:ext cx="169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Feature Space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71600" y="4347101"/>
            <a:ext cx="1800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Fit (non-linear) margin that tries to separate classes </a:t>
            </a:r>
            <a:r>
              <a:rPr lang="en-US" sz="1400" b="1" dirty="0" smtClean="0"/>
              <a:t>as good as possible</a:t>
            </a:r>
            <a:endParaRPr 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669578" y="4352788"/>
            <a:ext cx="2081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Spanned separating hyper plane</a:t>
            </a:r>
            <a:endParaRPr lang="en-US" sz="1400" dirty="0"/>
          </a:p>
        </p:txBody>
      </p:sp>
      <p:sp>
        <p:nvSpPr>
          <p:cNvPr id="80" name="TextBox 79"/>
          <p:cNvSpPr txBox="1"/>
          <p:nvPr/>
        </p:nvSpPr>
        <p:spPr>
          <a:xfrm>
            <a:off x="2615944" y="352604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translates to support vectors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94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survey by </a:t>
            </a:r>
            <a:r>
              <a:rPr lang="en-US" dirty="0" err="1" smtClean="0"/>
              <a:t>barc</a:t>
            </a:r>
            <a:r>
              <a:rPr lang="en-US" dirty="0" smtClean="0"/>
              <a:t> (2016) in </a:t>
            </a:r>
            <a:r>
              <a:rPr lang="en-US" dirty="0" err="1" smtClean="0"/>
              <a:t>dach</a:t>
            </a:r>
            <a:r>
              <a:rPr lang="en-US" dirty="0" smtClean="0"/>
              <a:t>-region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60648"/>
            <a:ext cx="6504533" cy="794569"/>
          </a:xfrm>
        </p:spPr>
        <p:txBody>
          <a:bodyPr/>
          <a:lstStyle/>
          <a:p>
            <a:r>
              <a:rPr lang="en-US" dirty="0" smtClean="0"/>
              <a:t>techniques used for Predictive &amp; advanced analytics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606921"/>
              </p:ext>
            </p:extLst>
          </p:nvPr>
        </p:nvGraphicFramePr>
        <p:xfrm>
          <a:off x="398489" y="1340768"/>
          <a:ext cx="7773911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18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602889" y="1532449"/>
            <a:ext cx="7183761" cy="431958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taxonomy for Business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Related Disciplines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CRISP-DM Methodology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Methods for Predictive Analytics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Software and Adoption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hape 91"/>
          <p:cNvCxnSpPr/>
          <p:nvPr/>
        </p:nvCxnSpPr>
        <p:spPr>
          <a:xfrm>
            <a:off x="899592" y="1548000"/>
            <a:ext cx="0" cy="3753208"/>
          </a:xfrm>
          <a:prstGeom prst="straightConnector1">
            <a:avLst/>
          </a:prstGeom>
          <a:noFill/>
          <a:ln w="19050" cap="flat" cmpd="sng">
            <a:solidFill>
              <a:srgbClr val="831F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riangle 11"/>
          <p:cNvSpPr/>
          <p:nvPr/>
        </p:nvSpPr>
        <p:spPr>
          <a:xfrm rot="5400000">
            <a:off x="999213" y="1808820"/>
            <a:ext cx="360040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cxnSp>
        <p:nvCxnSpPr>
          <p:cNvPr id="5" name="Shape 91"/>
          <p:cNvCxnSpPr/>
          <p:nvPr/>
        </p:nvCxnSpPr>
        <p:spPr>
          <a:xfrm>
            <a:off x="899592" y="1548000"/>
            <a:ext cx="0" cy="3753208"/>
          </a:xfrm>
          <a:prstGeom prst="straightConnector1">
            <a:avLst/>
          </a:prstGeom>
          <a:noFill/>
          <a:ln w="19050" cap="flat" cmpd="sng">
            <a:solidFill>
              <a:srgbClr val="831F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riangle 11"/>
          <p:cNvSpPr/>
          <p:nvPr/>
        </p:nvSpPr>
        <p:spPr>
          <a:xfrm rot="5400000">
            <a:off x="1012042" y="4329100"/>
            <a:ext cx="360040" cy="14401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484532" y="1566965"/>
            <a:ext cx="718376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183600" indent="-1836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2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806450" indent="-182563" algn="l" defTabSz="914400" rtl="0" eaLnBrk="1" latinLnBrk="0" hangingPunct="1">
              <a:spcBef>
                <a:spcPts val="300"/>
              </a:spcBef>
              <a:buFont typeface="Wingdings" pitchFamily="2" charset="2"/>
              <a:buChar char="§"/>
              <a:defRPr sz="20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3pPr>
            <a:lvl4pPr marL="1163638" indent="-174625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b="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A taxonomy for Business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Related Disciplines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CRISP-DM Methodology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Methods for Predictive Analytics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dirty="0" smtClean="0"/>
              <a:t>Software and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262551"/>
              </p:ext>
            </p:extLst>
          </p:nvPr>
        </p:nvGraphicFramePr>
        <p:xfrm>
          <a:off x="377825" y="1547813"/>
          <a:ext cx="8353425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R is the most popular data mining tool although python grows faster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800" y="1833364"/>
            <a:ext cx="8496944" cy="3107804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5F5F5F"/>
                </a:solidFill>
              </a:rPr>
              <a:t>Significant growth for Big Data/Hadoop Tools</a:t>
            </a:r>
          </a:p>
          <a:p>
            <a:pPr algn="ctr"/>
            <a:endParaRPr lang="en-US" sz="2400" b="1" dirty="0" smtClean="0">
              <a:solidFill>
                <a:srgbClr val="5F5F5F"/>
              </a:solidFill>
            </a:endParaRPr>
          </a:p>
          <a:p>
            <a:pPr algn="ctr"/>
            <a:r>
              <a:rPr lang="en-US" sz="2400" dirty="0" smtClean="0">
                <a:solidFill>
                  <a:srgbClr val="5F5F5F"/>
                </a:solidFill>
              </a:rPr>
              <a:t>Usage jumped to </a:t>
            </a:r>
            <a:r>
              <a:rPr lang="en-US" sz="2400" b="1" dirty="0" smtClean="0">
                <a:solidFill>
                  <a:srgbClr val="852339"/>
                </a:solidFill>
              </a:rPr>
              <a:t>29%</a:t>
            </a:r>
            <a:r>
              <a:rPr lang="en-US" sz="2400" dirty="0" smtClean="0">
                <a:solidFill>
                  <a:srgbClr val="5F5F5F"/>
                </a:solidFill>
              </a:rPr>
              <a:t> in 2015 (from 17% in 2014)</a:t>
            </a:r>
          </a:p>
          <a:p>
            <a:pPr algn="ctr"/>
            <a:endParaRPr lang="en-US" sz="2400" dirty="0" smtClean="0">
              <a:solidFill>
                <a:srgbClr val="5F5F5F"/>
              </a:solidFill>
            </a:endParaRPr>
          </a:p>
          <a:p>
            <a:pPr algn="ctr"/>
            <a:r>
              <a:rPr lang="en-US" sz="2400" dirty="0" smtClean="0">
                <a:solidFill>
                  <a:srgbClr val="5F5F5F"/>
                </a:solidFill>
              </a:rPr>
              <a:t>Spark ignites: </a:t>
            </a:r>
            <a:r>
              <a:rPr lang="en-US" sz="2400" b="1" dirty="0" smtClean="0">
                <a:solidFill>
                  <a:srgbClr val="852339"/>
                </a:solidFill>
              </a:rPr>
              <a:t>+326%</a:t>
            </a:r>
            <a:endParaRPr lang="en-US" sz="2400" b="1" dirty="0">
              <a:solidFill>
                <a:srgbClr val="852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51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Survey by </a:t>
            </a:r>
            <a:r>
              <a:rPr lang="en-US" dirty="0" err="1" smtClean="0"/>
              <a:t>barc</a:t>
            </a:r>
            <a:r>
              <a:rPr lang="en-US" dirty="0" smtClean="0"/>
              <a:t> (2016) in </a:t>
            </a:r>
            <a:r>
              <a:rPr lang="en-US" dirty="0" err="1" smtClean="0"/>
              <a:t>DACh</a:t>
            </a:r>
            <a:r>
              <a:rPr lang="en-US" dirty="0" smtClean="0"/>
              <a:t>-Region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198770"/>
            <a:ext cx="6504533" cy="856447"/>
          </a:xfrm>
        </p:spPr>
        <p:txBody>
          <a:bodyPr/>
          <a:lstStyle/>
          <a:p>
            <a:r>
              <a:rPr lang="en-US" dirty="0" smtClean="0"/>
              <a:t>Adoption of </a:t>
            </a:r>
            <a:br>
              <a:rPr lang="en-US" dirty="0" smtClean="0"/>
            </a:br>
            <a:r>
              <a:rPr lang="en-US" dirty="0" smtClean="0"/>
              <a:t>advanced and predictive Analytics</a:t>
            </a:r>
            <a:endParaRPr lang="en-US" dirty="0"/>
          </a:p>
        </p:txBody>
      </p:sp>
      <p:sp>
        <p:nvSpPr>
          <p:cNvPr id="5" name="Shape 316"/>
          <p:cNvSpPr/>
          <p:nvPr/>
        </p:nvSpPr>
        <p:spPr>
          <a:xfrm>
            <a:off x="413717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316"/>
          <p:cNvSpPr/>
          <p:nvPr/>
        </p:nvSpPr>
        <p:spPr>
          <a:xfrm>
            <a:off x="6084167" y="1794634"/>
            <a:ext cx="2664297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084167" y="2708920"/>
            <a:ext cx="266429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there is little doubt about future importance, only 42% deem analytics important </a:t>
            </a:r>
            <a:r>
              <a:rPr lang="en-US" sz="1600" b="1" dirty="0">
                <a:solidFill>
                  <a:srgbClr val="000000"/>
                </a:solidFill>
                <a:ea typeface="Trebuchet MS"/>
                <a:cs typeface="Trebuchet MS"/>
                <a:sym typeface="Trebuchet MS"/>
              </a:rPr>
              <a:t>today </a:t>
            </a:r>
            <a:endParaRPr lang="en-US" sz="1600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Financial services industry ranked 2</a:t>
            </a:r>
            <a:r>
              <a:rPr lang="en-US" sz="1600" baseline="300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nd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(after </a:t>
            </a:r>
            <a:r>
              <a:rPr lang="en-US" sz="1600" dirty="0" err="1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TelCo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) regarding adoption</a:t>
            </a:r>
          </a:p>
          <a:p>
            <a:pPr marL="142875" indent="-142875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...</a:t>
            </a:r>
          </a:p>
          <a:p>
            <a:pPr marL="142875" indent="-142875">
              <a:buFont typeface="Arial" charset="0"/>
              <a:buChar char="•"/>
            </a:pPr>
            <a:endParaRPr lang="en-US" sz="16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42875" indent="-142875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228183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/>
          <p:cNvSpPr txBox="1"/>
          <p:nvPr/>
        </p:nvSpPr>
        <p:spPr>
          <a:xfrm>
            <a:off x="7062280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1516626" y="1932720"/>
            <a:ext cx="440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94% say that advances &amp; predictive analytics will be important in the future</a:t>
            </a:r>
            <a:endParaRPr lang="en-US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994374108"/>
              </p:ext>
            </p:extLst>
          </p:nvPr>
        </p:nvGraphicFramePr>
        <p:xfrm>
          <a:off x="379379" y="1819623"/>
          <a:ext cx="1171586" cy="889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Rectangle 22"/>
          <p:cNvSpPr/>
          <p:nvPr/>
        </p:nvSpPr>
        <p:spPr>
          <a:xfrm>
            <a:off x="2076665" y="3042606"/>
            <a:ext cx="13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40%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72665" y="3042606"/>
            <a:ext cx="756000" cy="36000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21%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3408665" y="3042606"/>
            <a:ext cx="864000" cy="360000"/>
          </a:xfrm>
          <a:prstGeom prst="rect">
            <a:avLst/>
          </a:prstGeom>
          <a:solidFill>
            <a:schemeClr val="accent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24%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028665" y="3042606"/>
            <a:ext cx="648000" cy="360000"/>
          </a:xfrm>
          <a:prstGeom prst="rect">
            <a:avLst/>
          </a:prstGeom>
          <a:solidFill>
            <a:schemeClr val="bg2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4024" y="2996952"/>
            <a:ext cx="1466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use it today</a:t>
            </a: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492089" y="3620306"/>
            <a:ext cx="322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plan to use in near-team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269464" y="3636166"/>
            <a:ext cx="12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long-term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452037" y="3869726"/>
            <a:ext cx="121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no plans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09757" y="3330657"/>
            <a:ext cx="1466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97204" y="3906721"/>
            <a:ext cx="1161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158611" y="3418466"/>
            <a:ext cx="462073" cy="48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365356" y="3906721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4373469" y="3418466"/>
            <a:ext cx="418756" cy="48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505756" y="4158171"/>
            <a:ext cx="911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416922" y="3418466"/>
            <a:ext cx="0" cy="750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38964" y="4517753"/>
            <a:ext cx="550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financial services industry invests mostly in: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2266" y="5022138"/>
            <a:ext cx="647336" cy="648072"/>
            <a:chOff x="571634" y="5129862"/>
            <a:chExt cx="647336" cy="648072"/>
          </a:xfrm>
        </p:grpSpPr>
        <p:sp>
          <p:nvSpPr>
            <p:cNvPr id="13" name="Rounded Rectangle 12"/>
            <p:cNvSpPr/>
            <p:nvPr/>
          </p:nvSpPr>
          <p:spPr>
            <a:xfrm>
              <a:off x="571634" y="5129862"/>
              <a:ext cx="647336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32" y="5163428"/>
              <a:ext cx="580941" cy="580941"/>
            </a:xfrm>
            <a:prstGeom prst="rect">
              <a:avLst/>
            </a:prstGeom>
          </p:spPr>
        </p:pic>
      </p:grpSp>
      <p:sp>
        <p:nvSpPr>
          <p:cNvPr id="31" name="Rounded Rectangle 30"/>
          <p:cNvSpPr/>
          <p:nvPr/>
        </p:nvSpPr>
        <p:spPr>
          <a:xfrm>
            <a:off x="3128339" y="5027810"/>
            <a:ext cx="64733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&lt;/&gt;</a:t>
            </a:r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1374616" y="501778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External consulting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11402" y="5015905"/>
            <a:ext cx="1901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Implementation,</a:t>
            </a:r>
            <a:endParaRPr lang="en-US" dirty="0" smtClean="0"/>
          </a:p>
          <a:p>
            <a:r>
              <a:rPr lang="en-US" dirty="0" smtClean="0"/>
              <a:t>Migration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10824" y="2708920"/>
            <a:ext cx="5673343" cy="16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10824" y="4293096"/>
            <a:ext cx="5673343" cy="163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3528" y="1124744"/>
            <a:ext cx="7159680" cy="288032"/>
          </a:xfrm>
        </p:spPr>
        <p:txBody>
          <a:bodyPr/>
          <a:lstStyle/>
          <a:p>
            <a:r>
              <a:rPr lang="en-US" dirty="0" smtClean="0"/>
              <a:t>what is business analytics?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6" name="Shape 316"/>
          <p:cNvSpPr/>
          <p:nvPr/>
        </p:nvSpPr>
        <p:spPr>
          <a:xfrm>
            <a:off x="386479" y="1794634"/>
            <a:ext cx="6129737" cy="4010630"/>
          </a:xfrm>
          <a:prstGeom prst="rect">
            <a:avLst/>
          </a:prstGeom>
          <a:pattFill prst="lgGrid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4275" rIns="36000" bIns="34275" anchor="t" anchorCtr="0">
            <a:no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5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considered a strategic asset </a:t>
            </a:r>
          </a:p>
          <a:p>
            <a:pPr marL="184150" indent="-184150">
              <a:buFont typeface="Arial" charset="0"/>
              <a:buChar char="•"/>
            </a:pP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insights: </a:t>
            </a:r>
            <a:r>
              <a:rPr lang="en-US" sz="15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through data mining techniques</a:t>
            </a:r>
          </a:p>
          <a:p>
            <a:pPr marL="184150" indent="-184150">
              <a:buFont typeface="Arial" charset="0"/>
              <a:buChar char="•"/>
            </a:pPr>
            <a:endParaRPr lang="en-US" sz="15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support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US" sz="1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fact-based management </a:t>
            </a:r>
            <a:r>
              <a:rPr lang="en-US" sz="15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instead of gut-feeling </a:t>
            </a:r>
            <a:endParaRPr lang="en-US" sz="15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kind of insights?</a:t>
            </a:r>
            <a:endParaRPr lang="en-US" sz="16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1600000">
            <a:off x="6223534" y="1064660"/>
            <a:ext cx="117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 b="7298"/>
          <a:stretch/>
        </p:blipFill>
        <p:spPr>
          <a:xfrm>
            <a:off x="748380" y="1794633"/>
            <a:ext cx="5201920" cy="42266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86479" y="1794633"/>
            <a:ext cx="6129736" cy="4010632"/>
          </a:xfrm>
          <a:prstGeom prst="rect">
            <a:avLst/>
          </a:prstGeom>
          <a:gradFill>
            <a:gsLst>
              <a:gs pos="0">
                <a:schemeClr val="bg1">
                  <a:alpha val="43000"/>
                </a:schemeClr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27784" y="5539066"/>
            <a:ext cx="3888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latin typeface="Trebuchet MS" charset="0"/>
                <a:ea typeface="Trebuchet MS" charset="0"/>
                <a:cs typeface="Trebuchet MS" charset="0"/>
              </a:rPr>
              <a:t>Institute for Operations Research and Management Sciences</a:t>
            </a:r>
            <a:endParaRPr lang="en-US" sz="1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2179" y="2974353"/>
            <a:ext cx="50983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“Analytics is the scientific process of transforming </a:t>
            </a:r>
            <a:r>
              <a:rPr lang="en-US" sz="2800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 into </a:t>
            </a:r>
            <a:r>
              <a:rPr lang="en-US" sz="2800" b="1" dirty="0" smtClean="0">
                <a:latin typeface="Times" charset="0"/>
                <a:ea typeface="Times" charset="0"/>
                <a:cs typeface="Times" charset="0"/>
              </a:rPr>
              <a:t>insight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 for making better </a:t>
            </a:r>
            <a:r>
              <a:rPr lang="en-US" sz="2800" b="1" dirty="0" smtClean="0">
                <a:latin typeface="Times" charset="0"/>
                <a:ea typeface="Times" charset="0"/>
                <a:cs typeface="Times" charset="0"/>
              </a:rPr>
              <a:t>decisions</a:t>
            </a:r>
            <a:r>
              <a:rPr lang="en-US" sz="2800" dirty="0" smtClean="0">
                <a:latin typeface="Times" charset="0"/>
                <a:ea typeface="Times" charset="0"/>
                <a:cs typeface="Times" charset="0"/>
              </a:rPr>
              <a:t>”</a:t>
            </a:r>
            <a:endParaRPr lang="en-US" sz="28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3528" y="1124744"/>
            <a:ext cx="7159680" cy="288032"/>
          </a:xfrm>
        </p:spPr>
        <p:txBody>
          <a:bodyPr/>
          <a:lstStyle/>
          <a:p>
            <a:r>
              <a:rPr lang="en-US" dirty="0" smtClean="0"/>
              <a:t>Gartner's analytics ascendancy model shows three perspectives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6" name="Shape 316"/>
          <p:cNvSpPr/>
          <p:nvPr/>
        </p:nvSpPr>
        <p:spPr>
          <a:xfrm>
            <a:off x="386479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103807" y="2060848"/>
            <a:ext cx="11809" cy="32525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90334" y="5319827"/>
            <a:ext cx="4428000" cy="1905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-6843" y="3236461"/>
            <a:ext cx="189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Trebuchet MS" charset="0"/>
                <a:ea typeface="Trebuchet MS" charset="0"/>
                <a:cs typeface="Trebuchet MS" charset="0"/>
              </a:rPr>
              <a:t>Business value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49161" y="5405835"/>
            <a:ext cx="119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rebuchet MS" charset="0"/>
                <a:ea typeface="Trebuchet MS" charset="0"/>
                <a:cs typeface="Trebuchet MS" charset="0"/>
              </a:rPr>
              <a:t>Difficulty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63409" y="3700342"/>
            <a:ext cx="1249200" cy="599607"/>
          </a:xfrm>
          <a:prstGeom prst="round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Descriptive</a:t>
            </a:r>
            <a:endParaRPr lang="en-US" sz="1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465570" y="3026415"/>
            <a:ext cx="1249200" cy="599607"/>
          </a:xfrm>
          <a:prstGeom prst="round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Predictive</a:t>
            </a:r>
            <a:endParaRPr lang="en-US" sz="1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29287" y="2440053"/>
            <a:ext cx="1247468" cy="599607"/>
          </a:xfrm>
          <a:prstGeom prst="round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Prescriptive</a:t>
            </a:r>
            <a:endParaRPr lang="en-US" sz="1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0" name="Right Arrow 19"/>
          <p:cNvSpPr/>
          <p:nvPr/>
        </p:nvSpPr>
        <p:spPr>
          <a:xfrm rot="19968518">
            <a:off x="961002" y="3864324"/>
            <a:ext cx="4695388" cy="487937"/>
          </a:xfrm>
          <a:prstGeom prst="rightArrow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9980000">
            <a:off x="1154600" y="4729243"/>
            <a:ext cx="128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Information</a:t>
            </a:r>
            <a:endParaRPr lang="en-US" sz="1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9980000">
            <a:off x="4019500" y="3252867"/>
            <a:ext cx="1285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Optimization</a:t>
            </a:r>
            <a:endParaRPr lang="en-US" sz="1400" dirty="0">
              <a:solidFill>
                <a:schemeClr val="bg1"/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21600000">
            <a:off x="1293994" y="3107313"/>
            <a:ext cx="117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rebuchet MS" charset="0"/>
                <a:ea typeface="Trebuchet MS" charset="0"/>
                <a:cs typeface="Trebuchet MS" charset="0"/>
              </a:rPr>
              <a:t>What happened?</a:t>
            </a:r>
            <a:endParaRPr lang="en-US" sz="1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1600000">
            <a:off x="2465571" y="2490116"/>
            <a:ext cx="117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Trebuchet MS" charset="0"/>
                <a:ea typeface="Trebuchet MS" charset="0"/>
                <a:cs typeface="Trebuchet MS" charset="0"/>
              </a:rPr>
              <a:t>What will happen?</a:t>
            </a:r>
            <a:endParaRPr lang="en-US" sz="1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21600000">
            <a:off x="3764649" y="1916833"/>
            <a:ext cx="1171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rebuchet MS" charset="0"/>
                <a:ea typeface="Trebuchet MS" charset="0"/>
                <a:cs typeface="Trebuchet MS" charset="0"/>
              </a:rPr>
              <a:t>What should we do?</a:t>
            </a:r>
            <a:endParaRPr lang="en-US" sz="14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1600000">
            <a:off x="6223534" y="1064660"/>
            <a:ext cx="117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18034" y="5539066"/>
            <a:ext cx="1798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smtClean="0">
                <a:latin typeface="Trebuchet MS" charset="0"/>
                <a:ea typeface="Trebuchet MS" charset="0"/>
                <a:cs typeface="Trebuchet MS" charset="0"/>
              </a:rPr>
              <a:t>adapted from Gartner </a:t>
            </a:r>
            <a:r>
              <a:rPr lang="en-US" sz="1000" dirty="0" smtClean="0">
                <a:latin typeface="Trebuchet MS" charset="0"/>
                <a:ea typeface="Trebuchet MS" charset="0"/>
                <a:cs typeface="Trebuchet MS" charset="0"/>
              </a:rPr>
              <a:t>2012</a:t>
            </a:r>
            <a:endParaRPr lang="en-US" sz="1000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30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4275" rIns="36000" bIns="34275" anchor="t" anchorCtr="0">
            <a:no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5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</a:t>
            </a:r>
            <a:r>
              <a:rPr lang="en-US" sz="12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5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Predictive</a:t>
            </a:r>
            <a:r>
              <a:rPr lang="en-US" sz="12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</a:t>
            </a:r>
            <a:r>
              <a:rPr lang="en-US" sz="15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Prescriptive Analytics </a:t>
            </a:r>
            <a:r>
              <a:rPr lang="en-US" sz="15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accepted </a:t>
            </a:r>
          </a:p>
          <a:p>
            <a:pPr marL="184150" indent="-184150">
              <a:buFont typeface="Arial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value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increases as well as difficulty</a:t>
            </a:r>
            <a:endParaRPr lang="en-US" sz="15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Perspectives build on each other</a:t>
            </a:r>
            <a:endParaRPr lang="en-US" sz="15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5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Reduced human involvement in decision as Analytics advance</a:t>
            </a: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115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3528" y="1124744"/>
            <a:ext cx="7159680" cy="288032"/>
          </a:xfrm>
        </p:spPr>
        <p:txBody>
          <a:bodyPr/>
          <a:lstStyle/>
          <a:p>
            <a:r>
              <a:rPr lang="en-US" dirty="0" smtClean="0"/>
              <a:t>from descriptive through predictive to prescriptive analytics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6" name="Shape 316"/>
          <p:cNvSpPr/>
          <p:nvPr/>
        </p:nvSpPr>
        <p:spPr>
          <a:xfrm>
            <a:off x="386479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1600000">
            <a:off x="6223534" y="1064660"/>
            <a:ext cx="117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9590" y="5544942"/>
            <a:ext cx="4031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9591" y="2132856"/>
            <a:ext cx="0" cy="34309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899589" y="3369746"/>
            <a:ext cx="3913325" cy="2183841"/>
          </a:xfrm>
          <a:custGeom>
            <a:avLst/>
            <a:gdLst>
              <a:gd name="connsiteX0" fmla="*/ 0 w 612775"/>
              <a:gd name="connsiteY0" fmla="*/ 292100 h 292100"/>
              <a:gd name="connsiteX1" fmla="*/ 85725 w 612775"/>
              <a:gd name="connsiteY1" fmla="*/ 41275 h 292100"/>
              <a:gd name="connsiteX2" fmla="*/ 438150 w 612775"/>
              <a:gd name="connsiteY2" fmla="*/ 101600 h 292100"/>
              <a:gd name="connsiteX3" fmla="*/ 612775 w 612775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5" h="292100">
                <a:moveTo>
                  <a:pt x="0" y="292100"/>
                </a:moveTo>
                <a:cubicBezTo>
                  <a:pt x="6350" y="182562"/>
                  <a:pt x="12700" y="73025"/>
                  <a:pt x="85725" y="41275"/>
                </a:cubicBezTo>
                <a:cubicBezTo>
                  <a:pt x="158750" y="9525"/>
                  <a:pt x="350308" y="108479"/>
                  <a:pt x="438150" y="101600"/>
                </a:cubicBezTo>
                <a:cubicBezTo>
                  <a:pt x="525992" y="94721"/>
                  <a:pt x="582083" y="16933"/>
                  <a:pt x="61277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V="1">
            <a:off x="3351203" y="3175081"/>
            <a:ext cx="1580001" cy="117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603171" y="2392905"/>
            <a:ext cx="12430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/>
              <a:t>Descriptive</a:t>
            </a:r>
            <a:endParaRPr lang="en-US" sz="1500" dirty="0"/>
          </a:p>
        </p:txBody>
      </p:sp>
      <p:sp>
        <p:nvSpPr>
          <p:cNvPr id="24" name="Freeform 63"/>
          <p:cNvSpPr>
            <a:spLocks noChangeAspect="1" noEditPoints="1"/>
          </p:cNvSpPr>
          <p:nvPr/>
        </p:nvSpPr>
        <p:spPr bwMode="gray">
          <a:xfrm>
            <a:off x="4062964" y="1898854"/>
            <a:ext cx="396903" cy="478576"/>
          </a:xfrm>
          <a:custGeom>
            <a:avLst/>
            <a:gdLst/>
            <a:ahLst/>
            <a:cxnLst>
              <a:cxn ang="0">
                <a:pos x="50" y="18"/>
              </a:cxn>
              <a:cxn ang="0">
                <a:pos x="53" y="11"/>
              </a:cxn>
              <a:cxn ang="0">
                <a:pos x="41" y="0"/>
              </a:cxn>
              <a:cxn ang="0">
                <a:pos x="30" y="11"/>
              </a:cxn>
              <a:cxn ang="0">
                <a:pos x="33" y="18"/>
              </a:cxn>
              <a:cxn ang="0">
                <a:pos x="0" y="58"/>
              </a:cxn>
              <a:cxn ang="0">
                <a:pos x="41" y="99"/>
              </a:cxn>
              <a:cxn ang="0">
                <a:pos x="82" y="58"/>
              </a:cxn>
              <a:cxn ang="0">
                <a:pos x="50" y="18"/>
              </a:cxn>
              <a:cxn ang="0">
                <a:pos x="41" y="5"/>
              </a:cxn>
              <a:cxn ang="0">
                <a:pos x="47" y="11"/>
              </a:cxn>
              <a:cxn ang="0">
                <a:pos x="41" y="17"/>
              </a:cxn>
              <a:cxn ang="0">
                <a:pos x="35" y="11"/>
              </a:cxn>
              <a:cxn ang="0">
                <a:pos x="41" y="5"/>
              </a:cxn>
              <a:cxn ang="0">
                <a:pos x="41" y="92"/>
              </a:cxn>
              <a:cxn ang="0">
                <a:pos x="8" y="58"/>
              </a:cxn>
              <a:cxn ang="0">
                <a:pos x="41" y="25"/>
              </a:cxn>
              <a:cxn ang="0">
                <a:pos x="75" y="58"/>
              </a:cxn>
              <a:cxn ang="0">
                <a:pos x="41" y="92"/>
              </a:cxn>
              <a:cxn ang="0">
                <a:pos x="69" y="54"/>
              </a:cxn>
              <a:cxn ang="0">
                <a:pos x="45" y="31"/>
              </a:cxn>
              <a:cxn ang="0">
                <a:pos x="41" y="35"/>
              </a:cxn>
              <a:cxn ang="0">
                <a:pos x="37" y="31"/>
              </a:cxn>
              <a:cxn ang="0">
                <a:pos x="13" y="55"/>
              </a:cxn>
              <a:cxn ang="0">
                <a:pos x="13" y="55"/>
              </a:cxn>
              <a:cxn ang="0">
                <a:pos x="18" y="59"/>
              </a:cxn>
              <a:cxn ang="0">
                <a:pos x="14" y="63"/>
              </a:cxn>
              <a:cxn ang="0">
                <a:pos x="37" y="86"/>
              </a:cxn>
              <a:cxn ang="0">
                <a:pos x="41" y="81"/>
              </a:cxn>
              <a:cxn ang="0">
                <a:pos x="45" y="86"/>
              </a:cxn>
              <a:cxn ang="0">
                <a:pos x="69" y="62"/>
              </a:cxn>
              <a:cxn ang="0">
                <a:pos x="64" y="58"/>
              </a:cxn>
              <a:cxn ang="0">
                <a:pos x="69" y="54"/>
              </a:cxn>
              <a:cxn ang="0">
                <a:pos x="50" y="59"/>
              </a:cxn>
              <a:cxn ang="0">
                <a:pos x="42" y="67"/>
              </a:cxn>
              <a:cxn ang="0">
                <a:pos x="26" y="73"/>
              </a:cxn>
              <a:cxn ang="0">
                <a:pos x="32" y="57"/>
              </a:cxn>
              <a:cxn ang="0">
                <a:pos x="40" y="49"/>
              </a:cxn>
              <a:cxn ang="0">
                <a:pos x="56" y="43"/>
              </a:cxn>
              <a:cxn ang="0">
                <a:pos x="50" y="59"/>
              </a:cxn>
              <a:cxn ang="0">
                <a:pos x="39" y="58"/>
              </a:cxn>
              <a:cxn ang="0">
                <a:pos x="41" y="61"/>
              </a:cxn>
              <a:cxn ang="0">
                <a:pos x="43" y="58"/>
              </a:cxn>
              <a:cxn ang="0">
                <a:pos x="41" y="56"/>
              </a:cxn>
              <a:cxn ang="0">
                <a:pos x="39" y="58"/>
              </a:cxn>
            </a:cxnLst>
            <a:rect l="0" t="0" r="r" b="b"/>
            <a:pathLst>
              <a:path w="82" h="99">
                <a:moveTo>
                  <a:pt x="50" y="18"/>
                </a:moveTo>
                <a:cubicBezTo>
                  <a:pt x="52" y="16"/>
                  <a:pt x="53" y="14"/>
                  <a:pt x="53" y="11"/>
                </a:cubicBezTo>
                <a:cubicBezTo>
                  <a:pt x="53" y="5"/>
                  <a:pt x="48" y="0"/>
                  <a:pt x="41" y="0"/>
                </a:cubicBezTo>
                <a:cubicBezTo>
                  <a:pt x="35" y="0"/>
                  <a:pt x="30" y="5"/>
                  <a:pt x="30" y="11"/>
                </a:cubicBezTo>
                <a:cubicBezTo>
                  <a:pt x="30" y="14"/>
                  <a:pt x="31" y="16"/>
                  <a:pt x="33" y="18"/>
                </a:cubicBezTo>
                <a:cubicBezTo>
                  <a:pt x="14" y="22"/>
                  <a:pt x="0" y="39"/>
                  <a:pt x="0" y="58"/>
                </a:cubicBezTo>
                <a:cubicBezTo>
                  <a:pt x="0" y="81"/>
                  <a:pt x="19" y="99"/>
                  <a:pt x="41" y="99"/>
                </a:cubicBezTo>
                <a:cubicBezTo>
                  <a:pt x="64" y="99"/>
                  <a:pt x="82" y="81"/>
                  <a:pt x="82" y="58"/>
                </a:cubicBezTo>
                <a:cubicBezTo>
                  <a:pt x="82" y="39"/>
                  <a:pt x="68" y="22"/>
                  <a:pt x="50" y="18"/>
                </a:cubicBezTo>
                <a:close/>
                <a:moveTo>
                  <a:pt x="41" y="5"/>
                </a:moveTo>
                <a:cubicBezTo>
                  <a:pt x="45" y="5"/>
                  <a:pt x="47" y="8"/>
                  <a:pt x="47" y="11"/>
                </a:cubicBezTo>
                <a:cubicBezTo>
                  <a:pt x="47" y="14"/>
                  <a:pt x="45" y="17"/>
                  <a:pt x="41" y="17"/>
                </a:cubicBezTo>
                <a:cubicBezTo>
                  <a:pt x="38" y="17"/>
                  <a:pt x="35" y="14"/>
                  <a:pt x="35" y="11"/>
                </a:cubicBezTo>
                <a:cubicBezTo>
                  <a:pt x="35" y="8"/>
                  <a:pt x="38" y="5"/>
                  <a:pt x="41" y="5"/>
                </a:cubicBezTo>
                <a:close/>
                <a:moveTo>
                  <a:pt x="41" y="92"/>
                </a:moveTo>
                <a:cubicBezTo>
                  <a:pt x="23" y="92"/>
                  <a:pt x="8" y="77"/>
                  <a:pt x="8" y="58"/>
                </a:cubicBezTo>
                <a:cubicBezTo>
                  <a:pt x="8" y="40"/>
                  <a:pt x="23" y="25"/>
                  <a:pt x="41" y="25"/>
                </a:cubicBezTo>
                <a:cubicBezTo>
                  <a:pt x="60" y="25"/>
                  <a:pt x="75" y="40"/>
                  <a:pt x="75" y="58"/>
                </a:cubicBezTo>
                <a:cubicBezTo>
                  <a:pt x="75" y="77"/>
                  <a:pt x="60" y="92"/>
                  <a:pt x="41" y="92"/>
                </a:cubicBezTo>
                <a:close/>
                <a:moveTo>
                  <a:pt x="69" y="54"/>
                </a:moveTo>
                <a:cubicBezTo>
                  <a:pt x="67" y="42"/>
                  <a:pt x="57" y="33"/>
                  <a:pt x="45" y="31"/>
                </a:cubicBezTo>
                <a:cubicBezTo>
                  <a:pt x="41" y="35"/>
                  <a:pt x="41" y="35"/>
                  <a:pt x="41" y="35"/>
                </a:cubicBezTo>
                <a:cubicBezTo>
                  <a:pt x="37" y="31"/>
                  <a:pt x="37" y="31"/>
                  <a:pt x="37" y="31"/>
                </a:cubicBezTo>
                <a:cubicBezTo>
                  <a:pt x="25" y="33"/>
                  <a:pt x="15" y="42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8" y="59"/>
                  <a:pt x="18" y="59"/>
                  <a:pt x="18" y="59"/>
                </a:cubicBezTo>
                <a:cubicBezTo>
                  <a:pt x="14" y="63"/>
                  <a:pt x="14" y="63"/>
                  <a:pt x="14" y="63"/>
                </a:cubicBezTo>
                <a:cubicBezTo>
                  <a:pt x="16" y="75"/>
                  <a:pt x="25" y="84"/>
                  <a:pt x="37" y="86"/>
                </a:cubicBezTo>
                <a:cubicBezTo>
                  <a:pt x="41" y="81"/>
                  <a:pt x="41" y="81"/>
                  <a:pt x="41" y="81"/>
                </a:cubicBezTo>
                <a:cubicBezTo>
                  <a:pt x="45" y="86"/>
                  <a:pt x="45" y="86"/>
                  <a:pt x="45" y="86"/>
                </a:cubicBezTo>
                <a:cubicBezTo>
                  <a:pt x="57" y="84"/>
                  <a:pt x="67" y="75"/>
                  <a:pt x="69" y="62"/>
                </a:cubicBezTo>
                <a:cubicBezTo>
                  <a:pt x="64" y="58"/>
                  <a:pt x="64" y="58"/>
                  <a:pt x="64" y="58"/>
                </a:cubicBezTo>
                <a:lnTo>
                  <a:pt x="69" y="54"/>
                </a:lnTo>
                <a:close/>
                <a:moveTo>
                  <a:pt x="50" y="59"/>
                </a:moveTo>
                <a:cubicBezTo>
                  <a:pt x="50" y="64"/>
                  <a:pt x="46" y="67"/>
                  <a:pt x="42" y="67"/>
                </a:cubicBezTo>
                <a:cubicBezTo>
                  <a:pt x="26" y="73"/>
                  <a:pt x="26" y="73"/>
                  <a:pt x="26" y="73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3"/>
                  <a:pt x="36" y="50"/>
                  <a:pt x="40" y="49"/>
                </a:cubicBezTo>
                <a:cubicBezTo>
                  <a:pt x="56" y="43"/>
                  <a:pt x="56" y="43"/>
                  <a:pt x="56" y="43"/>
                </a:cubicBezTo>
                <a:lnTo>
                  <a:pt x="50" y="59"/>
                </a:lnTo>
                <a:close/>
                <a:moveTo>
                  <a:pt x="39" y="58"/>
                </a:moveTo>
                <a:cubicBezTo>
                  <a:pt x="39" y="60"/>
                  <a:pt x="40" y="61"/>
                  <a:pt x="41" y="61"/>
                </a:cubicBezTo>
                <a:cubicBezTo>
                  <a:pt x="42" y="61"/>
                  <a:pt x="43" y="60"/>
                  <a:pt x="43" y="58"/>
                </a:cubicBezTo>
                <a:cubicBezTo>
                  <a:pt x="43" y="57"/>
                  <a:pt x="42" y="56"/>
                  <a:pt x="41" y="56"/>
                </a:cubicBezTo>
                <a:cubicBezTo>
                  <a:pt x="40" y="56"/>
                  <a:pt x="39" y="57"/>
                  <a:pt x="39" y="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grpSp>
        <p:nvGrpSpPr>
          <p:cNvPr id="25" name="Group 410"/>
          <p:cNvGrpSpPr>
            <a:grpSpLocks noChangeAspect="1"/>
          </p:cNvGrpSpPr>
          <p:nvPr/>
        </p:nvGrpSpPr>
        <p:grpSpPr bwMode="gray">
          <a:xfrm>
            <a:off x="3025411" y="2017215"/>
            <a:ext cx="432805" cy="301369"/>
            <a:chOff x="7072313" y="3571875"/>
            <a:chExt cx="1035050" cy="720725"/>
          </a:xfrm>
          <a:solidFill>
            <a:schemeClr val="accent1"/>
          </a:solidFill>
        </p:grpSpPr>
        <p:sp>
          <p:nvSpPr>
            <p:cNvPr id="26" name="Freeform 34"/>
            <p:cNvSpPr>
              <a:spLocks noEditPoints="1"/>
            </p:cNvSpPr>
            <p:nvPr/>
          </p:nvSpPr>
          <p:spPr bwMode="gray">
            <a:xfrm>
              <a:off x="7072313" y="3571875"/>
              <a:ext cx="1035050" cy="720725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68" y="10"/>
                </a:cxn>
                <a:cxn ang="0">
                  <a:pos x="69" y="9"/>
                </a:cxn>
                <a:cxn ang="0">
                  <a:pos x="58" y="0"/>
                </a:cxn>
                <a:cxn ang="0">
                  <a:pos x="48" y="9"/>
                </a:cxn>
                <a:cxn ang="0">
                  <a:pos x="45" y="9"/>
                </a:cxn>
                <a:cxn ang="0">
                  <a:pos x="34" y="0"/>
                </a:cxn>
                <a:cxn ang="0">
                  <a:pos x="24" y="9"/>
                </a:cxn>
                <a:cxn ang="0">
                  <a:pos x="24" y="10"/>
                </a:cxn>
                <a:cxn ang="0">
                  <a:pos x="3" y="35"/>
                </a:cxn>
                <a:cxn ang="0">
                  <a:pos x="0" y="45"/>
                </a:cxn>
                <a:cxn ang="0">
                  <a:pos x="19" y="63"/>
                </a:cxn>
                <a:cxn ang="0">
                  <a:pos x="37" y="45"/>
                </a:cxn>
                <a:cxn ang="0">
                  <a:pos x="36" y="41"/>
                </a:cxn>
                <a:cxn ang="0">
                  <a:pos x="46" y="47"/>
                </a:cxn>
                <a:cxn ang="0">
                  <a:pos x="55" y="42"/>
                </a:cxn>
                <a:cxn ang="0">
                  <a:pos x="55" y="45"/>
                </a:cxn>
                <a:cxn ang="0">
                  <a:pos x="73" y="63"/>
                </a:cxn>
                <a:cxn ang="0">
                  <a:pos x="91" y="45"/>
                </a:cxn>
                <a:cxn ang="0">
                  <a:pos x="88" y="34"/>
                </a:cxn>
                <a:cxn ang="0">
                  <a:pos x="73" y="61"/>
                </a:cxn>
                <a:cxn ang="0">
                  <a:pos x="56" y="45"/>
                </a:cxn>
                <a:cxn ang="0">
                  <a:pos x="58" y="38"/>
                </a:cxn>
                <a:cxn ang="0">
                  <a:pos x="73" y="28"/>
                </a:cxn>
                <a:cxn ang="0">
                  <a:pos x="87" y="37"/>
                </a:cxn>
                <a:cxn ang="0">
                  <a:pos x="89" y="45"/>
                </a:cxn>
                <a:cxn ang="0">
                  <a:pos x="73" y="61"/>
                </a:cxn>
                <a:cxn ang="0">
                  <a:pos x="52" y="38"/>
                </a:cxn>
                <a:cxn ang="0">
                  <a:pos x="46" y="43"/>
                </a:cxn>
                <a:cxn ang="0">
                  <a:pos x="40" y="39"/>
                </a:cxn>
                <a:cxn ang="0">
                  <a:pos x="39" y="36"/>
                </a:cxn>
                <a:cxn ang="0">
                  <a:pos x="46" y="29"/>
                </a:cxn>
                <a:cxn ang="0">
                  <a:pos x="53" y="36"/>
                </a:cxn>
                <a:cxn ang="0">
                  <a:pos x="52" y="38"/>
                </a:cxn>
                <a:cxn ang="0">
                  <a:pos x="19" y="61"/>
                </a:cxn>
                <a:cxn ang="0">
                  <a:pos x="2" y="45"/>
                </a:cxn>
                <a:cxn ang="0">
                  <a:pos x="3" y="40"/>
                </a:cxn>
                <a:cxn ang="0">
                  <a:pos x="19" y="28"/>
                </a:cxn>
                <a:cxn ang="0">
                  <a:pos x="34" y="39"/>
                </a:cxn>
                <a:cxn ang="0">
                  <a:pos x="35" y="45"/>
                </a:cxn>
                <a:cxn ang="0">
                  <a:pos x="19" y="61"/>
                </a:cxn>
              </a:cxnLst>
              <a:rect l="0" t="0" r="r" b="b"/>
              <a:pathLst>
                <a:path w="91" h="63">
                  <a:moveTo>
                    <a:pt x="88" y="34"/>
                  </a:moveTo>
                  <a:cubicBezTo>
                    <a:pt x="82" y="24"/>
                    <a:pt x="72" y="14"/>
                    <a:pt x="68" y="10"/>
                  </a:cubicBezTo>
                  <a:cubicBezTo>
                    <a:pt x="68" y="10"/>
                    <a:pt x="69" y="9"/>
                    <a:pt x="69" y="9"/>
                  </a:cubicBezTo>
                  <a:cubicBezTo>
                    <a:pt x="69" y="4"/>
                    <a:pt x="64" y="0"/>
                    <a:pt x="58" y="0"/>
                  </a:cubicBezTo>
                  <a:cubicBezTo>
                    <a:pt x="52" y="0"/>
                    <a:pt x="48" y="4"/>
                    <a:pt x="48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4"/>
                    <a:pt x="40" y="0"/>
                    <a:pt x="34" y="0"/>
                  </a:cubicBezTo>
                  <a:cubicBezTo>
                    <a:pt x="28" y="0"/>
                    <a:pt x="24" y="4"/>
                    <a:pt x="24" y="9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11" y="22"/>
                    <a:pt x="5" y="30"/>
                    <a:pt x="3" y="35"/>
                  </a:cubicBezTo>
                  <a:cubicBezTo>
                    <a:pt x="1" y="38"/>
                    <a:pt x="0" y="41"/>
                    <a:pt x="0" y="45"/>
                  </a:cubicBezTo>
                  <a:cubicBezTo>
                    <a:pt x="0" y="55"/>
                    <a:pt x="9" y="63"/>
                    <a:pt x="19" y="63"/>
                  </a:cubicBezTo>
                  <a:cubicBezTo>
                    <a:pt x="29" y="63"/>
                    <a:pt x="37" y="55"/>
                    <a:pt x="37" y="45"/>
                  </a:cubicBezTo>
                  <a:cubicBezTo>
                    <a:pt x="37" y="44"/>
                    <a:pt x="37" y="42"/>
                    <a:pt x="36" y="41"/>
                  </a:cubicBezTo>
                  <a:cubicBezTo>
                    <a:pt x="38" y="45"/>
                    <a:pt x="42" y="47"/>
                    <a:pt x="46" y="47"/>
                  </a:cubicBezTo>
                  <a:cubicBezTo>
                    <a:pt x="50" y="47"/>
                    <a:pt x="53" y="45"/>
                    <a:pt x="55" y="42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55"/>
                    <a:pt x="63" y="63"/>
                    <a:pt x="73" y="63"/>
                  </a:cubicBezTo>
                  <a:cubicBezTo>
                    <a:pt x="83" y="63"/>
                    <a:pt x="91" y="55"/>
                    <a:pt x="91" y="45"/>
                  </a:cubicBezTo>
                  <a:cubicBezTo>
                    <a:pt x="91" y="41"/>
                    <a:pt x="90" y="37"/>
                    <a:pt x="88" y="34"/>
                  </a:cubicBezTo>
                  <a:close/>
                  <a:moveTo>
                    <a:pt x="73" y="61"/>
                  </a:moveTo>
                  <a:cubicBezTo>
                    <a:pt x="64" y="61"/>
                    <a:pt x="56" y="54"/>
                    <a:pt x="56" y="45"/>
                  </a:cubicBezTo>
                  <a:cubicBezTo>
                    <a:pt x="56" y="42"/>
                    <a:pt x="57" y="40"/>
                    <a:pt x="58" y="38"/>
                  </a:cubicBezTo>
                  <a:cubicBezTo>
                    <a:pt x="60" y="32"/>
                    <a:pt x="66" y="28"/>
                    <a:pt x="73" y="28"/>
                  </a:cubicBezTo>
                  <a:cubicBezTo>
                    <a:pt x="79" y="28"/>
                    <a:pt x="84" y="32"/>
                    <a:pt x="87" y="37"/>
                  </a:cubicBezTo>
                  <a:cubicBezTo>
                    <a:pt x="89" y="39"/>
                    <a:pt x="89" y="42"/>
                    <a:pt x="89" y="45"/>
                  </a:cubicBezTo>
                  <a:cubicBezTo>
                    <a:pt x="89" y="54"/>
                    <a:pt x="82" y="61"/>
                    <a:pt x="73" y="61"/>
                  </a:cubicBezTo>
                  <a:close/>
                  <a:moveTo>
                    <a:pt x="52" y="38"/>
                  </a:moveTo>
                  <a:cubicBezTo>
                    <a:pt x="51" y="41"/>
                    <a:pt x="49" y="43"/>
                    <a:pt x="46" y="43"/>
                  </a:cubicBezTo>
                  <a:cubicBezTo>
                    <a:pt x="43" y="43"/>
                    <a:pt x="41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9" y="32"/>
                    <a:pt x="42" y="29"/>
                    <a:pt x="46" y="29"/>
                  </a:cubicBezTo>
                  <a:cubicBezTo>
                    <a:pt x="50" y="29"/>
                    <a:pt x="53" y="32"/>
                    <a:pt x="53" y="36"/>
                  </a:cubicBezTo>
                  <a:cubicBezTo>
                    <a:pt x="53" y="37"/>
                    <a:pt x="52" y="37"/>
                    <a:pt x="52" y="38"/>
                  </a:cubicBezTo>
                  <a:close/>
                  <a:moveTo>
                    <a:pt x="19" y="61"/>
                  </a:moveTo>
                  <a:cubicBezTo>
                    <a:pt x="10" y="61"/>
                    <a:pt x="2" y="54"/>
                    <a:pt x="2" y="45"/>
                  </a:cubicBezTo>
                  <a:cubicBezTo>
                    <a:pt x="2" y="43"/>
                    <a:pt x="2" y="42"/>
                    <a:pt x="3" y="40"/>
                  </a:cubicBezTo>
                  <a:cubicBezTo>
                    <a:pt x="5" y="33"/>
                    <a:pt x="11" y="28"/>
                    <a:pt x="19" y="28"/>
                  </a:cubicBezTo>
                  <a:cubicBezTo>
                    <a:pt x="26" y="28"/>
                    <a:pt x="32" y="33"/>
                    <a:pt x="34" y="39"/>
                  </a:cubicBezTo>
                  <a:cubicBezTo>
                    <a:pt x="35" y="41"/>
                    <a:pt x="35" y="43"/>
                    <a:pt x="35" y="45"/>
                  </a:cubicBezTo>
                  <a:cubicBezTo>
                    <a:pt x="35" y="54"/>
                    <a:pt x="28" y="61"/>
                    <a:pt x="19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gray">
            <a:xfrm>
              <a:off x="7118351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6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gray">
            <a:xfrm>
              <a:off x="7732713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5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5"/>
          <p:cNvSpPr>
            <a:spLocks noChangeAspect="1" noEditPoints="1"/>
          </p:cNvSpPr>
          <p:nvPr/>
        </p:nvSpPr>
        <p:spPr bwMode="gray">
          <a:xfrm>
            <a:off x="2028780" y="1981164"/>
            <a:ext cx="391883" cy="396266"/>
          </a:xfrm>
          <a:custGeom>
            <a:avLst/>
            <a:gdLst/>
            <a:ahLst/>
            <a:cxnLst>
              <a:cxn ang="0">
                <a:pos x="97" y="83"/>
              </a:cxn>
              <a:cxn ang="0">
                <a:pos x="60" y="46"/>
              </a:cxn>
              <a:cxn ang="0">
                <a:pos x="60" y="46"/>
              </a:cxn>
              <a:cxn ang="0">
                <a:pos x="64" y="32"/>
              </a:cxn>
              <a:cxn ang="0">
                <a:pos x="54" y="9"/>
              </a:cxn>
              <a:cxn ang="0">
                <a:pos x="32" y="0"/>
              </a:cxn>
              <a:cxn ang="0">
                <a:pos x="9" y="9"/>
              </a:cxn>
              <a:cxn ang="0">
                <a:pos x="0" y="32"/>
              </a:cxn>
              <a:cxn ang="0">
                <a:pos x="9" y="54"/>
              </a:cxn>
              <a:cxn ang="0">
                <a:pos x="32" y="64"/>
              </a:cxn>
              <a:cxn ang="0">
                <a:pos x="32" y="64"/>
              </a:cxn>
              <a:cxn ang="0">
                <a:pos x="46" y="60"/>
              </a:cxn>
              <a:cxn ang="0">
                <a:pos x="46" y="60"/>
              </a:cxn>
              <a:cxn ang="0">
                <a:pos x="83" y="97"/>
              </a:cxn>
              <a:cxn ang="0">
                <a:pos x="95" y="96"/>
              </a:cxn>
              <a:cxn ang="0">
                <a:pos x="96" y="95"/>
              </a:cxn>
              <a:cxn ang="0">
                <a:pos x="97" y="83"/>
              </a:cxn>
              <a:cxn ang="0">
                <a:pos x="32" y="55"/>
              </a:cxn>
              <a:cxn ang="0">
                <a:pos x="15" y="48"/>
              </a:cxn>
              <a:cxn ang="0">
                <a:pos x="9" y="32"/>
              </a:cxn>
              <a:cxn ang="0">
                <a:pos x="15" y="15"/>
              </a:cxn>
              <a:cxn ang="0">
                <a:pos x="32" y="9"/>
              </a:cxn>
              <a:cxn ang="0">
                <a:pos x="48" y="15"/>
              </a:cxn>
              <a:cxn ang="0">
                <a:pos x="55" y="32"/>
              </a:cxn>
              <a:cxn ang="0">
                <a:pos x="48" y="48"/>
              </a:cxn>
              <a:cxn ang="0">
                <a:pos x="32" y="55"/>
              </a:cxn>
            </a:cxnLst>
            <a:rect l="0" t="0" r="r" b="b"/>
            <a:pathLst>
              <a:path w="100" h="101">
                <a:moveTo>
                  <a:pt x="97" y="83"/>
                </a:move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24"/>
                  <a:pt x="60" y="15"/>
                  <a:pt x="54" y="9"/>
                </a:cubicBezTo>
                <a:cubicBezTo>
                  <a:pt x="48" y="3"/>
                  <a:pt x="40" y="0"/>
                  <a:pt x="32" y="0"/>
                </a:cubicBezTo>
                <a:cubicBezTo>
                  <a:pt x="23" y="0"/>
                  <a:pt x="15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9" y="54"/>
                </a:cubicBezTo>
                <a:cubicBezTo>
                  <a:pt x="15" y="61"/>
                  <a:pt x="23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6" y="64"/>
                  <a:pt x="41" y="63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83" y="97"/>
                  <a:pt x="83" y="97"/>
                  <a:pt x="83" y="97"/>
                </a:cubicBezTo>
                <a:cubicBezTo>
                  <a:pt x="86" y="101"/>
                  <a:pt x="91" y="99"/>
                  <a:pt x="95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9" y="91"/>
                  <a:pt x="100" y="86"/>
                  <a:pt x="97" y="83"/>
                </a:cubicBezTo>
                <a:close/>
                <a:moveTo>
                  <a:pt x="32" y="55"/>
                </a:moveTo>
                <a:cubicBezTo>
                  <a:pt x="26" y="55"/>
                  <a:pt x="20" y="52"/>
                  <a:pt x="15" y="48"/>
                </a:cubicBezTo>
                <a:cubicBezTo>
                  <a:pt x="11" y="43"/>
                  <a:pt x="9" y="38"/>
                  <a:pt x="9" y="32"/>
                </a:cubicBezTo>
                <a:cubicBezTo>
                  <a:pt x="9" y="26"/>
                  <a:pt x="11" y="20"/>
                  <a:pt x="15" y="15"/>
                </a:cubicBezTo>
                <a:cubicBezTo>
                  <a:pt x="20" y="11"/>
                  <a:pt x="26" y="9"/>
                  <a:pt x="32" y="9"/>
                </a:cubicBezTo>
                <a:cubicBezTo>
                  <a:pt x="37" y="9"/>
                  <a:pt x="43" y="11"/>
                  <a:pt x="48" y="15"/>
                </a:cubicBezTo>
                <a:cubicBezTo>
                  <a:pt x="52" y="20"/>
                  <a:pt x="55" y="26"/>
                  <a:pt x="55" y="32"/>
                </a:cubicBezTo>
                <a:cubicBezTo>
                  <a:pt x="55" y="38"/>
                  <a:pt x="52" y="43"/>
                  <a:pt x="48" y="48"/>
                </a:cubicBezTo>
                <a:cubicBezTo>
                  <a:pt x="43" y="52"/>
                  <a:pt x="37" y="55"/>
                  <a:pt x="32" y="5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sp>
        <p:nvSpPr>
          <p:cNvPr id="42" name="Shape 336"/>
          <p:cNvSpPr/>
          <p:nvPr/>
        </p:nvSpPr>
        <p:spPr>
          <a:xfrm>
            <a:off x="2873325" y="1900917"/>
            <a:ext cx="1615245" cy="534747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5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4275" rIns="0" bIns="34275" anchor="t" anchorCtr="0">
            <a:no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Descriptive Analytics are </a:t>
            </a: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past-oriented</a:t>
            </a:r>
            <a:endParaRPr lang="en-US" sz="1500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They facilitate human understanding of data</a:t>
            </a: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5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Part of classical </a:t>
            </a: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BI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“Business Reporting”</a:t>
            </a:r>
            <a:endParaRPr lang="en-US" sz="15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support through aggregation and visualization</a:t>
            </a:r>
            <a:endParaRPr lang="en-US" sz="16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0971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3528" y="1124744"/>
            <a:ext cx="7159680" cy="288032"/>
          </a:xfrm>
        </p:spPr>
        <p:txBody>
          <a:bodyPr/>
          <a:lstStyle/>
          <a:p>
            <a:r>
              <a:rPr lang="en-US" dirty="0"/>
              <a:t>from descriptive through predictive to prescriptive analytics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6" name="Shape 316"/>
          <p:cNvSpPr/>
          <p:nvPr/>
        </p:nvSpPr>
        <p:spPr>
          <a:xfrm>
            <a:off x="386479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1600000">
            <a:off x="6223534" y="1064660"/>
            <a:ext cx="117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</a:t>
            </a:r>
          </a:p>
        </p:txBody>
      </p:sp>
      <p:sp>
        <p:nvSpPr>
          <p:cNvPr id="31" name="Freeform 63"/>
          <p:cNvSpPr>
            <a:spLocks noChangeAspect="1" noEditPoints="1"/>
          </p:cNvSpPr>
          <p:nvPr/>
        </p:nvSpPr>
        <p:spPr bwMode="gray">
          <a:xfrm>
            <a:off x="4062964" y="1898854"/>
            <a:ext cx="396903" cy="478576"/>
          </a:xfrm>
          <a:custGeom>
            <a:avLst/>
            <a:gdLst/>
            <a:ahLst/>
            <a:cxnLst>
              <a:cxn ang="0">
                <a:pos x="50" y="18"/>
              </a:cxn>
              <a:cxn ang="0">
                <a:pos x="53" y="11"/>
              </a:cxn>
              <a:cxn ang="0">
                <a:pos x="41" y="0"/>
              </a:cxn>
              <a:cxn ang="0">
                <a:pos x="30" y="11"/>
              </a:cxn>
              <a:cxn ang="0">
                <a:pos x="33" y="18"/>
              </a:cxn>
              <a:cxn ang="0">
                <a:pos x="0" y="58"/>
              </a:cxn>
              <a:cxn ang="0">
                <a:pos x="41" y="99"/>
              </a:cxn>
              <a:cxn ang="0">
                <a:pos x="82" y="58"/>
              </a:cxn>
              <a:cxn ang="0">
                <a:pos x="50" y="18"/>
              </a:cxn>
              <a:cxn ang="0">
                <a:pos x="41" y="5"/>
              </a:cxn>
              <a:cxn ang="0">
                <a:pos x="47" y="11"/>
              </a:cxn>
              <a:cxn ang="0">
                <a:pos x="41" y="17"/>
              </a:cxn>
              <a:cxn ang="0">
                <a:pos x="35" y="11"/>
              </a:cxn>
              <a:cxn ang="0">
                <a:pos x="41" y="5"/>
              </a:cxn>
              <a:cxn ang="0">
                <a:pos x="41" y="92"/>
              </a:cxn>
              <a:cxn ang="0">
                <a:pos x="8" y="58"/>
              </a:cxn>
              <a:cxn ang="0">
                <a:pos x="41" y="25"/>
              </a:cxn>
              <a:cxn ang="0">
                <a:pos x="75" y="58"/>
              </a:cxn>
              <a:cxn ang="0">
                <a:pos x="41" y="92"/>
              </a:cxn>
              <a:cxn ang="0">
                <a:pos x="69" y="54"/>
              </a:cxn>
              <a:cxn ang="0">
                <a:pos x="45" y="31"/>
              </a:cxn>
              <a:cxn ang="0">
                <a:pos x="41" y="35"/>
              </a:cxn>
              <a:cxn ang="0">
                <a:pos x="37" y="31"/>
              </a:cxn>
              <a:cxn ang="0">
                <a:pos x="13" y="55"/>
              </a:cxn>
              <a:cxn ang="0">
                <a:pos x="13" y="55"/>
              </a:cxn>
              <a:cxn ang="0">
                <a:pos x="18" y="59"/>
              </a:cxn>
              <a:cxn ang="0">
                <a:pos x="14" y="63"/>
              </a:cxn>
              <a:cxn ang="0">
                <a:pos x="37" y="86"/>
              </a:cxn>
              <a:cxn ang="0">
                <a:pos x="41" y="81"/>
              </a:cxn>
              <a:cxn ang="0">
                <a:pos x="45" y="86"/>
              </a:cxn>
              <a:cxn ang="0">
                <a:pos x="69" y="62"/>
              </a:cxn>
              <a:cxn ang="0">
                <a:pos x="64" y="58"/>
              </a:cxn>
              <a:cxn ang="0">
                <a:pos x="69" y="54"/>
              </a:cxn>
              <a:cxn ang="0">
                <a:pos x="50" y="59"/>
              </a:cxn>
              <a:cxn ang="0">
                <a:pos x="42" y="67"/>
              </a:cxn>
              <a:cxn ang="0">
                <a:pos x="26" y="73"/>
              </a:cxn>
              <a:cxn ang="0">
                <a:pos x="32" y="57"/>
              </a:cxn>
              <a:cxn ang="0">
                <a:pos x="40" y="49"/>
              </a:cxn>
              <a:cxn ang="0">
                <a:pos x="56" y="43"/>
              </a:cxn>
              <a:cxn ang="0">
                <a:pos x="50" y="59"/>
              </a:cxn>
              <a:cxn ang="0">
                <a:pos x="39" y="58"/>
              </a:cxn>
              <a:cxn ang="0">
                <a:pos x="41" y="61"/>
              </a:cxn>
              <a:cxn ang="0">
                <a:pos x="43" y="58"/>
              </a:cxn>
              <a:cxn ang="0">
                <a:pos x="41" y="56"/>
              </a:cxn>
              <a:cxn ang="0">
                <a:pos x="39" y="58"/>
              </a:cxn>
            </a:cxnLst>
            <a:rect l="0" t="0" r="r" b="b"/>
            <a:pathLst>
              <a:path w="82" h="99">
                <a:moveTo>
                  <a:pt x="50" y="18"/>
                </a:moveTo>
                <a:cubicBezTo>
                  <a:pt x="52" y="16"/>
                  <a:pt x="53" y="14"/>
                  <a:pt x="53" y="11"/>
                </a:cubicBezTo>
                <a:cubicBezTo>
                  <a:pt x="53" y="5"/>
                  <a:pt x="48" y="0"/>
                  <a:pt x="41" y="0"/>
                </a:cubicBezTo>
                <a:cubicBezTo>
                  <a:pt x="35" y="0"/>
                  <a:pt x="30" y="5"/>
                  <a:pt x="30" y="11"/>
                </a:cubicBezTo>
                <a:cubicBezTo>
                  <a:pt x="30" y="14"/>
                  <a:pt x="31" y="16"/>
                  <a:pt x="33" y="18"/>
                </a:cubicBezTo>
                <a:cubicBezTo>
                  <a:pt x="14" y="22"/>
                  <a:pt x="0" y="39"/>
                  <a:pt x="0" y="58"/>
                </a:cubicBezTo>
                <a:cubicBezTo>
                  <a:pt x="0" y="81"/>
                  <a:pt x="19" y="99"/>
                  <a:pt x="41" y="99"/>
                </a:cubicBezTo>
                <a:cubicBezTo>
                  <a:pt x="64" y="99"/>
                  <a:pt x="82" y="81"/>
                  <a:pt x="82" y="58"/>
                </a:cubicBezTo>
                <a:cubicBezTo>
                  <a:pt x="82" y="39"/>
                  <a:pt x="68" y="22"/>
                  <a:pt x="50" y="18"/>
                </a:cubicBezTo>
                <a:close/>
                <a:moveTo>
                  <a:pt x="41" y="5"/>
                </a:moveTo>
                <a:cubicBezTo>
                  <a:pt x="45" y="5"/>
                  <a:pt x="47" y="8"/>
                  <a:pt x="47" y="11"/>
                </a:cubicBezTo>
                <a:cubicBezTo>
                  <a:pt x="47" y="14"/>
                  <a:pt x="45" y="17"/>
                  <a:pt x="41" y="17"/>
                </a:cubicBezTo>
                <a:cubicBezTo>
                  <a:pt x="38" y="17"/>
                  <a:pt x="35" y="14"/>
                  <a:pt x="35" y="11"/>
                </a:cubicBezTo>
                <a:cubicBezTo>
                  <a:pt x="35" y="8"/>
                  <a:pt x="38" y="5"/>
                  <a:pt x="41" y="5"/>
                </a:cubicBezTo>
                <a:close/>
                <a:moveTo>
                  <a:pt x="41" y="92"/>
                </a:moveTo>
                <a:cubicBezTo>
                  <a:pt x="23" y="92"/>
                  <a:pt x="8" y="77"/>
                  <a:pt x="8" y="58"/>
                </a:cubicBezTo>
                <a:cubicBezTo>
                  <a:pt x="8" y="40"/>
                  <a:pt x="23" y="25"/>
                  <a:pt x="41" y="25"/>
                </a:cubicBezTo>
                <a:cubicBezTo>
                  <a:pt x="60" y="25"/>
                  <a:pt x="75" y="40"/>
                  <a:pt x="75" y="58"/>
                </a:cubicBezTo>
                <a:cubicBezTo>
                  <a:pt x="75" y="77"/>
                  <a:pt x="60" y="92"/>
                  <a:pt x="41" y="92"/>
                </a:cubicBezTo>
                <a:close/>
                <a:moveTo>
                  <a:pt x="69" y="54"/>
                </a:moveTo>
                <a:cubicBezTo>
                  <a:pt x="67" y="42"/>
                  <a:pt x="57" y="33"/>
                  <a:pt x="45" y="31"/>
                </a:cubicBezTo>
                <a:cubicBezTo>
                  <a:pt x="41" y="35"/>
                  <a:pt x="41" y="35"/>
                  <a:pt x="41" y="35"/>
                </a:cubicBezTo>
                <a:cubicBezTo>
                  <a:pt x="37" y="31"/>
                  <a:pt x="37" y="31"/>
                  <a:pt x="37" y="31"/>
                </a:cubicBezTo>
                <a:cubicBezTo>
                  <a:pt x="25" y="33"/>
                  <a:pt x="15" y="42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8" y="59"/>
                  <a:pt x="18" y="59"/>
                  <a:pt x="18" y="59"/>
                </a:cubicBezTo>
                <a:cubicBezTo>
                  <a:pt x="14" y="63"/>
                  <a:pt x="14" y="63"/>
                  <a:pt x="14" y="63"/>
                </a:cubicBezTo>
                <a:cubicBezTo>
                  <a:pt x="16" y="75"/>
                  <a:pt x="25" y="84"/>
                  <a:pt x="37" y="86"/>
                </a:cubicBezTo>
                <a:cubicBezTo>
                  <a:pt x="41" y="81"/>
                  <a:pt x="41" y="81"/>
                  <a:pt x="41" y="81"/>
                </a:cubicBezTo>
                <a:cubicBezTo>
                  <a:pt x="45" y="86"/>
                  <a:pt x="45" y="86"/>
                  <a:pt x="45" y="86"/>
                </a:cubicBezTo>
                <a:cubicBezTo>
                  <a:pt x="57" y="84"/>
                  <a:pt x="67" y="75"/>
                  <a:pt x="69" y="62"/>
                </a:cubicBezTo>
                <a:cubicBezTo>
                  <a:pt x="64" y="58"/>
                  <a:pt x="64" y="58"/>
                  <a:pt x="64" y="58"/>
                </a:cubicBezTo>
                <a:lnTo>
                  <a:pt x="69" y="54"/>
                </a:lnTo>
                <a:close/>
                <a:moveTo>
                  <a:pt x="50" y="59"/>
                </a:moveTo>
                <a:cubicBezTo>
                  <a:pt x="50" y="64"/>
                  <a:pt x="46" y="67"/>
                  <a:pt x="42" y="67"/>
                </a:cubicBezTo>
                <a:cubicBezTo>
                  <a:pt x="26" y="73"/>
                  <a:pt x="26" y="73"/>
                  <a:pt x="26" y="73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3"/>
                  <a:pt x="36" y="50"/>
                  <a:pt x="40" y="49"/>
                </a:cubicBezTo>
                <a:cubicBezTo>
                  <a:pt x="56" y="43"/>
                  <a:pt x="56" y="43"/>
                  <a:pt x="56" y="43"/>
                </a:cubicBezTo>
                <a:lnTo>
                  <a:pt x="50" y="59"/>
                </a:lnTo>
                <a:close/>
                <a:moveTo>
                  <a:pt x="39" y="58"/>
                </a:moveTo>
                <a:cubicBezTo>
                  <a:pt x="39" y="60"/>
                  <a:pt x="40" y="61"/>
                  <a:pt x="41" y="61"/>
                </a:cubicBezTo>
                <a:cubicBezTo>
                  <a:pt x="42" y="61"/>
                  <a:pt x="43" y="60"/>
                  <a:pt x="43" y="58"/>
                </a:cubicBezTo>
                <a:cubicBezTo>
                  <a:pt x="43" y="57"/>
                  <a:pt x="42" y="56"/>
                  <a:pt x="41" y="56"/>
                </a:cubicBezTo>
                <a:cubicBezTo>
                  <a:pt x="40" y="56"/>
                  <a:pt x="39" y="57"/>
                  <a:pt x="39" y="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grpSp>
        <p:nvGrpSpPr>
          <p:cNvPr id="32" name="Group 410"/>
          <p:cNvGrpSpPr>
            <a:grpSpLocks noChangeAspect="1"/>
          </p:cNvGrpSpPr>
          <p:nvPr/>
        </p:nvGrpSpPr>
        <p:grpSpPr bwMode="gray">
          <a:xfrm>
            <a:off x="3025411" y="2017215"/>
            <a:ext cx="432805" cy="301369"/>
            <a:chOff x="7072313" y="3571875"/>
            <a:chExt cx="1035050" cy="720725"/>
          </a:xfrm>
          <a:solidFill>
            <a:schemeClr val="accent1"/>
          </a:solidFill>
        </p:grpSpPr>
        <p:sp>
          <p:nvSpPr>
            <p:cNvPr id="33" name="Freeform 34"/>
            <p:cNvSpPr>
              <a:spLocks noEditPoints="1"/>
            </p:cNvSpPr>
            <p:nvPr/>
          </p:nvSpPr>
          <p:spPr bwMode="gray">
            <a:xfrm>
              <a:off x="7072313" y="3571875"/>
              <a:ext cx="1035050" cy="720725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68" y="10"/>
                </a:cxn>
                <a:cxn ang="0">
                  <a:pos x="69" y="9"/>
                </a:cxn>
                <a:cxn ang="0">
                  <a:pos x="58" y="0"/>
                </a:cxn>
                <a:cxn ang="0">
                  <a:pos x="48" y="9"/>
                </a:cxn>
                <a:cxn ang="0">
                  <a:pos x="45" y="9"/>
                </a:cxn>
                <a:cxn ang="0">
                  <a:pos x="34" y="0"/>
                </a:cxn>
                <a:cxn ang="0">
                  <a:pos x="24" y="9"/>
                </a:cxn>
                <a:cxn ang="0">
                  <a:pos x="24" y="10"/>
                </a:cxn>
                <a:cxn ang="0">
                  <a:pos x="3" y="35"/>
                </a:cxn>
                <a:cxn ang="0">
                  <a:pos x="0" y="45"/>
                </a:cxn>
                <a:cxn ang="0">
                  <a:pos x="19" y="63"/>
                </a:cxn>
                <a:cxn ang="0">
                  <a:pos x="37" y="45"/>
                </a:cxn>
                <a:cxn ang="0">
                  <a:pos x="36" y="41"/>
                </a:cxn>
                <a:cxn ang="0">
                  <a:pos x="46" y="47"/>
                </a:cxn>
                <a:cxn ang="0">
                  <a:pos x="55" y="42"/>
                </a:cxn>
                <a:cxn ang="0">
                  <a:pos x="55" y="45"/>
                </a:cxn>
                <a:cxn ang="0">
                  <a:pos x="73" y="63"/>
                </a:cxn>
                <a:cxn ang="0">
                  <a:pos x="91" y="45"/>
                </a:cxn>
                <a:cxn ang="0">
                  <a:pos x="88" y="34"/>
                </a:cxn>
                <a:cxn ang="0">
                  <a:pos x="73" y="61"/>
                </a:cxn>
                <a:cxn ang="0">
                  <a:pos x="56" y="45"/>
                </a:cxn>
                <a:cxn ang="0">
                  <a:pos x="58" y="38"/>
                </a:cxn>
                <a:cxn ang="0">
                  <a:pos x="73" y="28"/>
                </a:cxn>
                <a:cxn ang="0">
                  <a:pos x="87" y="37"/>
                </a:cxn>
                <a:cxn ang="0">
                  <a:pos x="89" y="45"/>
                </a:cxn>
                <a:cxn ang="0">
                  <a:pos x="73" y="61"/>
                </a:cxn>
                <a:cxn ang="0">
                  <a:pos x="52" y="38"/>
                </a:cxn>
                <a:cxn ang="0">
                  <a:pos x="46" y="43"/>
                </a:cxn>
                <a:cxn ang="0">
                  <a:pos x="40" y="39"/>
                </a:cxn>
                <a:cxn ang="0">
                  <a:pos x="39" y="36"/>
                </a:cxn>
                <a:cxn ang="0">
                  <a:pos x="46" y="29"/>
                </a:cxn>
                <a:cxn ang="0">
                  <a:pos x="53" y="36"/>
                </a:cxn>
                <a:cxn ang="0">
                  <a:pos x="52" y="38"/>
                </a:cxn>
                <a:cxn ang="0">
                  <a:pos x="19" y="61"/>
                </a:cxn>
                <a:cxn ang="0">
                  <a:pos x="2" y="45"/>
                </a:cxn>
                <a:cxn ang="0">
                  <a:pos x="3" y="40"/>
                </a:cxn>
                <a:cxn ang="0">
                  <a:pos x="19" y="28"/>
                </a:cxn>
                <a:cxn ang="0">
                  <a:pos x="34" y="39"/>
                </a:cxn>
                <a:cxn ang="0">
                  <a:pos x="35" y="45"/>
                </a:cxn>
                <a:cxn ang="0">
                  <a:pos x="19" y="61"/>
                </a:cxn>
              </a:cxnLst>
              <a:rect l="0" t="0" r="r" b="b"/>
              <a:pathLst>
                <a:path w="91" h="63">
                  <a:moveTo>
                    <a:pt x="88" y="34"/>
                  </a:moveTo>
                  <a:cubicBezTo>
                    <a:pt x="82" y="24"/>
                    <a:pt x="72" y="14"/>
                    <a:pt x="68" y="10"/>
                  </a:cubicBezTo>
                  <a:cubicBezTo>
                    <a:pt x="68" y="10"/>
                    <a:pt x="69" y="9"/>
                    <a:pt x="69" y="9"/>
                  </a:cubicBezTo>
                  <a:cubicBezTo>
                    <a:pt x="69" y="4"/>
                    <a:pt x="64" y="0"/>
                    <a:pt x="58" y="0"/>
                  </a:cubicBezTo>
                  <a:cubicBezTo>
                    <a:pt x="52" y="0"/>
                    <a:pt x="48" y="4"/>
                    <a:pt x="48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4"/>
                    <a:pt x="40" y="0"/>
                    <a:pt x="34" y="0"/>
                  </a:cubicBezTo>
                  <a:cubicBezTo>
                    <a:pt x="28" y="0"/>
                    <a:pt x="24" y="4"/>
                    <a:pt x="24" y="9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11" y="22"/>
                    <a:pt x="5" y="30"/>
                    <a:pt x="3" y="35"/>
                  </a:cubicBezTo>
                  <a:cubicBezTo>
                    <a:pt x="1" y="38"/>
                    <a:pt x="0" y="41"/>
                    <a:pt x="0" y="45"/>
                  </a:cubicBezTo>
                  <a:cubicBezTo>
                    <a:pt x="0" y="55"/>
                    <a:pt x="9" y="63"/>
                    <a:pt x="19" y="63"/>
                  </a:cubicBezTo>
                  <a:cubicBezTo>
                    <a:pt x="29" y="63"/>
                    <a:pt x="37" y="55"/>
                    <a:pt x="37" y="45"/>
                  </a:cubicBezTo>
                  <a:cubicBezTo>
                    <a:pt x="37" y="44"/>
                    <a:pt x="37" y="42"/>
                    <a:pt x="36" y="41"/>
                  </a:cubicBezTo>
                  <a:cubicBezTo>
                    <a:pt x="38" y="45"/>
                    <a:pt x="42" y="47"/>
                    <a:pt x="46" y="47"/>
                  </a:cubicBezTo>
                  <a:cubicBezTo>
                    <a:pt x="50" y="47"/>
                    <a:pt x="53" y="45"/>
                    <a:pt x="55" y="42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55"/>
                    <a:pt x="63" y="63"/>
                    <a:pt x="73" y="63"/>
                  </a:cubicBezTo>
                  <a:cubicBezTo>
                    <a:pt x="83" y="63"/>
                    <a:pt x="91" y="55"/>
                    <a:pt x="91" y="45"/>
                  </a:cubicBezTo>
                  <a:cubicBezTo>
                    <a:pt x="91" y="41"/>
                    <a:pt x="90" y="37"/>
                    <a:pt x="88" y="34"/>
                  </a:cubicBezTo>
                  <a:close/>
                  <a:moveTo>
                    <a:pt x="73" y="61"/>
                  </a:moveTo>
                  <a:cubicBezTo>
                    <a:pt x="64" y="61"/>
                    <a:pt x="56" y="54"/>
                    <a:pt x="56" y="45"/>
                  </a:cubicBezTo>
                  <a:cubicBezTo>
                    <a:pt x="56" y="42"/>
                    <a:pt x="57" y="40"/>
                    <a:pt x="58" y="38"/>
                  </a:cubicBezTo>
                  <a:cubicBezTo>
                    <a:pt x="60" y="32"/>
                    <a:pt x="66" y="28"/>
                    <a:pt x="73" y="28"/>
                  </a:cubicBezTo>
                  <a:cubicBezTo>
                    <a:pt x="79" y="28"/>
                    <a:pt x="84" y="32"/>
                    <a:pt x="87" y="37"/>
                  </a:cubicBezTo>
                  <a:cubicBezTo>
                    <a:pt x="89" y="39"/>
                    <a:pt x="89" y="42"/>
                    <a:pt x="89" y="45"/>
                  </a:cubicBezTo>
                  <a:cubicBezTo>
                    <a:pt x="89" y="54"/>
                    <a:pt x="82" y="61"/>
                    <a:pt x="73" y="61"/>
                  </a:cubicBezTo>
                  <a:close/>
                  <a:moveTo>
                    <a:pt x="52" y="38"/>
                  </a:moveTo>
                  <a:cubicBezTo>
                    <a:pt x="51" y="41"/>
                    <a:pt x="49" y="43"/>
                    <a:pt x="46" y="43"/>
                  </a:cubicBezTo>
                  <a:cubicBezTo>
                    <a:pt x="43" y="43"/>
                    <a:pt x="41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9" y="32"/>
                    <a:pt x="42" y="29"/>
                    <a:pt x="46" y="29"/>
                  </a:cubicBezTo>
                  <a:cubicBezTo>
                    <a:pt x="50" y="29"/>
                    <a:pt x="53" y="32"/>
                    <a:pt x="53" y="36"/>
                  </a:cubicBezTo>
                  <a:cubicBezTo>
                    <a:pt x="53" y="37"/>
                    <a:pt x="52" y="37"/>
                    <a:pt x="52" y="38"/>
                  </a:cubicBezTo>
                  <a:close/>
                  <a:moveTo>
                    <a:pt x="19" y="61"/>
                  </a:moveTo>
                  <a:cubicBezTo>
                    <a:pt x="10" y="61"/>
                    <a:pt x="2" y="54"/>
                    <a:pt x="2" y="45"/>
                  </a:cubicBezTo>
                  <a:cubicBezTo>
                    <a:pt x="2" y="43"/>
                    <a:pt x="2" y="42"/>
                    <a:pt x="3" y="40"/>
                  </a:cubicBezTo>
                  <a:cubicBezTo>
                    <a:pt x="5" y="33"/>
                    <a:pt x="11" y="28"/>
                    <a:pt x="19" y="28"/>
                  </a:cubicBezTo>
                  <a:cubicBezTo>
                    <a:pt x="26" y="28"/>
                    <a:pt x="32" y="33"/>
                    <a:pt x="34" y="39"/>
                  </a:cubicBezTo>
                  <a:cubicBezTo>
                    <a:pt x="35" y="41"/>
                    <a:pt x="35" y="43"/>
                    <a:pt x="35" y="45"/>
                  </a:cubicBezTo>
                  <a:cubicBezTo>
                    <a:pt x="35" y="54"/>
                    <a:pt x="28" y="61"/>
                    <a:pt x="19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gray">
            <a:xfrm>
              <a:off x="7118351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6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gray">
            <a:xfrm>
              <a:off x="7732713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5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Freeform 5"/>
          <p:cNvSpPr>
            <a:spLocks noChangeAspect="1" noEditPoints="1"/>
          </p:cNvSpPr>
          <p:nvPr/>
        </p:nvSpPr>
        <p:spPr bwMode="gray">
          <a:xfrm>
            <a:off x="2028780" y="1981164"/>
            <a:ext cx="391883" cy="396266"/>
          </a:xfrm>
          <a:custGeom>
            <a:avLst/>
            <a:gdLst/>
            <a:ahLst/>
            <a:cxnLst>
              <a:cxn ang="0">
                <a:pos x="97" y="83"/>
              </a:cxn>
              <a:cxn ang="0">
                <a:pos x="60" y="46"/>
              </a:cxn>
              <a:cxn ang="0">
                <a:pos x="60" y="46"/>
              </a:cxn>
              <a:cxn ang="0">
                <a:pos x="64" y="32"/>
              </a:cxn>
              <a:cxn ang="0">
                <a:pos x="54" y="9"/>
              </a:cxn>
              <a:cxn ang="0">
                <a:pos x="32" y="0"/>
              </a:cxn>
              <a:cxn ang="0">
                <a:pos x="9" y="9"/>
              </a:cxn>
              <a:cxn ang="0">
                <a:pos x="0" y="32"/>
              </a:cxn>
              <a:cxn ang="0">
                <a:pos x="9" y="54"/>
              </a:cxn>
              <a:cxn ang="0">
                <a:pos x="32" y="64"/>
              </a:cxn>
              <a:cxn ang="0">
                <a:pos x="32" y="64"/>
              </a:cxn>
              <a:cxn ang="0">
                <a:pos x="46" y="60"/>
              </a:cxn>
              <a:cxn ang="0">
                <a:pos x="46" y="60"/>
              </a:cxn>
              <a:cxn ang="0">
                <a:pos x="83" y="97"/>
              </a:cxn>
              <a:cxn ang="0">
                <a:pos x="95" y="96"/>
              </a:cxn>
              <a:cxn ang="0">
                <a:pos x="96" y="95"/>
              </a:cxn>
              <a:cxn ang="0">
                <a:pos x="97" y="83"/>
              </a:cxn>
              <a:cxn ang="0">
                <a:pos x="32" y="55"/>
              </a:cxn>
              <a:cxn ang="0">
                <a:pos x="15" y="48"/>
              </a:cxn>
              <a:cxn ang="0">
                <a:pos x="9" y="32"/>
              </a:cxn>
              <a:cxn ang="0">
                <a:pos x="15" y="15"/>
              </a:cxn>
              <a:cxn ang="0">
                <a:pos x="32" y="9"/>
              </a:cxn>
              <a:cxn ang="0">
                <a:pos x="48" y="15"/>
              </a:cxn>
              <a:cxn ang="0">
                <a:pos x="55" y="32"/>
              </a:cxn>
              <a:cxn ang="0">
                <a:pos x="48" y="48"/>
              </a:cxn>
              <a:cxn ang="0">
                <a:pos x="32" y="55"/>
              </a:cxn>
            </a:cxnLst>
            <a:rect l="0" t="0" r="r" b="b"/>
            <a:pathLst>
              <a:path w="100" h="101">
                <a:moveTo>
                  <a:pt x="97" y="83"/>
                </a:move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24"/>
                  <a:pt x="60" y="15"/>
                  <a:pt x="54" y="9"/>
                </a:cubicBezTo>
                <a:cubicBezTo>
                  <a:pt x="48" y="3"/>
                  <a:pt x="40" y="0"/>
                  <a:pt x="32" y="0"/>
                </a:cubicBezTo>
                <a:cubicBezTo>
                  <a:pt x="23" y="0"/>
                  <a:pt x="15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9" y="54"/>
                </a:cubicBezTo>
                <a:cubicBezTo>
                  <a:pt x="15" y="61"/>
                  <a:pt x="23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6" y="64"/>
                  <a:pt x="41" y="63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83" y="97"/>
                  <a:pt x="83" y="97"/>
                  <a:pt x="83" y="97"/>
                </a:cubicBezTo>
                <a:cubicBezTo>
                  <a:pt x="86" y="101"/>
                  <a:pt x="91" y="99"/>
                  <a:pt x="95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9" y="91"/>
                  <a:pt x="100" y="86"/>
                  <a:pt x="97" y="83"/>
                </a:cubicBezTo>
                <a:close/>
                <a:moveTo>
                  <a:pt x="32" y="55"/>
                </a:moveTo>
                <a:cubicBezTo>
                  <a:pt x="26" y="55"/>
                  <a:pt x="20" y="52"/>
                  <a:pt x="15" y="48"/>
                </a:cubicBezTo>
                <a:cubicBezTo>
                  <a:pt x="11" y="43"/>
                  <a:pt x="9" y="38"/>
                  <a:pt x="9" y="32"/>
                </a:cubicBezTo>
                <a:cubicBezTo>
                  <a:pt x="9" y="26"/>
                  <a:pt x="11" y="20"/>
                  <a:pt x="15" y="15"/>
                </a:cubicBezTo>
                <a:cubicBezTo>
                  <a:pt x="20" y="11"/>
                  <a:pt x="26" y="9"/>
                  <a:pt x="32" y="9"/>
                </a:cubicBezTo>
                <a:cubicBezTo>
                  <a:pt x="37" y="9"/>
                  <a:pt x="43" y="11"/>
                  <a:pt x="48" y="15"/>
                </a:cubicBezTo>
                <a:cubicBezTo>
                  <a:pt x="52" y="20"/>
                  <a:pt x="55" y="26"/>
                  <a:pt x="55" y="32"/>
                </a:cubicBezTo>
                <a:cubicBezTo>
                  <a:pt x="55" y="38"/>
                  <a:pt x="52" y="43"/>
                  <a:pt x="48" y="48"/>
                </a:cubicBezTo>
                <a:cubicBezTo>
                  <a:pt x="43" y="52"/>
                  <a:pt x="37" y="55"/>
                  <a:pt x="32" y="5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9590" y="5544942"/>
            <a:ext cx="4031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9591" y="2132856"/>
            <a:ext cx="0" cy="34309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899589" y="3369746"/>
            <a:ext cx="3913325" cy="2183841"/>
          </a:xfrm>
          <a:custGeom>
            <a:avLst/>
            <a:gdLst>
              <a:gd name="connsiteX0" fmla="*/ 0 w 612775"/>
              <a:gd name="connsiteY0" fmla="*/ 292100 h 292100"/>
              <a:gd name="connsiteX1" fmla="*/ 85725 w 612775"/>
              <a:gd name="connsiteY1" fmla="*/ 41275 h 292100"/>
              <a:gd name="connsiteX2" fmla="*/ 438150 w 612775"/>
              <a:gd name="connsiteY2" fmla="*/ 101600 h 292100"/>
              <a:gd name="connsiteX3" fmla="*/ 612775 w 612775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5" h="292100">
                <a:moveTo>
                  <a:pt x="0" y="292100"/>
                </a:moveTo>
                <a:cubicBezTo>
                  <a:pt x="6350" y="182562"/>
                  <a:pt x="12700" y="73025"/>
                  <a:pt x="85725" y="41275"/>
                </a:cubicBezTo>
                <a:cubicBezTo>
                  <a:pt x="158750" y="9525"/>
                  <a:pt x="350308" y="108479"/>
                  <a:pt x="438150" y="101600"/>
                </a:cubicBezTo>
                <a:cubicBezTo>
                  <a:pt x="525992" y="94721"/>
                  <a:pt x="582083" y="16933"/>
                  <a:pt x="61277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V="1">
            <a:off x="3351203" y="3175081"/>
            <a:ext cx="1580001" cy="117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620263" y="2405092"/>
            <a:ext cx="1243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Predictive</a:t>
            </a:r>
            <a:endParaRPr lang="en-US" sz="1500" dirty="0"/>
          </a:p>
        </p:txBody>
      </p:sp>
      <p:sp>
        <p:nvSpPr>
          <p:cNvPr id="42" name="Shape 336"/>
          <p:cNvSpPr/>
          <p:nvPr/>
        </p:nvSpPr>
        <p:spPr>
          <a:xfrm>
            <a:off x="3903368" y="1883084"/>
            <a:ext cx="631828" cy="592426"/>
          </a:xfrm>
          <a:prstGeom prst="rect">
            <a:avLst/>
          </a:prstGeom>
          <a:solidFill>
            <a:schemeClr val="lt1">
              <a:alpha val="49803"/>
            </a:schemeClr>
          </a:solidFill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5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4760" y="2136549"/>
            <a:ext cx="383398" cy="1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flipV="1">
            <a:off x="3594108" y="3332264"/>
            <a:ext cx="2069616" cy="11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0063" y="3369883"/>
            <a:ext cx="3913325" cy="2183841"/>
          </a:xfrm>
          <a:custGeom>
            <a:avLst/>
            <a:gdLst>
              <a:gd name="connsiteX0" fmla="*/ 0 w 612775"/>
              <a:gd name="connsiteY0" fmla="*/ 292100 h 292100"/>
              <a:gd name="connsiteX1" fmla="*/ 85725 w 612775"/>
              <a:gd name="connsiteY1" fmla="*/ 41275 h 292100"/>
              <a:gd name="connsiteX2" fmla="*/ 438150 w 612775"/>
              <a:gd name="connsiteY2" fmla="*/ 101600 h 292100"/>
              <a:gd name="connsiteX3" fmla="*/ 612775 w 612775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5" h="292100">
                <a:moveTo>
                  <a:pt x="0" y="292100"/>
                </a:moveTo>
                <a:cubicBezTo>
                  <a:pt x="6350" y="182562"/>
                  <a:pt x="12700" y="73025"/>
                  <a:pt x="85725" y="41275"/>
                </a:cubicBezTo>
                <a:cubicBezTo>
                  <a:pt x="158750" y="9525"/>
                  <a:pt x="350308" y="108479"/>
                  <a:pt x="438150" y="101600"/>
                </a:cubicBezTo>
                <a:cubicBezTo>
                  <a:pt x="525992" y="94721"/>
                  <a:pt x="582083" y="16933"/>
                  <a:pt x="612775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4275" rIns="36000" bIns="34275" anchor="t" anchorCtr="0">
            <a:no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Predictive Analytics are </a:t>
            </a: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future-oriented</a:t>
            </a:r>
            <a:endParaRPr lang="en-US" sz="1500" b="1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Extrapolation of trends and patterns to estimate future developments</a:t>
            </a: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support through predictions. User derives decisions from values</a:t>
            </a:r>
            <a:endParaRPr lang="en-US" sz="16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0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23528" y="1124744"/>
            <a:ext cx="7159680" cy="288032"/>
          </a:xfrm>
        </p:spPr>
        <p:txBody>
          <a:bodyPr/>
          <a:lstStyle/>
          <a:p>
            <a:r>
              <a:rPr lang="en-US" dirty="0"/>
              <a:t>from descriptive through predictive to prescriptive analytics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taxonomy</a:t>
            </a:r>
            <a:endParaRPr lang="en-US" dirty="0"/>
          </a:p>
        </p:txBody>
      </p:sp>
      <p:sp>
        <p:nvSpPr>
          <p:cNvPr id="6" name="Shape 316"/>
          <p:cNvSpPr/>
          <p:nvPr/>
        </p:nvSpPr>
        <p:spPr>
          <a:xfrm>
            <a:off x="386479" y="1794634"/>
            <a:ext cx="6129737" cy="401063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Shape 316"/>
          <p:cNvSpPr/>
          <p:nvPr/>
        </p:nvSpPr>
        <p:spPr>
          <a:xfrm>
            <a:off x="6516217" y="1794634"/>
            <a:ext cx="2304256" cy="401063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660232" y="1895054"/>
            <a:ext cx="720000" cy="720000"/>
            <a:chOff x="6804672" y="1998952"/>
            <a:chExt cx="504000" cy="462915"/>
          </a:xfrm>
        </p:grpSpPr>
        <p:sp>
          <p:nvSpPr>
            <p:cNvPr id="9" name="Shape 324"/>
            <p:cNvSpPr/>
            <p:nvPr/>
          </p:nvSpPr>
          <p:spPr>
            <a:xfrm>
              <a:off x="6804672" y="1998952"/>
              <a:ext cx="504000" cy="46291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0" name="Shape 3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876255" y="2080185"/>
              <a:ext cx="419616" cy="2990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/>
          <p:cNvSpPr txBox="1"/>
          <p:nvPr/>
        </p:nvSpPr>
        <p:spPr>
          <a:xfrm>
            <a:off x="7494329" y="2069303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Learnings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rot="21600000">
            <a:off x="6223534" y="1064660"/>
            <a:ext cx="117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.</a:t>
            </a:r>
          </a:p>
        </p:txBody>
      </p:sp>
      <p:sp>
        <p:nvSpPr>
          <p:cNvPr id="31" name="Freeform 63"/>
          <p:cNvSpPr>
            <a:spLocks noChangeAspect="1" noEditPoints="1"/>
          </p:cNvSpPr>
          <p:nvPr/>
        </p:nvSpPr>
        <p:spPr bwMode="gray">
          <a:xfrm>
            <a:off x="4062964" y="1898854"/>
            <a:ext cx="396903" cy="478576"/>
          </a:xfrm>
          <a:custGeom>
            <a:avLst/>
            <a:gdLst/>
            <a:ahLst/>
            <a:cxnLst>
              <a:cxn ang="0">
                <a:pos x="50" y="18"/>
              </a:cxn>
              <a:cxn ang="0">
                <a:pos x="53" y="11"/>
              </a:cxn>
              <a:cxn ang="0">
                <a:pos x="41" y="0"/>
              </a:cxn>
              <a:cxn ang="0">
                <a:pos x="30" y="11"/>
              </a:cxn>
              <a:cxn ang="0">
                <a:pos x="33" y="18"/>
              </a:cxn>
              <a:cxn ang="0">
                <a:pos x="0" y="58"/>
              </a:cxn>
              <a:cxn ang="0">
                <a:pos x="41" y="99"/>
              </a:cxn>
              <a:cxn ang="0">
                <a:pos x="82" y="58"/>
              </a:cxn>
              <a:cxn ang="0">
                <a:pos x="50" y="18"/>
              </a:cxn>
              <a:cxn ang="0">
                <a:pos x="41" y="5"/>
              </a:cxn>
              <a:cxn ang="0">
                <a:pos x="47" y="11"/>
              </a:cxn>
              <a:cxn ang="0">
                <a:pos x="41" y="17"/>
              </a:cxn>
              <a:cxn ang="0">
                <a:pos x="35" y="11"/>
              </a:cxn>
              <a:cxn ang="0">
                <a:pos x="41" y="5"/>
              </a:cxn>
              <a:cxn ang="0">
                <a:pos x="41" y="92"/>
              </a:cxn>
              <a:cxn ang="0">
                <a:pos x="8" y="58"/>
              </a:cxn>
              <a:cxn ang="0">
                <a:pos x="41" y="25"/>
              </a:cxn>
              <a:cxn ang="0">
                <a:pos x="75" y="58"/>
              </a:cxn>
              <a:cxn ang="0">
                <a:pos x="41" y="92"/>
              </a:cxn>
              <a:cxn ang="0">
                <a:pos x="69" y="54"/>
              </a:cxn>
              <a:cxn ang="0">
                <a:pos x="45" y="31"/>
              </a:cxn>
              <a:cxn ang="0">
                <a:pos x="41" y="35"/>
              </a:cxn>
              <a:cxn ang="0">
                <a:pos x="37" y="31"/>
              </a:cxn>
              <a:cxn ang="0">
                <a:pos x="13" y="55"/>
              </a:cxn>
              <a:cxn ang="0">
                <a:pos x="13" y="55"/>
              </a:cxn>
              <a:cxn ang="0">
                <a:pos x="18" y="59"/>
              </a:cxn>
              <a:cxn ang="0">
                <a:pos x="14" y="63"/>
              </a:cxn>
              <a:cxn ang="0">
                <a:pos x="37" y="86"/>
              </a:cxn>
              <a:cxn ang="0">
                <a:pos x="41" y="81"/>
              </a:cxn>
              <a:cxn ang="0">
                <a:pos x="45" y="86"/>
              </a:cxn>
              <a:cxn ang="0">
                <a:pos x="69" y="62"/>
              </a:cxn>
              <a:cxn ang="0">
                <a:pos x="64" y="58"/>
              </a:cxn>
              <a:cxn ang="0">
                <a:pos x="69" y="54"/>
              </a:cxn>
              <a:cxn ang="0">
                <a:pos x="50" y="59"/>
              </a:cxn>
              <a:cxn ang="0">
                <a:pos x="42" y="67"/>
              </a:cxn>
              <a:cxn ang="0">
                <a:pos x="26" y="73"/>
              </a:cxn>
              <a:cxn ang="0">
                <a:pos x="32" y="57"/>
              </a:cxn>
              <a:cxn ang="0">
                <a:pos x="40" y="49"/>
              </a:cxn>
              <a:cxn ang="0">
                <a:pos x="56" y="43"/>
              </a:cxn>
              <a:cxn ang="0">
                <a:pos x="50" y="59"/>
              </a:cxn>
              <a:cxn ang="0">
                <a:pos x="39" y="58"/>
              </a:cxn>
              <a:cxn ang="0">
                <a:pos x="41" y="61"/>
              </a:cxn>
              <a:cxn ang="0">
                <a:pos x="43" y="58"/>
              </a:cxn>
              <a:cxn ang="0">
                <a:pos x="41" y="56"/>
              </a:cxn>
              <a:cxn ang="0">
                <a:pos x="39" y="58"/>
              </a:cxn>
            </a:cxnLst>
            <a:rect l="0" t="0" r="r" b="b"/>
            <a:pathLst>
              <a:path w="82" h="99">
                <a:moveTo>
                  <a:pt x="50" y="18"/>
                </a:moveTo>
                <a:cubicBezTo>
                  <a:pt x="52" y="16"/>
                  <a:pt x="53" y="14"/>
                  <a:pt x="53" y="11"/>
                </a:cubicBezTo>
                <a:cubicBezTo>
                  <a:pt x="53" y="5"/>
                  <a:pt x="48" y="0"/>
                  <a:pt x="41" y="0"/>
                </a:cubicBezTo>
                <a:cubicBezTo>
                  <a:pt x="35" y="0"/>
                  <a:pt x="30" y="5"/>
                  <a:pt x="30" y="11"/>
                </a:cubicBezTo>
                <a:cubicBezTo>
                  <a:pt x="30" y="14"/>
                  <a:pt x="31" y="16"/>
                  <a:pt x="33" y="18"/>
                </a:cubicBezTo>
                <a:cubicBezTo>
                  <a:pt x="14" y="22"/>
                  <a:pt x="0" y="39"/>
                  <a:pt x="0" y="58"/>
                </a:cubicBezTo>
                <a:cubicBezTo>
                  <a:pt x="0" y="81"/>
                  <a:pt x="19" y="99"/>
                  <a:pt x="41" y="99"/>
                </a:cubicBezTo>
                <a:cubicBezTo>
                  <a:pt x="64" y="99"/>
                  <a:pt x="82" y="81"/>
                  <a:pt x="82" y="58"/>
                </a:cubicBezTo>
                <a:cubicBezTo>
                  <a:pt x="82" y="39"/>
                  <a:pt x="68" y="22"/>
                  <a:pt x="50" y="18"/>
                </a:cubicBezTo>
                <a:close/>
                <a:moveTo>
                  <a:pt x="41" y="5"/>
                </a:moveTo>
                <a:cubicBezTo>
                  <a:pt x="45" y="5"/>
                  <a:pt x="47" y="8"/>
                  <a:pt x="47" y="11"/>
                </a:cubicBezTo>
                <a:cubicBezTo>
                  <a:pt x="47" y="14"/>
                  <a:pt x="45" y="17"/>
                  <a:pt x="41" y="17"/>
                </a:cubicBezTo>
                <a:cubicBezTo>
                  <a:pt x="38" y="17"/>
                  <a:pt x="35" y="14"/>
                  <a:pt x="35" y="11"/>
                </a:cubicBezTo>
                <a:cubicBezTo>
                  <a:pt x="35" y="8"/>
                  <a:pt x="38" y="5"/>
                  <a:pt x="41" y="5"/>
                </a:cubicBezTo>
                <a:close/>
                <a:moveTo>
                  <a:pt x="41" y="92"/>
                </a:moveTo>
                <a:cubicBezTo>
                  <a:pt x="23" y="92"/>
                  <a:pt x="8" y="77"/>
                  <a:pt x="8" y="58"/>
                </a:cubicBezTo>
                <a:cubicBezTo>
                  <a:pt x="8" y="40"/>
                  <a:pt x="23" y="25"/>
                  <a:pt x="41" y="25"/>
                </a:cubicBezTo>
                <a:cubicBezTo>
                  <a:pt x="60" y="25"/>
                  <a:pt x="75" y="40"/>
                  <a:pt x="75" y="58"/>
                </a:cubicBezTo>
                <a:cubicBezTo>
                  <a:pt x="75" y="77"/>
                  <a:pt x="60" y="92"/>
                  <a:pt x="41" y="92"/>
                </a:cubicBezTo>
                <a:close/>
                <a:moveTo>
                  <a:pt x="69" y="54"/>
                </a:moveTo>
                <a:cubicBezTo>
                  <a:pt x="67" y="42"/>
                  <a:pt x="57" y="33"/>
                  <a:pt x="45" y="31"/>
                </a:cubicBezTo>
                <a:cubicBezTo>
                  <a:pt x="41" y="35"/>
                  <a:pt x="41" y="35"/>
                  <a:pt x="41" y="35"/>
                </a:cubicBezTo>
                <a:cubicBezTo>
                  <a:pt x="37" y="31"/>
                  <a:pt x="37" y="31"/>
                  <a:pt x="37" y="31"/>
                </a:cubicBezTo>
                <a:cubicBezTo>
                  <a:pt x="25" y="33"/>
                  <a:pt x="15" y="42"/>
                  <a:pt x="13" y="55"/>
                </a:cubicBezTo>
                <a:cubicBezTo>
                  <a:pt x="13" y="55"/>
                  <a:pt x="13" y="55"/>
                  <a:pt x="13" y="55"/>
                </a:cubicBezTo>
                <a:cubicBezTo>
                  <a:pt x="18" y="59"/>
                  <a:pt x="18" y="59"/>
                  <a:pt x="18" y="59"/>
                </a:cubicBezTo>
                <a:cubicBezTo>
                  <a:pt x="14" y="63"/>
                  <a:pt x="14" y="63"/>
                  <a:pt x="14" y="63"/>
                </a:cubicBezTo>
                <a:cubicBezTo>
                  <a:pt x="16" y="75"/>
                  <a:pt x="25" y="84"/>
                  <a:pt x="37" y="86"/>
                </a:cubicBezTo>
                <a:cubicBezTo>
                  <a:pt x="41" y="81"/>
                  <a:pt x="41" y="81"/>
                  <a:pt x="41" y="81"/>
                </a:cubicBezTo>
                <a:cubicBezTo>
                  <a:pt x="45" y="86"/>
                  <a:pt x="45" y="86"/>
                  <a:pt x="45" y="86"/>
                </a:cubicBezTo>
                <a:cubicBezTo>
                  <a:pt x="57" y="84"/>
                  <a:pt x="67" y="75"/>
                  <a:pt x="69" y="62"/>
                </a:cubicBezTo>
                <a:cubicBezTo>
                  <a:pt x="64" y="58"/>
                  <a:pt x="64" y="58"/>
                  <a:pt x="64" y="58"/>
                </a:cubicBezTo>
                <a:lnTo>
                  <a:pt x="69" y="54"/>
                </a:lnTo>
                <a:close/>
                <a:moveTo>
                  <a:pt x="50" y="59"/>
                </a:moveTo>
                <a:cubicBezTo>
                  <a:pt x="50" y="64"/>
                  <a:pt x="46" y="67"/>
                  <a:pt x="42" y="67"/>
                </a:cubicBezTo>
                <a:cubicBezTo>
                  <a:pt x="26" y="73"/>
                  <a:pt x="26" y="73"/>
                  <a:pt x="26" y="73"/>
                </a:cubicBezTo>
                <a:cubicBezTo>
                  <a:pt x="32" y="57"/>
                  <a:pt x="32" y="57"/>
                  <a:pt x="32" y="57"/>
                </a:cubicBezTo>
                <a:cubicBezTo>
                  <a:pt x="33" y="53"/>
                  <a:pt x="36" y="50"/>
                  <a:pt x="40" y="49"/>
                </a:cubicBezTo>
                <a:cubicBezTo>
                  <a:pt x="56" y="43"/>
                  <a:pt x="56" y="43"/>
                  <a:pt x="56" y="43"/>
                </a:cubicBezTo>
                <a:lnTo>
                  <a:pt x="50" y="59"/>
                </a:lnTo>
                <a:close/>
                <a:moveTo>
                  <a:pt x="39" y="58"/>
                </a:moveTo>
                <a:cubicBezTo>
                  <a:pt x="39" y="60"/>
                  <a:pt x="40" y="61"/>
                  <a:pt x="41" y="61"/>
                </a:cubicBezTo>
                <a:cubicBezTo>
                  <a:pt x="42" y="61"/>
                  <a:pt x="43" y="60"/>
                  <a:pt x="43" y="58"/>
                </a:cubicBezTo>
                <a:cubicBezTo>
                  <a:pt x="43" y="57"/>
                  <a:pt x="42" y="56"/>
                  <a:pt x="41" y="56"/>
                </a:cubicBezTo>
                <a:cubicBezTo>
                  <a:pt x="40" y="56"/>
                  <a:pt x="39" y="57"/>
                  <a:pt x="39" y="58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grpSp>
        <p:nvGrpSpPr>
          <p:cNvPr id="32" name="Group 410"/>
          <p:cNvGrpSpPr>
            <a:grpSpLocks noChangeAspect="1"/>
          </p:cNvGrpSpPr>
          <p:nvPr/>
        </p:nvGrpSpPr>
        <p:grpSpPr bwMode="gray">
          <a:xfrm>
            <a:off x="3025411" y="2017215"/>
            <a:ext cx="432805" cy="301369"/>
            <a:chOff x="7072313" y="3571875"/>
            <a:chExt cx="1035050" cy="720725"/>
          </a:xfrm>
          <a:solidFill>
            <a:schemeClr val="accent1"/>
          </a:solidFill>
        </p:grpSpPr>
        <p:sp>
          <p:nvSpPr>
            <p:cNvPr id="33" name="Freeform 34"/>
            <p:cNvSpPr>
              <a:spLocks noEditPoints="1"/>
            </p:cNvSpPr>
            <p:nvPr/>
          </p:nvSpPr>
          <p:spPr bwMode="gray">
            <a:xfrm>
              <a:off x="7072313" y="3571875"/>
              <a:ext cx="1035050" cy="720725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68" y="10"/>
                </a:cxn>
                <a:cxn ang="0">
                  <a:pos x="69" y="9"/>
                </a:cxn>
                <a:cxn ang="0">
                  <a:pos x="58" y="0"/>
                </a:cxn>
                <a:cxn ang="0">
                  <a:pos x="48" y="9"/>
                </a:cxn>
                <a:cxn ang="0">
                  <a:pos x="45" y="9"/>
                </a:cxn>
                <a:cxn ang="0">
                  <a:pos x="34" y="0"/>
                </a:cxn>
                <a:cxn ang="0">
                  <a:pos x="24" y="9"/>
                </a:cxn>
                <a:cxn ang="0">
                  <a:pos x="24" y="10"/>
                </a:cxn>
                <a:cxn ang="0">
                  <a:pos x="3" y="35"/>
                </a:cxn>
                <a:cxn ang="0">
                  <a:pos x="0" y="45"/>
                </a:cxn>
                <a:cxn ang="0">
                  <a:pos x="19" y="63"/>
                </a:cxn>
                <a:cxn ang="0">
                  <a:pos x="37" y="45"/>
                </a:cxn>
                <a:cxn ang="0">
                  <a:pos x="36" y="41"/>
                </a:cxn>
                <a:cxn ang="0">
                  <a:pos x="46" y="47"/>
                </a:cxn>
                <a:cxn ang="0">
                  <a:pos x="55" y="42"/>
                </a:cxn>
                <a:cxn ang="0">
                  <a:pos x="55" y="45"/>
                </a:cxn>
                <a:cxn ang="0">
                  <a:pos x="73" y="63"/>
                </a:cxn>
                <a:cxn ang="0">
                  <a:pos x="91" y="45"/>
                </a:cxn>
                <a:cxn ang="0">
                  <a:pos x="88" y="34"/>
                </a:cxn>
                <a:cxn ang="0">
                  <a:pos x="73" y="61"/>
                </a:cxn>
                <a:cxn ang="0">
                  <a:pos x="56" y="45"/>
                </a:cxn>
                <a:cxn ang="0">
                  <a:pos x="58" y="38"/>
                </a:cxn>
                <a:cxn ang="0">
                  <a:pos x="73" y="28"/>
                </a:cxn>
                <a:cxn ang="0">
                  <a:pos x="87" y="37"/>
                </a:cxn>
                <a:cxn ang="0">
                  <a:pos x="89" y="45"/>
                </a:cxn>
                <a:cxn ang="0">
                  <a:pos x="73" y="61"/>
                </a:cxn>
                <a:cxn ang="0">
                  <a:pos x="52" y="38"/>
                </a:cxn>
                <a:cxn ang="0">
                  <a:pos x="46" y="43"/>
                </a:cxn>
                <a:cxn ang="0">
                  <a:pos x="40" y="39"/>
                </a:cxn>
                <a:cxn ang="0">
                  <a:pos x="39" y="36"/>
                </a:cxn>
                <a:cxn ang="0">
                  <a:pos x="46" y="29"/>
                </a:cxn>
                <a:cxn ang="0">
                  <a:pos x="53" y="36"/>
                </a:cxn>
                <a:cxn ang="0">
                  <a:pos x="52" y="38"/>
                </a:cxn>
                <a:cxn ang="0">
                  <a:pos x="19" y="61"/>
                </a:cxn>
                <a:cxn ang="0">
                  <a:pos x="2" y="45"/>
                </a:cxn>
                <a:cxn ang="0">
                  <a:pos x="3" y="40"/>
                </a:cxn>
                <a:cxn ang="0">
                  <a:pos x="19" y="28"/>
                </a:cxn>
                <a:cxn ang="0">
                  <a:pos x="34" y="39"/>
                </a:cxn>
                <a:cxn ang="0">
                  <a:pos x="35" y="45"/>
                </a:cxn>
                <a:cxn ang="0">
                  <a:pos x="19" y="61"/>
                </a:cxn>
              </a:cxnLst>
              <a:rect l="0" t="0" r="r" b="b"/>
              <a:pathLst>
                <a:path w="91" h="63">
                  <a:moveTo>
                    <a:pt x="88" y="34"/>
                  </a:moveTo>
                  <a:cubicBezTo>
                    <a:pt x="82" y="24"/>
                    <a:pt x="72" y="14"/>
                    <a:pt x="68" y="10"/>
                  </a:cubicBezTo>
                  <a:cubicBezTo>
                    <a:pt x="68" y="10"/>
                    <a:pt x="69" y="9"/>
                    <a:pt x="69" y="9"/>
                  </a:cubicBezTo>
                  <a:cubicBezTo>
                    <a:pt x="69" y="4"/>
                    <a:pt x="64" y="0"/>
                    <a:pt x="58" y="0"/>
                  </a:cubicBezTo>
                  <a:cubicBezTo>
                    <a:pt x="52" y="0"/>
                    <a:pt x="48" y="4"/>
                    <a:pt x="48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4"/>
                    <a:pt x="40" y="0"/>
                    <a:pt x="34" y="0"/>
                  </a:cubicBezTo>
                  <a:cubicBezTo>
                    <a:pt x="28" y="0"/>
                    <a:pt x="24" y="4"/>
                    <a:pt x="24" y="9"/>
                  </a:cubicBezTo>
                  <a:cubicBezTo>
                    <a:pt x="24" y="9"/>
                    <a:pt x="24" y="10"/>
                    <a:pt x="24" y="10"/>
                  </a:cubicBezTo>
                  <a:cubicBezTo>
                    <a:pt x="11" y="22"/>
                    <a:pt x="5" y="30"/>
                    <a:pt x="3" y="35"/>
                  </a:cubicBezTo>
                  <a:cubicBezTo>
                    <a:pt x="1" y="38"/>
                    <a:pt x="0" y="41"/>
                    <a:pt x="0" y="45"/>
                  </a:cubicBezTo>
                  <a:cubicBezTo>
                    <a:pt x="0" y="55"/>
                    <a:pt x="9" y="63"/>
                    <a:pt x="19" y="63"/>
                  </a:cubicBezTo>
                  <a:cubicBezTo>
                    <a:pt x="29" y="63"/>
                    <a:pt x="37" y="55"/>
                    <a:pt x="37" y="45"/>
                  </a:cubicBezTo>
                  <a:cubicBezTo>
                    <a:pt x="37" y="44"/>
                    <a:pt x="37" y="42"/>
                    <a:pt x="36" y="41"/>
                  </a:cubicBezTo>
                  <a:cubicBezTo>
                    <a:pt x="38" y="45"/>
                    <a:pt x="42" y="47"/>
                    <a:pt x="46" y="47"/>
                  </a:cubicBezTo>
                  <a:cubicBezTo>
                    <a:pt x="50" y="47"/>
                    <a:pt x="53" y="45"/>
                    <a:pt x="55" y="42"/>
                  </a:cubicBezTo>
                  <a:cubicBezTo>
                    <a:pt x="55" y="43"/>
                    <a:pt x="55" y="44"/>
                    <a:pt x="55" y="45"/>
                  </a:cubicBezTo>
                  <a:cubicBezTo>
                    <a:pt x="55" y="55"/>
                    <a:pt x="63" y="63"/>
                    <a:pt x="73" y="63"/>
                  </a:cubicBezTo>
                  <a:cubicBezTo>
                    <a:pt x="83" y="63"/>
                    <a:pt x="91" y="55"/>
                    <a:pt x="91" y="45"/>
                  </a:cubicBezTo>
                  <a:cubicBezTo>
                    <a:pt x="91" y="41"/>
                    <a:pt x="90" y="37"/>
                    <a:pt x="88" y="34"/>
                  </a:cubicBezTo>
                  <a:close/>
                  <a:moveTo>
                    <a:pt x="73" y="61"/>
                  </a:moveTo>
                  <a:cubicBezTo>
                    <a:pt x="64" y="61"/>
                    <a:pt x="56" y="54"/>
                    <a:pt x="56" y="45"/>
                  </a:cubicBezTo>
                  <a:cubicBezTo>
                    <a:pt x="56" y="42"/>
                    <a:pt x="57" y="40"/>
                    <a:pt x="58" y="38"/>
                  </a:cubicBezTo>
                  <a:cubicBezTo>
                    <a:pt x="60" y="32"/>
                    <a:pt x="66" y="28"/>
                    <a:pt x="73" y="28"/>
                  </a:cubicBezTo>
                  <a:cubicBezTo>
                    <a:pt x="79" y="28"/>
                    <a:pt x="84" y="32"/>
                    <a:pt x="87" y="37"/>
                  </a:cubicBezTo>
                  <a:cubicBezTo>
                    <a:pt x="89" y="39"/>
                    <a:pt x="89" y="42"/>
                    <a:pt x="89" y="45"/>
                  </a:cubicBezTo>
                  <a:cubicBezTo>
                    <a:pt x="89" y="54"/>
                    <a:pt x="82" y="61"/>
                    <a:pt x="73" y="61"/>
                  </a:cubicBezTo>
                  <a:close/>
                  <a:moveTo>
                    <a:pt x="52" y="38"/>
                  </a:moveTo>
                  <a:cubicBezTo>
                    <a:pt x="51" y="41"/>
                    <a:pt x="49" y="43"/>
                    <a:pt x="46" y="43"/>
                  </a:cubicBezTo>
                  <a:cubicBezTo>
                    <a:pt x="43" y="43"/>
                    <a:pt x="41" y="41"/>
                    <a:pt x="40" y="39"/>
                  </a:cubicBezTo>
                  <a:cubicBezTo>
                    <a:pt x="40" y="38"/>
                    <a:pt x="39" y="37"/>
                    <a:pt x="39" y="36"/>
                  </a:cubicBezTo>
                  <a:cubicBezTo>
                    <a:pt x="39" y="32"/>
                    <a:pt x="42" y="29"/>
                    <a:pt x="46" y="29"/>
                  </a:cubicBezTo>
                  <a:cubicBezTo>
                    <a:pt x="50" y="29"/>
                    <a:pt x="53" y="32"/>
                    <a:pt x="53" y="36"/>
                  </a:cubicBezTo>
                  <a:cubicBezTo>
                    <a:pt x="53" y="37"/>
                    <a:pt x="52" y="37"/>
                    <a:pt x="52" y="38"/>
                  </a:cubicBezTo>
                  <a:close/>
                  <a:moveTo>
                    <a:pt x="19" y="61"/>
                  </a:moveTo>
                  <a:cubicBezTo>
                    <a:pt x="10" y="61"/>
                    <a:pt x="2" y="54"/>
                    <a:pt x="2" y="45"/>
                  </a:cubicBezTo>
                  <a:cubicBezTo>
                    <a:pt x="2" y="43"/>
                    <a:pt x="2" y="42"/>
                    <a:pt x="3" y="40"/>
                  </a:cubicBezTo>
                  <a:cubicBezTo>
                    <a:pt x="5" y="33"/>
                    <a:pt x="11" y="28"/>
                    <a:pt x="19" y="28"/>
                  </a:cubicBezTo>
                  <a:cubicBezTo>
                    <a:pt x="26" y="28"/>
                    <a:pt x="32" y="33"/>
                    <a:pt x="34" y="39"/>
                  </a:cubicBezTo>
                  <a:cubicBezTo>
                    <a:pt x="35" y="41"/>
                    <a:pt x="35" y="43"/>
                    <a:pt x="35" y="45"/>
                  </a:cubicBezTo>
                  <a:cubicBezTo>
                    <a:pt x="35" y="54"/>
                    <a:pt x="28" y="61"/>
                    <a:pt x="19" y="6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gray">
            <a:xfrm>
              <a:off x="7118351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6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gray">
            <a:xfrm>
              <a:off x="7732713" y="4052888"/>
              <a:ext cx="192088" cy="1825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17" y="13"/>
                </a:cxn>
                <a:cxn ang="0">
                  <a:pos x="4" y="0"/>
                </a:cxn>
              </a:cxnLst>
              <a:rect l="0" t="0" r="r" b="b"/>
              <a:pathLst>
                <a:path w="17" h="16">
                  <a:moveTo>
                    <a:pt x="4" y="0"/>
                  </a:moveTo>
                  <a:cubicBezTo>
                    <a:pt x="4" y="0"/>
                    <a:pt x="0" y="16"/>
                    <a:pt x="17" y="13"/>
                  </a:cubicBezTo>
                  <a:cubicBezTo>
                    <a:pt x="17" y="13"/>
                    <a:pt x="5" y="11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57610"/>
              <a:endParaRPr lang="en-GB" sz="1500" dirty="0">
                <a:solidFill>
                  <a:prstClr val="black"/>
                </a:solidFill>
              </a:endParaRPr>
            </a:p>
          </p:txBody>
        </p:sp>
      </p:grpSp>
      <p:sp>
        <p:nvSpPr>
          <p:cNvPr id="36" name="Freeform 5"/>
          <p:cNvSpPr>
            <a:spLocks noChangeAspect="1" noEditPoints="1"/>
          </p:cNvSpPr>
          <p:nvPr/>
        </p:nvSpPr>
        <p:spPr bwMode="gray">
          <a:xfrm>
            <a:off x="2028780" y="1981164"/>
            <a:ext cx="391883" cy="396266"/>
          </a:xfrm>
          <a:custGeom>
            <a:avLst/>
            <a:gdLst/>
            <a:ahLst/>
            <a:cxnLst>
              <a:cxn ang="0">
                <a:pos x="97" y="83"/>
              </a:cxn>
              <a:cxn ang="0">
                <a:pos x="60" y="46"/>
              </a:cxn>
              <a:cxn ang="0">
                <a:pos x="60" y="46"/>
              </a:cxn>
              <a:cxn ang="0">
                <a:pos x="64" y="32"/>
              </a:cxn>
              <a:cxn ang="0">
                <a:pos x="54" y="9"/>
              </a:cxn>
              <a:cxn ang="0">
                <a:pos x="32" y="0"/>
              </a:cxn>
              <a:cxn ang="0">
                <a:pos x="9" y="9"/>
              </a:cxn>
              <a:cxn ang="0">
                <a:pos x="0" y="32"/>
              </a:cxn>
              <a:cxn ang="0">
                <a:pos x="9" y="54"/>
              </a:cxn>
              <a:cxn ang="0">
                <a:pos x="32" y="64"/>
              </a:cxn>
              <a:cxn ang="0">
                <a:pos x="32" y="64"/>
              </a:cxn>
              <a:cxn ang="0">
                <a:pos x="46" y="60"/>
              </a:cxn>
              <a:cxn ang="0">
                <a:pos x="46" y="60"/>
              </a:cxn>
              <a:cxn ang="0">
                <a:pos x="83" y="97"/>
              </a:cxn>
              <a:cxn ang="0">
                <a:pos x="95" y="96"/>
              </a:cxn>
              <a:cxn ang="0">
                <a:pos x="96" y="95"/>
              </a:cxn>
              <a:cxn ang="0">
                <a:pos x="97" y="83"/>
              </a:cxn>
              <a:cxn ang="0">
                <a:pos x="32" y="55"/>
              </a:cxn>
              <a:cxn ang="0">
                <a:pos x="15" y="48"/>
              </a:cxn>
              <a:cxn ang="0">
                <a:pos x="9" y="32"/>
              </a:cxn>
              <a:cxn ang="0">
                <a:pos x="15" y="15"/>
              </a:cxn>
              <a:cxn ang="0">
                <a:pos x="32" y="9"/>
              </a:cxn>
              <a:cxn ang="0">
                <a:pos x="48" y="15"/>
              </a:cxn>
              <a:cxn ang="0">
                <a:pos x="55" y="32"/>
              </a:cxn>
              <a:cxn ang="0">
                <a:pos x="48" y="48"/>
              </a:cxn>
              <a:cxn ang="0">
                <a:pos x="32" y="55"/>
              </a:cxn>
            </a:cxnLst>
            <a:rect l="0" t="0" r="r" b="b"/>
            <a:pathLst>
              <a:path w="100" h="101">
                <a:moveTo>
                  <a:pt x="97" y="83"/>
                </a:moveTo>
                <a:cubicBezTo>
                  <a:pt x="60" y="46"/>
                  <a:pt x="60" y="46"/>
                  <a:pt x="60" y="46"/>
                </a:cubicBezTo>
                <a:cubicBezTo>
                  <a:pt x="60" y="46"/>
                  <a:pt x="60" y="46"/>
                  <a:pt x="60" y="46"/>
                </a:cubicBezTo>
                <a:cubicBezTo>
                  <a:pt x="62" y="42"/>
                  <a:pt x="64" y="37"/>
                  <a:pt x="64" y="32"/>
                </a:cubicBezTo>
                <a:cubicBezTo>
                  <a:pt x="64" y="24"/>
                  <a:pt x="60" y="15"/>
                  <a:pt x="54" y="9"/>
                </a:cubicBezTo>
                <a:cubicBezTo>
                  <a:pt x="48" y="3"/>
                  <a:pt x="40" y="0"/>
                  <a:pt x="32" y="0"/>
                </a:cubicBezTo>
                <a:cubicBezTo>
                  <a:pt x="23" y="0"/>
                  <a:pt x="15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9" y="54"/>
                </a:cubicBezTo>
                <a:cubicBezTo>
                  <a:pt x="15" y="61"/>
                  <a:pt x="23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6" y="64"/>
                  <a:pt x="41" y="63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83" y="97"/>
                  <a:pt x="83" y="97"/>
                  <a:pt x="83" y="97"/>
                </a:cubicBezTo>
                <a:cubicBezTo>
                  <a:pt x="86" y="101"/>
                  <a:pt x="91" y="99"/>
                  <a:pt x="95" y="96"/>
                </a:cubicBezTo>
                <a:cubicBezTo>
                  <a:pt x="96" y="95"/>
                  <a:pt x="96" y="95"/>
                  <a:pt x="96" y="95"/>
                </a:cubicBezTo>
                <a:cubicBezTo>
                  <a:pt x="99" y="91"/>
                  <a:pt x="100" y="86"/>
                  <a:pt x="97" y="83"/>
                </a:cubicBezTo>
                <a:close/>
                <a:moveTo>
                  <a:pt x="32" y="55"/>
                </a:moveTo>
                <a:cubicBezTo>
                  <a:pt x="26" y="55"/>
                  <a:pt x="20" y="52"/>
                  <a:pt x="15" y="48"/>
                </a:cubicBezTo>
                <a:cubicBezTo>
                  <a:pt x="11" y="43"/>
                  <a:pt x="9" y="38"/>
                  <a:pt x="9" y="32"/>
                </a:cubicBezTo>
                <a:cubicBezTo>
                  <a:pt x="9" y="26"/>
                  <a:pt x="11" y="20"/>
                  <a:pt x="15" y="15"/>
                </a:cubicBezTo>
                <a:cubicBezTo>
                  <a:pt x="20" y="11"/>
                  <a:pt x="26" y="9"/>
                  <a:pt x="32" y="9"/>
                </a:cubicBezTo>
                <a:cubicBezTo>
                  <a:pt x="37" y="9"/>
                  <a:pt x="43" y="11"/>
                  <a:pt x="48" y="15"/>
                </a:cubicBezTo>
                <a:cubicBezTo>
                  <a:pt x="52" y="20"/>
                  <a:pt x="55" y="26"/>
                  <a:pt x="55" y="32"/>
                </a:cubicBezTo>
                <a:cubicBezTo>
                  <a:pt x="55" y="38"/>
                  <a:pt x="52" y="43"/>
                  <a:pt x="48" y="48"/>
                </a:cubicBezTo>
                <a:cubicBezTo>
                  <a:pt x="43" y="52"/>
                  <a:pt x="37" y="55"/>
                  <a:pt x="32" y="55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57610"/>
            <a:endParaRPr lang="en-GB" sz="1500" dirty="0">
              <a:solidFill>
                <a:prstClr val="black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99590" y="5544942"/>
            <a:ext cx="403161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9591" y="2132856"/>
            <a:ext cx="0" cy="34309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899589" y="3369746"/>
            <a:ext cx="3913325" cy="2183841"/>
          </a:xfrm>
          <a:custGeom>
            <a:avLst/>
            <a:gdLst>
              <a:gd name="connsiteX0" fmla="*/ 0 w 612775"/>
              <a:gd name="connsiteY0" fmla="*/ 292100 h 292100"/>
              <a:gd name="connsiteX1" fmla="*/ 85725 w 612775"/>
              <a:gd name="connsiteY1" fmla="*/ 41275 h 292100"/>
              <a:gd name="connsiteX2" fmla="*/ 438150 w 612775"/>
              <a:gd name="connsiteY2" fmla="*/ 101600 h 292100"/>
              <a:gd name="connsiteX3" fmla="*/ 612775 w 612775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5" h="292100">
                <a:moveTo>
                  <a:pt x="0" y="292100"/>
                </a:moveTo>
                <a:cubicBezTo>
                  <a:pt x="6350" y="182562"/>
                  <a:pt x="12700" y="73025"/>
                  <a:pt x="85725" y="41275"/>
                </a:cubicBezTo>
                <a:cubicBezTo>
                  <a:pt x="158750" y="9525"/>
                  <a:pt x="350308" y="108479"/>
                  <a:pt x="438150" y="101600"/>
                </a:cubicBezTo>
                <a:cubicBezTo>
                  <a:pt x="525992" y="94721"/>
                  <a:pt x="582083" y="16933"/>
                  <a:pt x="612775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V="1">
            <a:off x="3351203" y="3175081"/>
            <a:ext cx="1580001" cy="117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641580" y="2435664"/>
            <a:ext cx="1243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mtClean="0"/>
              <a:t>Prescriptive</a:t>
            </a:r>
            <a:endParaRPr lang="en-US" sz="15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534760" y="2136549"/>
            <a:ext cx="383398" cy="1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flipV="1">
            <a:off x="3594108" y="3332264"/>
            <a:ext cx="2069616" cy="1129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90063" y="3369883"/>
            <a:ext cx="3913325" cy="2183841"/>
          </a:xfrm>
          <a:custGeom>
            <a:avLst/>
            <a:gdLst>
              <a:gd name="connsiteX0" fmla="*/ 0 w 612775"/>
              <a:gd name="connsiteY0" fmla="*/ 292100 h 292100"/>
              <a:gd name="connsiteX1" fmla="*/ 85725 w 612775"/>
              <a:gd name="connsiteY1" fmla="*/ 41275 h 292100"/>
              <a:gd name="connsiteX2" fmla="*/ 438150 w 612775"/>
              <a:gd name="connsiteY2" fmla="*/ 101600 h 292100"/>
              <a:gd name="connsiteX3" fmla="*/ 612775 w 612775"/>
              <a:gd name="connsiteY3" fmla="*/ 0 h 29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775" h="292100">
                <a:moveTo>
                  <a:pt x="0" y="292100"/>
                </a:moveTo>
                <a:cubicBezTo>
                  <a:pt x="6350" y="182562"/>
                  <a:pt x="12700" y="73025"/>
                  <a:pt x="85725" y="41275"/>
                </a:cubicBezTo>
                <a:cubicBezTo>
                  <a:pt x="158750" y="9525"/>
                  <a:pt x="350308" y="108479"/>
                  <a:pt x="438150" y="101600"/>
                </a:cubicBezTo>
                <a:cubicBezTo>
                  <a:pt x="525992" y="94721"/>
                  <a:pt x="582083" y="16933"/>
                  <a:pt x="612775" y="0"/>
                </a:cubicBezTo>
              </a:path>
            </a:pathLst>
          </a:cu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721928" y="4188477"/>
            <a:ext cx="988738" cy="3754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45182" y="4893612"/>
            <a:ext cx="200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862338"/>
                </a:solidFill>
              </a:rPr>
              <a:t>A    B    C</a:t>
            </a:r>
            <a:endParaRPr lang="en-US" dirty="0">
              <a:solidFill>
                <a:srgbClr val="862338"/>
              </a:solidFill>
            </a:endParaRPr>
          </a:p>
        </p:txBody>
      </p:sp>
      <p:cxnSp>
        <p:nvCxnSpPr>
          <p:cNvPr id="45" name="Gerade Verbindung mit Pfeil 2"/>
          <p:cNvCxnSpPr/>
          <p:nvPr/>
        </p:nvCxnSpPr>
        <p:spPr>
          <a:xfrm flipH="1">
            <a:off x="4881003" y="4471625"/>
            <a:ext cx="436749" cy="411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65"/>
          <p:cNvCxnSpPr/>
          <p:nvPr/>
        </p:nvCxnSpPr>
        <p:spPr>
          <a:xfrm>
            <a:off x="5215907" y="4579239"/>
            <a:ext cx="2066" cy="318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66"/>
          <p:cNvCxnSpPr/>
          <p:nvPr/>
        </p:nvCxnSpPr>
        <p:spPr>
          <a:xfrm>
            <a:off x="5116669" y="4470931"/>
            <a:ext cx="453839" cy="42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16"/>
              <p:cNvSpPr txBox="1"/>
              <p:nvPr/>
            </p:nvSpPr>
            <p:spPr>
              <a:xfrm>
                <a:off x="4741987" y="4226115"/>
                <a:ext cx="963991" cy="286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min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⁡(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𝑥</m:t>
                      </m:r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987" y="4226115"/>
                <a:ext cx="963991" cy="286756"/>
              </a:xfrm>
              <a:prstGeom prst="rect">
                <a:avLst/>
              </a:prstGeom>
              <a:blipFill rotWithShape="0">
                <a:blip r:embed="rId3"/>
                <a:stretch>
                  <a:fillRect t="-138298" b="-17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568891" y="2132856"/>
            <a:ext cx="383398" cy="18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316"/>
          <p:cNvSpPr/>
          <p:nvPr/>
        </p:nvSpPr>
        <p:spPr>
          <a:xfrm>
            <a:off x="6516216" y="2708920"/>
            <a:ext cx="2304257" cy="309634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36000" tIns="34275" rIns="36000" bIns="34275" anchor="t" anchorCtr="0">
            <a:noAutofit/>
          </a:bodyPr>
          <a:lstStyle/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Based on predictions an </a:t>
            </a:r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</a:t>
            </a: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is performed</a:t>
            </a: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Most advanced type, yet most difficult</a:t>
            </a:r>
            <a:endParaRPr lang="en-US" sz="15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84150" indent="-184150">
              <a:buFont typeface="Arial" charset="0"/>
              <a:buChar char="•"/>
            </a:pPr>
            <a:endParaRPr lang="en-US" sz="1600" b="1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ctr"/>
            <a:r>
              <a:rPr lang="en-US" sz="1600" b="1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Decision support through optimal values or recommendations. User picks option</a:t>
            </a:r>
            <a:endParaRPr lang="en-US" sz="1600" dirty="0" smtClean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1600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561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field full of Buzzwords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845" y="4694113"/>
            <a:ext cx="28808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852339"/>
                </a:solidFill>
              </a:rPr>
              <a:t>Data Mining</a:t>
            </a:r>
            <a:endParaRPr lang="en-US" sz="3500" b="1" dirty="0">
              <a:solidFill>
                <a:srgbClr val="85233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6737" y="2823810"/>
            <a:ext cx="39332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rgbClr val="852339"/>
                </a:solidFill>
              </a:rPr>
              <a:t>Machine Learning</a:t>
            </a:r>
            <a:endParaRPr lang="en-US" sz="3500" b="1" dirty="0">
              <a:solidFill>
                <a:srgbClr val="85233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121" y="5250400"/>
            <a:ext cx="3314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mtClean="0">
                <a:solidFill>
                  <a:srgbClr val="852339"/>
                </a:solidFill>
              </a:rPr>
              <a:t>BIG DATA</a:t>
            </a:r>
            <a:endParaRPr lang="en-US" sz="5400" b="1">
              <a:solidFill>
                <a:srgbClr val="85233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3515" y="3697284"/>
            <a:ext cx="443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E6DADD"/>
                </a:solidFill>
              </a:rPr>
              <a:t>Predictive</a:t>
            </a:r>
            <a:endParaRPr lang="en-US" sz="4000" b="1" dirty="0">
              <a:solidFill>
                <a:srgbClr val="E6DADD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307053" y="3842510"/>
            <a:ext cx="1371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Statistics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1099899" y="3257827"/>
            <a:ext cx="507454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smtClean="0">
                <a:solidFill>
                  <a:srgbClr val="E6DADD"/>
                </a:solidFill>
              </a:rPr>
              <a:t>Business Intelligence</a:t>
            </a:r>
            <a:endParaRPr lang="en-US" sz="3500" b="1" dirty="0">
              <a:solidFill>
                <a:srgbClr val="E6DADD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88813" y="3623354"/>
            <a:ext cx="2826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E6DADD"/>
                </a:solidFill>
              </a:rPr>
              <a:t>Analytics</a:t>
            </a:r>
            <a:endParaRPr lang="en-US" sz="4800" b="1" dirty="0">
              <a:solidFill>
                <a:srgbClr val="E6DADD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6866" y="4459217"/>
            <a:ext cx="288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852339"/>
                </a:solidFill>
              </a:rPr>
              <a:t>Data Science</a:t>
            </a:r>
            <a:endParaRPr lang="en-US" sz="2800" b="1" dirty="0">
              <a:solidFill>
                <a:srgbClr val="85233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15554" y="3316250"/>
            <a:ext cx="2076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Business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03515" y="4220056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Prescriptive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04545" y="1971392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Regression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2723814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Classification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21937" y="4992168"/>
            <a:ext cx="196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Supervised</a:t>
            </a:r>
          </a:p>
          <a:p>
            <a:pPr algn="r"/>
            <a:r>
              <a:rPr lang="en-US" sz="2000" b="1" dirty="0" smtClean="0">
                <a:solidFill>
                  <a:srgbClr val="852339"/>
                </a:solidFill>
              </a:rPr>
              <a:t>Unsupervised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8831" y="2544850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852339"/>
                </a:solidFill>
              </a:rPr>
              <a:t>Clustering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84083" y="5063445"/>
            <a:ext cx="1727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852339"/>
                </a:solidFill>
              </a:rPr>
              <a:t>Learning</a:t>
            </a:r>
            <a:endParaRPr lang="en-US" sz="2800" b="1">
              <a:solidFill>
                <a:srgbClr val="852339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68621" y="2273555"/>
            <a:ext cx="1960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Decision Trees</a:t>
            </a:r>
            <a:endParaRPr lang="en-US" sz="2000" b="1" dirty="0">
              <a:solidFill>
                <a:srgbClr val="85233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095194" y="3322285"/>
            <a:ext cx="257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E6DADD"/>
                </a:solidFill>
              </a:rPr>
              <a:t>Descriptive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45174" y="2237482"/>
            <a:ext cx="362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>
                <a:solidFill>
                  <a:srgbClr val="E6DADD"/>
                </a:solidFill>
              </a:rPr>
              <a:t>Decision Support</a:t>
            </a:r>
            <a:endParaRPr lang="en-US" sz="2800" b="1" dirty="0">
              <a:solidFill>
                <a:srgbClr val="E6DADD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3239" y="3173707"/>
            <a:ext cx="2288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852339"/>
                </a:solidFill>
              </a:rPr>
              <a:t>CRISP-DM</a:t>
            </a:r>
            <a:endParaRPr lang="en-US" sz="3200" b="1" dirty="0">
              <a:solidFill>
                <a:srgbClr val="85233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1518" y="5663997"/>
            <a:ext cx="3128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rgbClr val="852339"/>
                </a:solidFill>
              </a:rPr>
              <a:t>Time Series Forecasting</a:t>
            </a:r>
            <a:endParaRPr lang="en-US" sz="2000" b="1" dirty="0">
              <a:solidFill>
                <a:srgbClr val="8523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RCIS Presentation Template">
  <a:themeElements>
    <a:clrScheme name="ERCIS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8797A3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 Presentation Template</Template>
  <TotalTime>2329</TotalTime>
  <Words>1722</Words>
  <Application>Microsoft Macintosh PowerPoint</Application>
  <PresentationFormat>On-screen Show (4:3)</PresentationFormat>
  <Paragraphs>423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Times</vt:lpstr>
      <vt:lpstr>Trebuchet MS</vt:lpstr>
      <vt:lpstr>Wingdings</vt:lpstr>
      <vt:lpstr>Arial</vt:lpstr>
      <vt:lpstr>ERCIS Presentation Template</vt:lpstr>
      <vt:lpstr>Predictive analytics</vt:lpstr>
      <vt:lpstr>A field full of Buzzwords</vt:lpstr>
      <vt:lpstr>agenda</vt:lpstr>
      <vt:lpstr>taxonomy</vt:lpstr>
      <vt:lpstr>taxonomy</vt:lpstr>
      <vt:lpstr>taxonomy</vt:lpstr>
      <vt:lpstr>taxonomy</vt:lpstr>
      <vt:lpstr>taxonomy</vt:lpstr>
      <vt:lpstr>a field full of Buzzwords</vt:lpstr>
      <vt:lpstr>agenda</vt:lpstr>
      <vt:lpstr>Related disciplines</vt:lpstr>
      <vt:lpstr>the data mine</vt:lpstr>
      <vt:lpstr>a field full of buzzwords</vt:lpstr>
      <vt:lpstr>agenda</vt:lpstr>
      <vt:lpstr>(BIG) Data</vt:lpstr>
      <vt:lpstr>crisp-dM</vt:lpstr>
      <vt:lpstr>Business Understanding</vt:lpstr>
      <vt:lpstr>Data Understanding</vt:lpstr>
      <vt:lpstr>Data preparation</vt:lpstr>
      <vt:lpstr>Modeling</vt:lpstr>
      <vt:lpstr>Evaluation</vt:lpstr>
      <vt:lpstr>Deployment</vt:lpstr>
      <vt:lpstr>a field full of buzzwords</vt:lpstr>
      <vt:lpstr>agenda</vt:lpstr>
      <vt:lpstr>methods for predictive analytics</vt:lpstr>
      <vt:lpstr>methods for predictive analytics</vt:lpstr>
      <vt:lpstr>methods for predictive analytics</vt:lpstr>
      <vt:lpstr>methods for predictive analytics</vt:lpstr>
      <vt:lpstr>techniques used for Predictive &amp; advanced analytics</vt:lpstr>
      <vt:lpstr>agenda</vt:lpstr>
      <vt:lpstr>Software</vt:lpstr>
      <vt:lpstr>Adoption of  advanced and predictive Analytics</vt:lpstr>
      <vt:lpstr>PowerPoint Presentation</vt:lpstr>
    </vt:vector>
  </TitlesOfParts>
  <Manager>armin.stein@ercis.uni-muenster.de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Heuchert</dc:creator>
  <cp:lastModifiedBy>Markus Heuchert</cp:lastModifiedBy>
  <cp:revision>112</cp:revision>
  <cp:lastPrinted>2012-03-27T13:30:40Z</cp:lastPrinted>
  <dcterms:created xsi:type="dcterms:W3CDTF">2016-03-26T11:00:51Z</dcterms:created>
  <dcterms:modified xsi:type="dcterms:W3CDTF">2016-04-06T16:31:47Z</dcterms:modified>
</cp:coreProperties>
</file>