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85" r:id="rId2"/>
    <p:sldId id="488" r:id="rId3"/>
    <p:sldId id="527" r:id="rId4"/>
    <p:sldId id="528" r:id="rId5"/>
    <p:sldId id="526" r:id="rId6"/>
    <p:sldId id="529" r:id="rId7"/>
    <p:sldId id="530" r:id="rId8"/>
    <p:sldId id="531" r:id="rId9"/>
    <p:sldId id="532" r:id="rId10"/>
    <p:sldId id="489" r:id="rId11"/>
    <p:sldId id="491" r:id="rId12"/>
    <p:sldId id="493" r:id="rId13"/>
    <p:sldId id="494" r:id="rId14"/>
    <p:sldId id="495" r:id="rId15"/>
    <p:sldId id="492" r:id="rId16"/>
    <p:sldId id="497" r:id="rId17"/>
    <p:sldId id="498" r:id="rId18"/>
    <p:sldId id="499" r:id="rId19"/>
    <p:sldId id="500" r:id="rId20"/>
    <p:sldId id="501" r:id="rId21"/>
    <p:sldId id="504" r:id="rId22"/>
    <p:sldId id="513" r:id="rId23"/>
    <p:sldId id="502" r:id="rId24"/>
    <p:sldId id="505" r:id="rId25"/>
    <p:sldId id="506" r:id="rId26"/>
    <p:sldId id="507" r:id="rId27"/>
    <p:sldId id="508" r:id="rId28"/>
    <p:sldId id="509" r:id="rId29"/>
    <p:sldId id="510" r:id="rId30"/>
    <p:sldId id="511" r:id="rId31"/>
    <p:sldId id="515" r:id="rId32"/>
    <p:sldId id="516" r:id="rId33"/>
    <p:sldId id="512" r:id="rId34"/>
    <p:sldId id="514" r:id="rId35"/>
    <p:sldId id="519" r:id="rId36"/>
    <p:sldId id="520" r:id="rId37"/>
    <p:sldId id="521" r:id="rId38"/>
    <p:sldId id="522" r:id="rId39"/>
    <p:sldId id="518" r:id="rId40"/>
    <p:sldId id="517" r:id="rId41"/>
    <p:sldId id="525" r:id="rId42"/>
    <p:sldId id="523" r:id="rId43"/>
    <p:sldId id="480" r:id="rId44"/>
    <p:sldId id="490" r:id="rId45"/>
    <p:sldId id="524" r:id="rId46"/>
  </p:sldIdLst>
  <p:sldSz cx="9144000" cy="6858000" type="screen4x3"/>
  <p:notesSz cx="6858000" cy="9144000"/>
  <p:custDataLst>
    <p:tags r:id="rId4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4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4" orient="horz" pos="3634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0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rin Bergener" initials="KB" lastIdx="2" clrIdx="0"/>
  <p:cmAuthor id="1" name="Marcus Cramer" initials="MC" lastIdx="9" clrIdx="1">
    <p:extLst/>
  </p:cmAuthor>
  <p:cmAuthor id="2" name="Martin Wölck" initials="" lastIdx="48" clrIdx="2"/>
  <p:cmAuthor id="3" name="Martin Wö" initials="MW" lastIdx="21" clrIdx="3">
    <p:extLst/>
  </p:cmAuthor>
  <p:cmAuthor id="4" name="Johannes Berger" initials="JB" lastIdx="5" clrIdx="4"/>
  <p:cmAuthor id="5" name="Herr Johannes Berger" initials="HJB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852339"/>
    <a:srgbClr val="000000"/>
    <a:srgbClr val="D9D9D9"/>
    <a:srgbClr val="8797A3"/>
    <a:srgbClr val="003E90"/>
    <a:srgbClr val="004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40" autoAdjust="0"/>
    <p:restoredTop sz="89892" autoAdjust="0"/>
  </p:normalViewPr>
  <p:slideViewPr>
    <p:cSldViewPr>
      <p:cViewPr>
        <p:scale>
          <a:sx n="91" d="100"/>
          <a:sy n="91" d="100"/>
        </p:scale>
        <p:origin x="712" y="376"/>
      </p:cViewPr>
      <p:guideLst>
        <p:guide pos="204"/>
        <p:guide pos="5534"/>
        <p:guide orient="horz" pos="3634"/>
        <p:guide pos="2880"/>
        <p:guide orient="horz"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commentAuthors" Target="commentAuthors.xml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5B663-A359-4E54-8989-6E815F050B49}" type="datetimeFigureOut">
              <a:rPr lang="de-DE" smtClean="0"/>
              <a:pPr/>
              <a:t>22.12.16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6FD83-94F6-4B7E-97F7-9005B88CBB0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7707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243D8-2C9D-447E-8AC2-008C661E1A6F}" type="datetimeFigureOut">
              <a:rPr lang="de-DE" smtClean="0"/>
              <a:pPr/>
              <a:t>22.12.16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FBBB1-C8EB-4E56-B1DB-58475CA8EC6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6613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744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FFBBB1-C8EB-4E56-B1DB-58475CA8EC6C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97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3" hasCustomPrompt="1"/>
          </p:nvPr>
        </p:nvSpPr>
        <p:spPr>
          <a:xfrm>
            <a:off x="6804025" y="4508475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1</a:t>
            </a:r>
            <a:endParaRPr lang="de-DE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4" hasCustomPrompt="1"/>
          </p:nvPr>
        </p:nvSpPr>
        <p:spPr>
          <a:xfrm>
            <a:off x="6804248" y="3645024"/>
            <a:ext cx="1944688" cy="7207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Partner Logo 2</a:t>
            </a:r>
            <a:endParaRPr lang="de-DE" dirty="0"/>
          </a:p>
        </p:txBody>
      </p:sp>
      <p:pic>
        <p:nvPicPr>
          <p:cNvPr id="19" name="Picture 2" descr="\\wi1.uni-muenster.de\dfs\institut\ERCIS\10 Corporate Identity\10 Corporate Design &amp; Communication\10 Logos &amp; Grafiken &amp; Bilder\10 ERCIS-Logo\logo_schrif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338" y="445245"/>
            <a:ext cx="1892185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\\wi1.uni-muenster.de\dfs\institut\ERCIS\10 Corporate Identity\10 Corporate Design &amp; Communication\10 Logos &amp; Grafiken &amp; Bilder\30 WWU-Logo\WWU_Logo1_1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7884"/>
            <a:ext cx="1874862" cy="40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2348880"/>
            <a:ext cx="6264696" cy="504055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24.07.2014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7544" y="1484784"/>
            <a:ext cx="6264695" cy="86409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err="1" smtClean="0"/>
              <a:t>Endpräsentation</a:t>
            </a:r>
            <a:endParaRPr lang="en-US" noProof="0" dirty="0"/>
          </a:p>
        </p:txBody>
      </p:sp>
      <p:sp>
        <p:nvSpPr>
          <p:cNvPr id="11" name="Textfeld 10"/>
          <p:cNvSpPr txBox="1"/>
          <p:nvPr userDrawn="1"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 </a:t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2016-10-26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4644008" y="2348880"/>
            <a:ext cx="4121991" cy="352839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No Bullets) + Image (right,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6804248" y="1628800"/>
            <a:ext cx="1854956" cy="4248125"/>
          </a:xfrm>
          <a:prstGeom prst="rect">
            <a:avLst/>
          </a:prstGeom>
        </p:spPr>
        <p:txBody>
          <a:bodyPr/>
          <a:lstStyle/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9" name="Inhaltsplatzhalter 6"/>
          <p:cNvSpPr>
            <a:spLocks noGrp="1"/>
          </p:cNvSpPr>
          <p:nvPr>
            <p:ph sz="quarter" idx="17" hasCustomPrompt="1"/>
          </p:nvPr>
        </p:nvSpPr>
        <p:spPr>
          <a:xfrm>
            <a:off x="378001" y="1548000"/>
            <a:ext cx="6282232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989013" indent="0">
              <a:buFont typeface="Wingdings" pitchFamily="2" charset="2"/>
              <a:buNone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Inhaltsplatzhalter 12"/>
          <p:cNvSpPr>
            <a:spLocks noGrp="1"/>
          </p:cNvSpPr>
          <p:nvPr>
            <p:ph sz="quarter" idx="11" hasCustomPrompt="1"/>
          </p:nvPr>
        </p:nvSpPr>
        <p:spPr>
          <a:xfrm>
            <a:off x="395536" y="1772816"/>
            <a:ext cx="6552728" cy="3312368"/>
          </a:xfrm>
          <a:prstGeom prst="rect">
            <a:avLst/>
          </a:prstGeom>
        </p:spPr>
        <p:txBody>
          <a:bodyPr/>
          <a:lstStyle>
            <a:lvl1pPr marL="0">
              <a:spcAft>
                <a:spcPts val="600"/>
              </a:spcAft>
              <a:defRPr sz="25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to add text or Image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95536" y="5157192"/>
            <a:ext cx="6551613" cy="792162"/>
          </a:xfrm>
          <a:prstGeom prst="rect">
            <a:avLst/>
          </a:prstGeom>
        </p:spPr>
        <p:txBody>
          <a:bodyPr/>
          <a:lstStyle>
            <a:lvl1pPr marL="182563" marR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 lang="en-US" sz="1300" b="0" kern="1200" cap="all" spc="0" baseline="0" noProof="0" dirty="0" smtClean="0">
                <a:solidFill>
                  <a:schemeClr val="bg1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182563" marR="0" lvl="0" indent="-1825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/>
              <a:t>Click to add contact Details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1"/>
            <a:ext cx="8353425" cy="4014600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12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7" hasCustomPrompt="1"/>
          </p:nvPr>
        </p:nvSpPr>
        <p:spPr>
          <a:xfrm>
            <a:off x="377825" y="5831815"/>
            <a:ext cx="8353600" cy="26418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48000"/>
            <a:ext cx="8353425" cy="4319587"/>
          </a:xfrm>
          <a:prstGeom prst="rect">
            <a:avLst/>
          </a:prstGeom>
        </p:spPr>
        <p:txBody>
          <a:bodyPr lIns="90000"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lang="en-US" sz="2200" b="0" kern="1200" noProof="0" dirty="0" smtClean="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 baseline="0"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64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(Bullets, No Title, No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7020272" y="404664"/>
            <a:ext cx="172819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88640"/>
            <a:ext cx="8370464" cy="567894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4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825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 hasCustomPrompt="1"/>
          </p:nvPr>
        </p:nvSpPr>
        <p:spPr>
          <a:xfrm>
            <a:off x="366714" y="1556793"/>
            <a:ext cx="8309742" cy="28083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Picture (optional)</a:t>
            </a:r>
            <a:endParaRPr lang="en-US" noProof="0" dirty="0"/>
          </a:p>
        </p:txBody>
      </p:sp>
      <p:sp>
        <p:nvSpPr>
          <p:cNvPr id="6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367456" y="4941168"/>
            <a:ext cx="83090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subtitle</a:t>
            </a:r>
            <a:endParaRPr lang="en-US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6713" y="4460875"/>
            <a:ext cx="8309743" cy="480293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dirty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ts val="0"/>
              </a:spcBef>
              <a:spcAft>
                <a:spcPts val="300"/>
              </a:spcAft>
              <a:buFontTx/>
              <a:buNone/>
            </a:pPr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1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6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378000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26472" y="1556792"/>
            <a:ext cx="4121992" cy="4319587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3600" indent="-183600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449263" indent="-182563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806450" indent="-182563">
              <a:spcBef>
                <a:spcPts val="30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1163638" indent="-174625">
              <a:buFont typeface="Wingdings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9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No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78001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8" name="Inhaltsplatzhalter 6"/>
          <p:cNvSpPr>
            <a:spLocks noGrp="1"/>
          </p:cNvSpPr>
          <p:nvPr>
            <p:ph sz="quarter" idx="15" hasCustomPrompt="1"/>
          </p:nvPr>
        </p:nvSpPr>
        <p:spPr>
          <a:xfrm>
            <a:off x="4626473" y="1556792"/>
            <a:ext cx="4121991" cy="4319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itchFamily="2" charset="2"/>
              <a:buNone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add text</a:t>
            </a:r>
          </a:p>
        </p:txBody>
      </p:sp>
      <p:sp>
        <p:nvSpPr>
          <p:cNvPr id="13" name="Textplatzhalter 35"/>
          <p:cNvSpPr>
            <a:spLocks noGrp="1"/>
          </p:cNvSpPr>
          <p:nvPr>
            <p:ph type="body" sz="quarter" idx="17" hasCustomPrompt="1"/>
          </p:nvPr>
        </p:nvSpPr>
        <p:spPr>
          <a:xfrm>
            <a:off x="370800" y="1052736"/>
            <a:ext cx="6508800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371722" y="573881"/>
            <a:ext cx="6504533" cy="481336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8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Left) + Text (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476250"/>
            <a:ext cx="3959225" cy="540067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 dirty="0" smtClean="0"/>
              <a:t>Add picture by clicking symbol</a:t>
            </a:r>
            <a:endParaRPr lang="en-US" noProof="0" dirty="0"/>
          </a:p>
        </p:txBody>
      </p:sp>
      <p:sp>
        <p:nvSpPr>
          <p:cNvPr id="10" name="Textplatzhalter 35"/>
          <p:cNvSpPr>
            <a:spLocks noGrp="1"/>
          </p:cNvSpPr>
          <p:nvPr>
            <p:ph type="body" sz="quarter" idx="16" hasCustomPrompt="1"/>
          </p:nvPr>
        </p:nvSpPr>
        <p:spPr>
          <a:xfrm>
            <a:off x="4644008" y="1963584"/>
            <a:ext cx="4141792" cy="288032"/>
          </a:xfrm>
          <a:prstGeom prst="rect">
            <a:avLst/>
          </a:prstGeom>
        </p:spPr>
        <p:txBody>
          <a:bodyPr/>
          <a:lstStyle>
            <a:lvl1pPr marL="0" indent="0">
              <a:defRPr lang="en-US" sz="1500" b="1" kern="1200" cap="all" spc="0" baseline="0" noProof="0" dirty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noProof="0" dirty="0" smtClean="0"/>
              <a:t>Click to edit subtitle</a:t>
            </a:r>
            <a:endParaRPr lang="en-US" noProof="0" dirty="0"/>
          </a:p>
        </p:txBody>
      </p:sp>
      <p:sp>
        <p:nvSpPr>
          <p:cNvPr id="8" name="Inhaltsplatzhalter 6"/>
          <p:cNvSpPr>
            <a:spLocks noGrp="1"/>
          </p:cNvSpPr>
          <p:nvPr>
            <p:ph sz="quarter" idx="18" hasCustomPrompt="1"/>
          </p:nvPr>
        </p:nvSpPr>
        <p:spPr>
          <a:xfrm>
            <a:off x="4644008" y="2348880"/>
            <a:ext cx="4121992" cy="3527499"/>
          </a:xfrm>
          <a:prstGeom prst="rect">
            <a:avLst/>
          </a:prstGeom>
        </p:spPr>
        <p:txBody>
          <a:bodyPr tIns="36000" bIns="36000">
            <a:normAutofit/>
          </a:bodyPr>
          <a:lstStyle>
            <a:lvl1pPr marL="18000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 lang="en-US" sz="2400" b="0" kern="1200" spc="0" baseline="0" noProof="0" dirty="0" smtClean="0">
                <a:solidFill>
                  <a:srgbClr val="5F5F5F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  <a:lvl2pPr marL="360000" indent="-180000">
              <a:spcBef>
                <a:spcPts val="300"/>
              </a:spcBef>
              <a:buFont typeface="Wingdings" pitchFamily="2" charset="2"/>
              <a:buChar char="§"/>
              <a:defRPr sz="2200">
                <a:solidFill>
                  <a:srgbClr val="5F5F5F"/>
                </a:solidFill>
              </a:defRPr>
            </a:lvl2pPr>
            <a:lvl3pPr marL="540000" indent="-180000">
              <a:spcBef>
                <a:spcPts val="0"/>
              </a:spcBef>
              <a:buFont typeface="Wingdings" pitchFamily="2" charset="2"/>
              <a:buChar char="§"/>
              <a:defRPr>
                <a:solidFill>
                  <a:srgbClr val="5F5F5F"/>
                </a:solidFill>
              </a:defRPr>
            </a:lvl3pPr>
            <a:lvl4pPr marL="720000" indent="-180000">
              <a:spcBef>
                <a:spcPts val="0"/>
              </a:spcBef>
              <a:buFont typeface="Wingdings" panose="05000000000000000000" pitchFamily="2" charset="2"/>
              <a:buChar char="§"/>
              <a:defRPr sz="1800">
                <a:solidFill>
                  <a:srgbClr val="5F5F5F"/>
                </a:solidFill>
              </a:defRPr>
            </a:lvl4pPr>
            <a:lvl5pPr marL="1828800" indent="0">
              <a:buNone/>
              <a:defRPr/>
            </a:lvl5pPr>
          </a:lstStyle>
          <a:p>
            <a:pPr marL="180000" lvl="0" indent="-18000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noProof="0" dirty="0" smtClean="0"/>
              <a:t>Click to add text</a:t>
            </a:r>
          </a:p>
          <a:p>
            <a:pPr lvl="1"/>
            <a:r>
              <a:rPr lang="en-US" noProof="0" dirty="0" smtClean="0"/>
              <a:t>Click to add text</a:t>
            </a:r>
          </a:p>
          <a:p>
            <a:pPr lvl="2"/>
            <a:r>
              <a:rPr lang="en-US" noProof="0" dirty="0" smtClean="0"/>
              <a:t>Click to add text</a:t>
            </a:r>
          </a:p>
          <a:p>
            <a:pPr lvl="3"/>
            <a:r>
              <a:rPr lang="en-US" noProof="0" dirty="0" smtClean="0"/>
              <a:t>Click to add text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644007" y="1484783"/>
            <a:ext cx="4142805" cy="479747"/>
          </a:xfrm>
          <a:prstGeom prst="rect">
            <a:avLst/>
          </a:prstGeom>
        </p:spPr>
        <p:txBody>
          <a:bodyPr/>
          <a:lstStyle>
            <a:lvl1pPr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7" hasCustomPrompt="1"/>
          </p:nvPr>
        </p:nvSpPr>
        <p:spPr>
          <a:xfrm>
            <a:off x="377825" y="5867400"/>
            <a:ext cx="1755775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de-DE" dirty="0" smtClean="0"/>
              <a:t>Source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vmlDrawing" Target="../drawings/vmlDrawing1.vml"/><Relationship Id="rId16" Type="http://schemas.openxmlformats.org/officeDocument/2006/relationships/tags" Target="../tags/tag2.xml"/><Relationship Id="rId17" Type="http://schemas.openxmlformats.org/officeDocument/2006/relationships/oleObject" Target="../embeddings/oleObject1.bin"/><Relationship Id="rId18" Type="http://schemas.openxmlformats.org/officeDocument/2006/relationships/image" Target="../media/image1.emf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08003891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think-cell Folie" r:id="rId17" imgW="344" imgH="341" progId="TCLayout.ActiveDocument.1">
                  <p:embed/>
                </p:oleObj>
              </mc:Choice>
              <mc:Fallback>
                <p:oleObj name="think-cell Folie" r:id="rId17" imgW="344" imgH="34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/>
          <p:cNvSpPr/>
          <p:nvPr userDrawn="1"/>
        </p:nvSpPr>
        <p:spPr>
          <a:xfrm>
            <a:off x="0" y="6084095"/>
            <a:ext cx="8793956" cy="466724"/>
          </a:xfrm>
          <a:prstGeom prst="rect">
            <a:avLst/>
          </a:prstGeom>
          <a:solidFill>
            <a:srgbClr val="852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378692" y="6101922"/>
            <a:ext cx="4121300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Intermediate Presentation AMLR</a:t>
            </a:r>
          </a:p>
          <a:p>
            <a:pPr>
              <a:spcAft>
                <a:spcPts val="300"/>
              </a:spcAft>
            </a:pPr>
            <a:r>
              <a:rPr lang="de-DE" sz="1100" b="0" cap="none" baseline="0" noProof="0" dirty="0" smtClean="0">
                <a:solidFill>
                  <a:schemeClr val="bg1"/>
                </a:solidFill>
                <a:latin typeface="Trebuchet MS" pitchFamily="34" charset="0"/>
              </a:rPr>
              <a:t>Marcus Cramer</a:t>
            </a:r>
            <a:endParaRPr lang="en-US" sz="1100" b="0" cap="none" baseline="0" noProof="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7524328" y="6101922"/>
            <a:ext cx="1224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300"/>
              </a:spcAft>
            </a:pPr>
            <a:fld id="{A9063EE5-D4E8-4F75-A77C-D3AC67F05250}" type="slidenum">
              <a:rPr lang="de-DE" sz="1100" b="0" cap="none" baseline="0" smtClean="0">
                <a:solidFill>
                  <a:schemeClr val="bg1"/>
                </a:solidFill>
                <a:latin typeface="Trebuchet MS" pitchFamily="34" charset="0"/>
              </a:rPr>
              <a:pPr algn="r">
                <a:spcAft>
                  <a:spcPts val="300"/>
                </a:spcAft>
              </a:pPr>
              <a:t>‹#›</a:t>
            </a:fld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/>
            </a:r>
            <a:b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</a:br>
            <a:r>
              <a:rPr lang="de-DE" sz="1100" b="0" cap="none" baseline="0" dirty="0" smtClean="0">
                <a:solidFill>
                  <a:schemeClr val="bg1"/>
                </a:solidFill>
                <a:latin typeface="Trebuchet MS" pitchFamily="34" charset="0"/>
              </a:rPr>
              <a:t>2016-10-26</a:t>
            </a:r>
          </a:p>
        </p:txBody>
      </p:sp>
      <p:pic>
        <p:nvPicPr>
          <p:cNvPr id="16" name="Picture 2" descr="\\wi1.uni-muenster.de\dfs\institut\ERCIS\10 Corporate Identity\10 Corporate Design &amp; Communication\10 Logos &amp; Grafiken &amp; Bilder\10 ERCIS-Logo\ERCIS_logo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448" y="440382"/>
            <a:ext cx="1574224" cy="95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64" r:id="rId4"/>
    <p:sldLayoutId id="2147483663" r:id="rId5"/>
    <p:sldLayoutId id="2147483662" r:id="rId6"/>
    <p:sldLayoutId id="2147483658" r:id="rId7"/>
    <p:sldLayoutId id="2147483653" r:id="rId8"/>
    <p:sldLayoutId id="2147483652" r:id="rId9"/>
    <p:sldLayoutId id="2147483657" r:id="rId10"/>
    <p:sldLayoutId id="2147483659" r:id="rId11"/>
    <p:sldLayoutId id="2147483654" r:id="rId12"/>
    <p:sldLayoutId id="2147483660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 cap="all" baseline="0">
          <a:solidFill>
            <a:srgbClr val="852339"/>
          </a:solidFill>
          <a:latin typeface="Trebuchet MS" pitchFamily="34" charset="0"/>
          <a:ea typeface="+mj-ea"/>
          <a:cs typeface="Arial" pitchFamily="34" charset="0"/>
        </a:defRPr>
      </a:lvl1pPr>
    </p:titleStyle>
    <p:bodyStyle>
      <a:lvl1pPr marL="182563" indent="-182563" algn="l" defTabSz="914400" rtl="0" eaLnBrk="1" latinLnBrk="0" hangingPunct="1">
        <a:spcBef>
          <a:spcPts val="0"/>
        </a:spcBef>
        <a:spcAft>
          <a:spcPts val="300"/>
        </a:spcAft>
        <a:buFontTx/>
        <a:buNone/>
        <a:defRPr sz="1300" b="0" kern="1200" spc="0" baseline="0">
          <a:solidFill>
            <a:srgbClr val="5F5F5F"/>
          </a:solidFill>
          <a:latin typeface="Trebuchet MS" pitchFamily="34" charset="0"/>
          <a:ea typeface="+mn-ea"/>
          <a:cs typeface="Arial" pitchFamily="34" charset="0"/>
        </a:defRPr>
      </a:lvl1pPr>
      <a:lvl2pPr marL="449263" indent="-182563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806450" indent="-182563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163638" indent="-174625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2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200.png"/><Relationship Id="rId6" Type="http://schemas.openxmlformats.org/officeDocument/2006/relationships/image" Target="../media/image210.png"/><Relationship Id="rId7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5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14.png"/><Relationship Id="rId5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gif"/><Relationship Id="rId3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4" Type="http://schemas.openxmlformats.org/officeDocument/2006/relationships/image" Target="../media/image57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.fc.ul.pt/~jpn/r/fourier/fourier.html" TargetMode="External"/><Relationship Id="rId4" Type="http://schemas.openxmlformats.org/officeDocument/2006/relationships/hyperlink" Target="http://www.abstractnew.com/2014/04/the-fast-fourier-transform-fft-without.html" TargetMode="External"/><Relationship Id="rId5" Type="http://schemas.openxmlformats.org/officeDocument/2006/relationships/hyperlink" Target="http://www.diracdelta.co.uk/science/source/e/q/equal%20loudness%20contour/source.html#.WADCgpN940p" TargetMode="External"/><Relationship Id="rId6" Type="http://schemas.openxmlformats.org/officeDocument/2006/relationships/hyperlink" Target="https://developer.spotify.com/web-api/get-audio-features/" TargetMode="External"/><Relationship Id="rId7" Type="http://schemas.openxmlformats.org/officeDocument/2006/relationships/hyperlink" Target="https://www.dsprelated.com/showcode/174.php" TargetMode="External"/><Relationship Id="rId8" Type="http://schemas.openxmlformats.org/officeDocument/2006/relationships/hyperlink" Target="http://nlp.stanford.edu/sentimen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mc.music.columbia.edu/musicandcomputers/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search.googleblog.com/2015/08/the-neural-networks-behind-google-voice.html" TargetMode="External"/><Relationship Id="rId3" Type="http://schemas.openxmlformats.org/officeDocument/2006/relationships/hyperlink" Target="http://signalprocessingsociety.org/uploads/special_issues_deadlines/MusicSP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Intermediate </a:t>
            </a:r>
            <a:r>
              <a:rPr lang="de-DE" dirty="0" err="1" smtClean="0"/>
              <a:t>seminar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(AML-R)</a:t>
            </a:r>
          </a:p>
          <a:p>
            <a:endParaRPr lang="de-DE" dirty="0"/>
          </a:p>
          <a:p>
            <a:r>
              <a:rPr lang="de-DE" dirty="0" smtClean="0"/>
              <a:t>Marcus Cramer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67544" y="1484784"/>
            <a:ext cx="7380820" cy="864096"/>
          </a:xfrm>
        </p:spPr>
        <p:txBody>
          <a:bodyPr/>
          <a:lstStyle/>
          <a:p>
            <a:r>
              <a:rPr lang="de-DE" dirty="0" smtClean="0"/>
              <a:t>Feature </a:t>
            </a:r>
            <a:r>
              <a:rPr lang="de-DE" dirty="0" err="1" smtClean="0"/>
              <a:t>extraction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audio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76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13"/>
    </mc:Choice>
    <mc:Fallback xmlns="">
      <p:transition xmlns:p14="http://schemas.microsoft.com/office/powerpoint/2010/main" spd="slow" advTm="441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3200"/>
            <a:ext cx="6504533" cy="481336"/>
          </a:xfrm>
        </p:spPr>
        <p:txBody>
          <a:bodyPr/>
          <a:lstStyle/>
          <a:p>
            <a:r>
              <a:rPr lang="en-US" dirty="0" smtClean="0"/>
              <a:t>A very simple sound wave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796" y="2232248"/>
            <a:ext cx="3420000" cy="3420000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 rot="16200000">
            <a:off x="5063747" y="3103135"/>
            <a:ext cx="432048" cy="11161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 rot="5400000">
            <a:off x="3659591" y="3535183"/>
            <a:ext cx="432048" cy="111612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77693" y="3079993"/>
            <a:ext cx="139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Rarefaction</a:t>
            </a:r>
            <a:endParaRPr 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3179491" y="4365104"/>
            <a:ext cx="139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Compression</a:t>
            </a:r>
            <a:endParaRPr lang="en-US" sz="1200" dirty="0"/>
          </a:p>
        </p:txBody>
      </p:sp>
      <p:sp>
        <p:nvSpPr>
          <p:cNvPr id="11" name="Right Brace 10"/>
          <p:cNvSpPr/>
          <p:nvPr/>
        </p:nvSpPr>
        <p:spPr>
          <a:xfrm rot="16200000">
            <a:off x="4371767" y="679531"/>
            <a:ext cx="432048" cy="2764299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179491" y="1542625"/>
            <a:ext cx="2790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Wave length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2630947" y="3333687"/>
            <a:ext cx="404664" cy="106028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400000">
            <a:off x="4331648" y="5004080"/>
            <a:ext cx="476454" cy="10843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11010" y="3426095"/>
            <a:ext cx="10954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Energy invested into moving the object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5172692" y="5454020"/>
            <a:ext cx="2534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Frequency of the sound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645968" y="2129202"/>
            <a:ext cx="10954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Perceived loudness of a sound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7152233" y="4438318"/>
            <a:ext cx="1380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Perceived highness (treble</a:t>
            </a:r>
            <a:r>
              <a:rPr lang="en-US" sz="1400" smtClean="0"/>
              <a:t>) of sound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19091357">
            <a:off x="6569948" y="5042679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4831668">
            <a:off x="1540005" y="2890424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  <p:bldP spid="13" grpId="0" animBg="1"/>
      <p:bldP spid="14" grpId="0" animBg="1"/>
      <p:bldP spid="15" grpId="0"/>
      <p:bldP spid="16" grpId="0"/>
      <p:bldP spid="17" grpId="0"/>
      <p:bldP spid="18" grpId="0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Alternations of the simple sound wave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872000"/>
            <a:ext cx="3420000" cy="342000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44" y="1872000"/>
            <a:ext cx="3420000" cy="34200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Higher frequency, same amplitude</a:t>
              </a:r>
              <a:endParaRPr lang="en-US" sz="14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Same frequency, higher amplitude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612544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Digital representation of sound waves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The concept of samples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64" y="1872000"/>
            <a:ext cx="3420000" cy="3420000"/>
          </a:xfrm>
        </p:spPr>
      </p:pic>
      <p:sp>
        <p:nvSpPr>
          <p:cNvPr id="5" name="Oval 4"/>
          <p:cNvSpPr/>
          <p:nvPr/>
        </p:nvSpPr>
        <p:spPr>
          <a:xfrm>
            <a:off x="1187624" y="206084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015716" y="4761148"/>
            <a:ext cx="144016" cy="1440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247964" y="2185119"/>
            <a:ext cx="42844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Sound waves are continuous, digital representation must be discrete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Samples represent the amplitude of a sound at a certain point in time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E.g. amplitude of 1 after 0.05s</a:t>
            </a:r>
          </a:p>
          <a:p>
            <a:pPr marL="171450" indent="-171450">
              <a:buFont typeface="Arial" charset="0"/>
              <a:buChar char="•"/>
            </a:pPr>
            <a:endParaRPr lang="en-US" sz="1400" dirty="0" smtClean="0"/>
          </a:p>
          <a:p>
            <a:pPr marL="171450" indent="-171450">
              <a:buFont typeface="Arial" charset="0"/>
              <a:buChar char="•"/>
            </a:pPr>
            <a:r>
              <a:rPr lang="en-US" sz="1400" dirty="0" smtClean="0"/>
              <a:t>E.g. amplitude of -1 after 0.35s</a:t>
            </a:r>
            <a:endParaRPr lang="en-US" sz="1400" dirty="0"/>
          </a:p>
        </p:txBody>
      </p:sp>
      <p:cxnSp>
        <p:nvCxnSpPr>
          <p:cNvPr id="19" name="Straight Connector 18"/>
          <p:cNvCxnSpPr>
            <a:stCxn id="5" idx="6"/>
          </p:cNvCxnSpPr>
          <p:nvPr/>
        </p:nvCxnSpPr>
        <p:spPr>
          <a:xfrm>
            <a:off x="1331640" y="2132856"/>
            <a:ext cx="2916324" cy="12601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7"/>
          </p:cNvCxnSpPr>
          <p:nvPr/>
        </p:nvCxnSpPr>
        <p:spPr>
          <a:xfrm flipV="1">
            <a:off x="2138641" y="3825044"/>
            <a:ext cx="2115847" cy="957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3"/>
          <p:cNvGrpSpPr/>
          <p:nvPr/>
        </p:nvGrpSpPr>
        <p:grpSpPr>
          <a:xfrm>
            <a:off x="4254488" y="4358132"/>
            <a:ext cx="658368" cy="658441"/>
            <a:chOff x="5084064" y="2725343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5"/>
            <p:cNvPicPr>
              <a:picLocks noChangeAspect="1"/>
            </p:cNvPicPr>
            <p:nvPr/>
          </p:nvPicPr>
          <p:blipFill>
            <a:blip r:embed="rId3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28" name="TextBox 27"/>
          <p:cNvSpPr txBox="1"/>
          <p:nvPr/>
        </p:nvSpPr>
        <p:spPr>
          <a:xfrm>
            <a:off x="4943949" y="4285545"/>
            <a:ext cx="3511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/>
              <a:t>More samples means more hard drive </a:t>
            </a:r>
            <a:r>
              <a:rPr lang="en-US" sz="1400" dirty="0" smtClean="0"/>
              <a:t>storage space, </a:t>
            </a:r>
            <a:r>
              <a:rPr lang="en-US" sz="1400" dirty="0"/>
              <a:t>so how many samples per second do we actually need?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problem of having to few samples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Undersampling</a:t>
              </a:r>
              <a:endParaRPr lang="en-US" sz="1400" b="1" dirty="0"/>
            </a:p>
          </p:txBody>
        </p:sp>
      </p:grp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75" y="3664770"/>
            <a:ext cx="0" cy="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>
            <a:off x="4211692" y="3507870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355384" y="2944133"/>
            <a:ext cx="612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mtClean="0">
                <a:solidFill>
                  <a:schemeClr val="accent1"/>
                </a:solidFill>
              </a:rPr>
              <a:t>?</a:t>
            </a:r>
            <a:endParaRPr lang="en-US" sz="320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8"/>
            <p:cNvPicPr>
              <a:picLocks noChangeAspect="1"/>
            </p:cNvPicPr>
            <p:nvPr/>
          </p:nvPicPr>
          <p:blipFill>
            <a:blip r:embed="rId5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accurate representation, at least 2*maximum frequency must be sampled (</a:t>
            </a:r>
            <a:r>
              <a:rPr lang="en-US" sz="1400" dirty="0" err="1" smtClean="0"/>
              <a:t>Nyquist</a:t>
            </a:r>
            <a:r>
              <a:rPr lang="en-US" sz="1400" dirty="0" smtClean="0"/>
              <a:t> theorem). Therefore, 44.1kHz is a common sample frequency (CD quality).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323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Storing the samples in different bit widths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Grafik 8"/>
            <p:cNvPicPr>
              <a:picLocks noChangeAspect="1"/>
            </p:cNvPicPr>
            <p:nvPr/>
          </p:nvPicPr>
          <p:blipFill>
            <a:blip r:embed="rId2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less bits are used, the less accurate the amplitude is represented (tradeoff for saving of storage space). Common bit widths are 8, 16, 24, 32 bits. </a:t>
            </a:r>
            <a:endParaRPr lang="en-US" sz="14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3 bits</a:t>
              </a:r>
              <a:endParaRPr lang="en-US" sz="1400" b="1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4 bits</a:t>
              </a:r>
              <a:endParaRPr lang="en-US" sz="1400" b="1" dirty="0"/>
            </a:p>
          </p:txBody>
        </p:sp>
      </p:grpSp>
      <p:pic>
        <p:nvPicPr>
          <p:cNvPr id="6" name="Content Placeholder 5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sp>
        <p:nvSpPr>
          <p:cNvPr id="13" name="TextBox 12"/>
          <p:cNvSpPr txBox="1"/>
          <p:nvPr/>
        </p:nvSpPr>
        <p:spPr>
          <a:xfrm>
            <a:off x="2947628" y="2367868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Normalized MSE of 0.043</a:t>
            </a:r>
            <a:endParaRPr 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7289878" y="2367868"/>
            <a:ext cx="154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Normalized MSE of 0.017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23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4391980" y="3495408"/>
            <a:ext cx="1368152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079920" y="2073249"/>
            <a:ext cx="2772000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1609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>
            <a:stCxn id="19" idx="1"/>
            <a:endCxn id="5" idx="2"/>
          </p:cNvCxnSpPr>
          <p:nvPr/>
        </p:nvCxnSpPr>
        <p:spPr>
          <a:xfrm>
            <a:off x="1079920" y="3495407"/>
            <a:ext cx="3312060" cy="576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0"/>
          </p:cNvCxnSpPr>
          <p:nvPr/>
        </p:nvCxnSpPr>
        <p:spPr>
          <a:xfrm flipH="1" flipV="1">
            <a:off x="5759980" y="2133168"/>
            <a:ext cx="152" cy="1362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799692" y="2073249"/>
            <a:ext cx="2052228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864096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799692" y="2096852"/>
            <a:ext cx="392443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9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6"/>
          </p:cNvCxnSpPr>
          <p:nvPr/>
        </p:nvCxnSpPr>
        <p:spPr>
          <a:xfrm>
            <a:off x="5760132" y="3495408"/>
            <a:ext cx="1367848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464918" y="2073249"/>
            <a:ext cx="1387002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endCxn id="17" idx="2"/>
          </p:cNvCxnSpPr>
          <p:nvPr/>
        </p:nvCxnSpPr>
        <p:spPr>
          <a:xfrm>
            <a:off x="935596" y="5288100"/>
            <a:ext cx="1422404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519772" y="3495408"/>
            <a:ext cx="3204356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04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4"/>
          </p:cNvCxnSpPr>
          <p:nvPr/>
        </p:nvCxnSpPr>
        <p:spPr>
          <a:xfrm flipH="1">
            <a:off x="5759980" y="3495408"/>
            <a:ext cx="152" cy="1373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3203848" y="2073249"/>
            <a:ext cx="648072" cy="2844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268252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03848" y="4869168"/>
            <a:ext cx="254346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49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The mathematics behind </a:t>
            </a:r>
            <a:r>
              <a:rPr lang="en-US" dirty="0" err="1" smtClean="0"/>
              <a:t>soundwaves</a:t>
            </a:r>
            <a:r>
              <a:rPr lang="en-US" dirty="0" smtClean="0"/>
              <a:t> are based on Trigonometry</a:t>
            </a:r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/>
              <a:t>Source: 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391980" y="2133168"/>
            <a:ext cx="2736000" cy="273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endCxn id="5" idx="2"/>
          </p:cNvCxnSpPr>
          <p:nvPr/>
        </p:nvCxnSpPr>
        <p:spPr>
          <a:xfrm flipH="1">
            <a:off x="4391980" y="3495408"/>
            <a:ext cx="1368152" cy="5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11980" y="1758688"/>
            <a:ext cx="1296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Phasor</a:t>
            </a:r>
            <a:endParaRPr lang="en-US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935596" y="5288100"/>
            <a:ext cx="2904654" cy="3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1612" y="5398892"/>
            <a:ext cx="2232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/>
              <a:t>Progress in time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82834" y="1816305"/>
            <a:ext cx="15485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phasor</a:t>
            </a:r>
            <a:r>
              <a:rPr lang="en-US" sz="1400" dirty="0" smtClean="0"/>
              <a:t> spins at a frequency of 1Hz (1 turn per second)</a:t>
            </a:r>
          </a:p>
          <a:p>
            <a:endParaRPr lang="en-US" sz="1400" dirty="0" smtClean="0"/>
          </a:p>
          <a:p>
            <a:r>
              <a:rPr lang="en-US" sz="1400" dirty="0" smtClean="0"/>
              <a:t>This results in a sinusoid of frequency 1</a:t>
            </a:r>
          </a:p>
          <a:p>
            <a:endParaRPr lang="en-US" sz="1400" dirty="0" smtClean="0"/>
          </a:p>
          <a:p>
            <a:r>
              <a:rPr lang="en-US" sz="1400" dirty="0" smtClean="0"/>
              <a:t>The sinusoid is drawn according to the location of the arrowhead and the time passed</a:t>
            </a:r>
            <a:endParaRPr lang="en-US" sz="1400" dirty="0"/>
          </a:p>
        </p:txBody>
      </p:sp>
      <p:cxnSp>
        <p:nvCxnSpPr>
          <p:cNvPr id="29" name="Straight Connector 28"/>
          <p:cNvCxnSpPr>
            <a:endCxn id="5" idx="2"/>
          </p:cNvCxnSpPr>
          <p:nvPr/>
        </p:nvCxnSpPr>
        <p:spPr>
          <a:xfrm>
            <a:off x="3840250" y="3495408"/>
            <a:ext cx="55173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2639817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995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Sound waves can be easily manipulated based on sinus function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25" y="2088000"/>
            <a:ext cx="2700000" cy="2700000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537" y="2088000"/>
            <a:ext cx="2700000" cy="2700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088000"/>
            <a:ext cx="2700000" cy="27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3568" y="4920028"/>
                <a:ext cx="2148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920028"/>
                <a:ext cx="214873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16" t="-141304" r="-1416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68205" y="4920028"/>
                <a:ext cx="2491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⁡(5∗2∗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8205" y="4920028"/>
                <a:ext cx="2491772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225" t="-141304" r="-1471" b="-17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286557" y="4925156"/>
                <a:ext cx="2491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de-DE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charset="0"/>
                        </a:rPr>
                        <m:t>=</m:t>
                      </m:r>
                      <m:r>
                        <a:rPr lang="de-DE" b="0" i="0" smtClean="0">
                          <a:latin typeface="Cambria Math" charset="0"/>
                        </a:rPr>
                        <m:t>5∗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charset="0"/>
                        </a:rPr>
                        <m:t>sin</m:t>
                      </m:r>
                      <m:r>
                        <a:rPr lang="de-DE" b="0" i="1" smtClean="0">
                          <a:latin typeface="Cambria Math" charset="0"/>
                        </a:rPr>
                        <m:t>⁡(2∗</m:t>
                      </m:r>
                      <m:r>
                        <a:rPr lang="de-DE" b="0" i="1" smtClean="0">
                          <a:latin typeface="Cambria Math" charset="0"/>
                        </a:rPr>
                        <m:t>𝛑</m:t>
                      </m:r>
                      <m:r>
                        <a:rPr lang="de-DE" b="0" i="1" smtClean="0">
                          <a:latin typeface="Cambria Math" charset="0"/>
                        </a:rPr>
                        <m:t>∗</m:t>
                      </m:r>
                      <m:r>
                        <a:rPr lang="de-DE" b="0" i="1" smtClean="0">
                          <a:latin typeface="Cambria Math" charset="0"/>
                        </a:rPr>
                        <m:t>𝑡</m:t>
                      </m:r>
                      <m:r>
                        <a:rPr lang="de-DE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57" y="4925156"/>
                <a:ext cx="249177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222" t="-144444" r="-1222" b="-18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49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Sound waves can Also be phase-shifted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grpSp>
        <p:nvGrpSpPr>
          <p:cNvPr id="16" name="Group 15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smtClean="0">
                            <a:latin typeface="Cambria Math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1400" b="1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1400" b="1" i="1" smtClean="0">
                                <a:latin typeface="Cambria Math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400" b="1" i="1" smtClean="0">
                            <a:latin typeface="Cambria Math" charset="0"/>
                          </a:rPr>
                          <m:t>=</m:t>
                        </m:r>
                        <m:r>
                          <a:rPr lang="de-DE" sz="1400" b="1" i="0" smtClean="0">
                            <a:latin typeface="Cambria Math" charset="0"/>
                          </a:rPr>
                          <m:t>𝐬𝐢𝐧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(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𝟐</m:t>
                        </m:r>
                        <m:r>
                          <a:rPr lang="de-DE" sz="1400" b="1" i="1" smtClean="0">
                            <a:latin typeface="Cambria Math" charset="0"/>
                          </a:rPr>
                          <m:t>∗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de-DE" sz="1400" b="1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/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  <m:r>
                          <a:rPr lang="de-DE" sz="1400" b="1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b="1" i="1" dirty="0" smtClean="0">
                            <a:latin typeface="Cambria Math" charset="0"/>
                          </a:rPr>
                          <m:t>𝒇</m:t>
                        </m:r>
                        <m:d>
                          <m:dPr>
                            <m:ctrlPr>
                              <a:rPr lang="de-DE" sz="1400" b="1" i="1" dirty="0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de-DE" sz="1400" b="1" i="1" dirty="0" smtClean="0">
                                <a:latin typeface="Cambria Math" charset="0"/>
                              </a:rPr>
                              <m:t>𝒕</m:t>
                            </m:r>
                          </m:e>
                        </m:d>
                        <m:r>
                          <a:rPr lang="de-DE" sz="1400" b="1" i="1" dirty="0" smtClean="0">
                            <a:latin typeface="Cambria Math" charset="0"/>
                          </a:rPr>
                          <m:t>=</m:t>
                        </m:r>
                        <m:r>
                          <a:rPr lang="de-DE" sz="1400" b="1" i="0" dirty="0" smtClean="0">
                            <a:latin typeface="Cambria Math" charset="0"/>
                          </a:rPr>
                          <m:t>𝐜𝐨𝐬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𝟐</m:t>
                        </m:r>
                        <m:r>
                          <a:rPr lang="de-DE" sz="1400" b="1" i="1" dirty="0" smtClean="0">
                            <a:latin typeface="Cambria Math" charset="0"/>
                          </a:rPr>
                          <m:t>∗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𝝅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𝒕</m:t>
                        </m:r>
                        <m:r>
                          <a:rPr lang="de-DE" sz="1400" b="1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75" y="1609055"/>
                  <a:ext cx="388918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</p:spTree>
    <p:extLst>
      <p:ext uri="{BB962C8B-B14F-4D97-AF65-F5344CB8AC3E}">
        <p14:creationId xmlns:p14="http://schemas.microsoft.com/office/powerpoint/2010/main" val="118021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3465004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909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Stored samples do not directly yield useful features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More complex wave form</a:t>
              </a:r>
              <a:endParaRPr lang="en-US" sz="1400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Samples stored in 8 bits</a:t>
              </a:r>
              <a:r>
                <a:rPr lang="en-US" sz="1400" b="1" baseline="30000" dirty="0" smtClean="0"/>
                <a:t>1</a:t>
              </a:r>
              <a:endParaRPr lang="en-US" sz="1400" b="1" baseline="30000" dirty="0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63328"/>
              </p:ext>
            </p:extLst>
          </p:nvPr>
        </p:nvGraphicFramePr>
        <p:xfrm>
          <a:off x="5580112" y="2027818"/>
          <a:ext cx="22322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6124"/>
                <a:gridCol w="1116124"/>
              </a:tblGrid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4.627451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4.215686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7.098039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b-NO" sz="1400" b="0" dirty="0" smtClean="0">
                          <a:solidFill>
                            <a:schemeClr val="tx1"/>
                          </a:solidFill>
                        </a:rPr>
                        <a:t>12.254902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5.313725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3.941176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-5.666667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sz="1400" b="0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nb-NO" sz="1400" b="0" dirty="0" smtClean="0">
                          <a:solidFill>
                            <a:schemeClr val="tx1"/>
                          </a:solidFill>
                        </a:rPr>
                        <a:t>12.254902</a:t>
                      </a:r>
                      <a:endParaRPr lang="hr-H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s-IS" sz="1400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hr-HR" sz="1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20072" y="3966477"/>
            <a:ext cx="32763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1) Values on one of 256 points between -15 and +20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4248317" y="2769498"/>
            <a:ext cx="612615" cy="24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pieren 6"/>
          <p:cNvGrpSpPr/>
          <p:nvPr/>
        </p:nvGrpSpPr>
        <p:grpSpPr>
          <a:xfrm>
            <a:off x="4924336" y="4808532"/>
            <a:ext cx="658368" cy="658441"/>
            <a:chOff x="4791456" y="4160520"/>
            <a:chExt cx="658368" cy="658441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fik 8"/>
            <p:cNvPicPr>
              <a:picLocks noChangeAspect="1"/>
            </p:cNvPicPr>
            <p:nvPr/>
          </p:nvPicPr>
          <p:blipFill>
            <a:blip r:embed="rId2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691285" y="4337532"/>
            <a:ext cx="25202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What do these values tell us about the characteristics of the sound?</a:t>
            </a:r>
          </a:p>
          <a:p>
            <a:endParaRPr lang="en-US" sz="1400" dirty="0"/>
          </a:p>
          <a:p>
            <a:r>
              <a:rPr lang="en-US" sz="1400" b="1" dirty="0" smtClean="0"/>
              <a:t>Not much!</a:t>
            </a:r>
          </a:p>
          <a:p>
            <a:r>
              <a:rPr lang="en-US" sz="1400" b="1" dirty="0" smtClean="0"/>
              <a:t>We need information on concrete frequencies.</a:t>
            </a:r>
            <a:endParaRPr lang="en-US" sz="1400" b="1" dirty="0"/>
          </a:p>
        </p:txBody>
      </p:sp>
      <p:pic>
        <p:nvPicPr>
          <p:cNvPr id="38" name="Content Placeholder 37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sp>
        <p:nvSpPr>
          <p:cNvPr id="37" name="Content Placeholder 36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Sine and cosine curves can be combined to form every wave form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Complex wave form</a:t>
              </a:r>
              <a:endParaRPr lang="en-US" sz="1400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Components of the wave form</a:t>
              </a:r>
              <a:endParaRPr lang="en-US" sz="1400" b="1" dirty="0"/>
            </a:p>
          </p:txBody>
        </p:sp>
      </p:grp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cf. James (2011)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37" name="Rectangle 36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9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35596" y="5292000"/>
                <a:ext cx="7849628" cy="55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Periodic waves follow the equation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de-DE" sz="1400" b="0" i="1" smtClean="0">
                            <a:latin typeface="Cambria Math" charset="0"/>
                          </a:rPr>
                          <m:t>𝑡</m:t>
                        </m:r>
                      </m:e>
                    </m:d>
                    <m:r>
                      <a:rPr lang="de-DE" sz="1400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de-DE" sz="14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∈[0,∞[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DE" sz="14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1400" b="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sz="1400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de-DE" sz="1400" b="0" i="1" smtClean="0">
                                    <a:latin typeface="Cambria Math" charset="0"/>
                                  </a:rPr>
                                  <m:t>2∗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sz="1400" b="0" i="1" smtClean="0"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∗</m:t>
                                </m:r>
                                <m:r>
                                  <a:rPr lang="de-DE" sz="14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b>
                        </m:sSub>
                        <m:r>
                          <a:rPr lang="de-DE" sz="14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  <m:func>
                          <m:funcPr>
                            <m:ctrlPr>
                              <a:rPr lang="de-DE" sz="14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sz="1400" b="0" i="0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(2∗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𝑡</m:t>
                            </m:r>
                            <m:r>
                              <a:rPr lang="de-DE" sz="14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4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4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charset="0"/>
                          </a:rPr>
                          <m:t>𝑣</m:t>
                        </m:r>
                      </m:e>
                      <m:sub>
                        <m:r>
                          <a:rPr lang="de-DE" sz="14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 smtClean="0"/>
                  <a:t> is the fundamental frequency (Fourier theorem). </a:t>
                </a:r>
                <a:endParaRPr lang="en-US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292000"/>
                <a:ext cx="7849628" cy="552652"/>
              </a:xfrm>
              <a:prstGeom prst="rect">
                <a:avLst/>
              </a:prstGeom>
              <a:blipFill rotWithShape="0">
                <a:blip r:embed="rId5"/>
                <a:stretch>
                  <a:fillRect l="-2096" t="-58242" b="-9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0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1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816436"/>
            <a:ext cx="2160000" cy="216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1499967"/>
            <a:ext cx="2160000" cy="2160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954652" y="1499967"/>
            <a:ext cx="885600" cy="20126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uppieren 90"/>
          <p:cNvGrpSpPr/>
          <p:nvPr/>
        </p:nvGrpSpPr>
        <p:grpSpPr>
          <a:xfrm>
            <a:off x="6158166" y="3319562"/>
            <a:ext cx="718089" cy="525069"/>
            <a:chOff x="4092723" y="2996952"/>
            <a:chExt cx="933818" cy="810774"/>
          </a:xfrm>
        </p:grpSpPr>
        <p:pic>
          <p:nvPicPr>
            <p:cNvPr id="35" name="Grafik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23" y="2996952"/>
              <a:ext cx="933818" cy="810774"/>
            </a:xfrm>
            <a:prstGeom prst="rect">
              <a:avLst/>
            </a:prstGeom>
          </p:spPr>
        </p:pic>
        <p:sp>
          <p:nvSpPr>
            <p:cNvPr id="36" name="Ellipse 92"/>
            <p:cNvSpPr/>
            <p:nvPr/>
          </p:nvSpPr>
          <p:spPr>
            <a:xfrm>
              <a:off x="4141349" y="3027614"/>
              <a:ext cx="457200" cy="475488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Connector 12"/>
          <p:cNvCxnSpPr>
            <a:stCxn id="36" idx="3"/>
          </p:cNvCxnSpPr>
          <p:nvPr/>
        </p:nvCxnSpPr>
        <p:spPr>
          <a:xfrm flipH="1">
            <a:off x="5954652" y="3602256"/>
            <a:ext cx="292394" cy="24237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6" idx="5"/>
          </p:cNvCxnSpPr>
          <p:nvPr/>
        </p:nvCxnSpPr>
        <p:spPr>
          <a:xfrm>
            <a:off x="6495650" y="3602256"/>
            <a:ext cx="1268729" cy="262232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77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0" y="1872000"/>
            <a:ext cx="2160000" cy="2160000"/>
          </a:xfrm>
          <a:prstGeom prst="rect">
            <a:avLst/>
          </a:prstGeom>
        </p:spPr>
      </p:pic>
      <p:grpSp>
        <p:nvGrpSpPr>
          <p:cNvPr id="20" name="Gruppieren 3"/>
          <p:cNvGrpSpPr/>
          <p:nvPr/>
        </p:nvGrpSpPr>
        <p:grpSpPr>
          <a:xfrm>
            <a:off x="4824028" y="4319189"/>
            <a:ext cx="658368" cy="658441"/>
            <a:chOff x="5084064" y="2725343"/>
            <a:chExt cx="658368" cy="658441"/>
          </a:xfrm>
        </p:grpSpPr>
        <p:sp>
          <p:nvSpPr>
            <p:cNvPr id="21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fik 5"/>
            <p:cNvPicPr>
              <a:picLocks noChangeAspect="1"/>
            </p:cNvPicPr>
            <p:nvPr/>
          </p:nvPicPr>
          <p:blipFill>
            <a:blip r:embed="rId3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616116" y="4034530"/>
            <a:ext cx="3169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Problem: If we pick 8 samples, we can classify the frequencies better; but we treat all samples as occurring in one point in time and lose time-dependent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22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grpSp>
        <p:nvGrpSpPr>
          <p:cNvPr id="20" name="Gruppieren 3"/>
          <p:cNvGrpSpPr/>
          <p:nvPr/>
        </p:nvGrpSpPr>
        <p:grpSpPr>
          <a:xfrm>
            <a:off x="4824028" y="4319189"/>
            <a:ext cx="658368" cy="658441"/>
            <a:chOff x="5084064" y="2725343"/>
            <a:chExt cx="658368" cy="658441"/>
          </a:xfrm>
        </p:grpSpPr>
        <p:sp>
          <p:nvSpPr>
            <p:cNvPr id="21" name="Oval 37"/>
            <p:cNvSpPr>
              <a:spLocks noChangeAspect="1"/>
            </p:cNvSpPr>
            <p:nvPr/>
          </p:nvSpPr>
          <p:spPr>
            <a:xfrm>
              <a:off x="5084064" y="2725343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fik 5"/>
            <p:cNvPicPr>
              <a:picLocks noChangeAspect="1"/>
            </p:cNvPicPr>
            <p:nvPr/>
          </p:nvPicPr>
          <p:blipFill>
            <a:blip r:embed="rId2">
              <a:lum bright="52000"/>
            </a:blip>
            <a:stretch>
              <a:fillRect/>
            </a:stretch>
          </p:blipFill>
          <p:spPr>
            <a:xfrm>
              <a:off x="5157216" y="2774516"/>
              <a:ext cx="529344" cy="485799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5616116" y="4034530"/>
            <a:ext cx="3169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Problem: If we pick 4 samples, we can differentiate between what happens in the first half and the second half of the second; but distinguishing frequencies becomes harder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000" y="1872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Fast </a:t>
            </a:r>
            <a:r>
              <a:rPr lang="en-US" dirty="0" err="1" smtClean="0"/>
              <a:t>fourier</a:t>
            </a:r>
            <a:r>
              <a:rPr lang="en-US" dirty="0" smtClean="0"/>
              <a:t> transform can be used to derive the frequencies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831815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http://</a:t>
            </a:r>
            <a:r>
              <a:rPr lang="en-US" dirty="0" err="1"/>
              <a:t>cmc.music.columbia.edu</a:t>
            </a:r>
            <a:r>
              <a:rPr lang="en-US" dirty="0"/>
              <a:t>/</a:t>
            </a:r>
            <a:r>
              <a:rPr lang="en-US" dirty="0" err="1"/>
              <a:t>musicandcomputers</a:t>
            </a:r>
            <a:r>
              <a:rPr lang="en-US" dirty="0"/>
              <a:t>/</a:t>
            </a:r>
          </a:p>
        </p:txBody>
      </p:sp>
      <p:sp>
        <p:nvSpPr>
          <p:cNvPr id="19" name="Oval 37"/>
          <p:cNvSpPr>
            <a:spLocks noChangeAspect="1"/>
          </p:cNvSpPr>
          <p:nvPr/>
        </p:nvSpPr>
        <p:spPr>
          <a:xfrm>
            <a:off x="503548" y="1844824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1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61916" y="1912434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Take a certain chunk of samples and interpret as a continuous wave function</a:t>
            </a:r>
            <a:endParaRPr lang="en-US" sz="1400" dirty="0"/>
          </a:p>
        </p:txBody>
      </p:sp>
      <p:sp>
        <p:nvSpPr>
          <p:cNvPr id="15" name="Oval 37"/>
          <p:cNvSpPr>
            <a:spLocks noChangeAspect="1"/>
          </p:cNvSpPr>
          <p:nvPr/>
        </p:nvSpPr>
        <p:spPr>
          <a:xfrm>
            <a:off x="503548" y="2745710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61916" y="2726340"/>
            <a:ext cx="3410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Decide on a frame size (so the number of samples used) and </a:t>
            </a:r>
            <a:r>
              <a:rPr lang="en-US" sz="1400" smtClean="0"/>
              <a:t>calculate frequency bands</a:t>
            </a:r>
            <a:endParaRPr lang="en-US" sz="1400" dirty="0"/>
          </a:p>
        </p:txBody>
      </p:sp>
      <p:sp>
        <p:nvSpPr>
          <p:cNvPr id="14" name="Oval 37"/>
          <p:cNvSpPr>
            <a:spLocks noChangeAspect="1"/>
          </p:cNvSpPr>
          <p:nvPr/>
        </p:nvSpPr>
        <p:spPr>
          <a:xfrm>
            <a:off x="503548" y="3628101"/>
            <a:ext cx="658368" cy="658441"/>
          </a:xfrm>
          <a:prstGeom prst="ellipse">
            <a:avLst/>
          </a:prstGeom>
          <a:solidFill>
            <a:srgbClr val="8523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3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4541" y="3697868"/>
            <a:ext cx="3410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 </a:t>
            </a:r>
            <a:r>
              <a:rPr lang="en-US" sz="1400" smtClean="0"/>
              <a:t>the frequencies for every frequency band</a:t>
            </a:r>
            <a:endParaRPr lang="en-US" sz="1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2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Calculation of frequency bands (8 samples)</a:t>
            </a:r>
            <a:endParaRPr lang="en-US" dirty="0"/>
          </a:p>
        </p:txBody>
      </p:sp>
      <p:sp>
        <p:nvSpPr>
          <p:cNvPr id="34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625244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Inspired by http://</a:t>
            </a:r>
            <a:r>
              <a:rPr lang="en-US" dirty="0" smtClean="0"/>
              <a:t>www.abstractnew.com/2014/04/the-fast-fourier-transform-fft-without.html</a:t>
            </a:r>
            <a:r>
              <a:rPr lang="en-US" dirty="0"/>
              <a:t> and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Original sound wave</a:t>
              </a:r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sp>
        <p:nvSpPr>
          <p:cNvPr id="10" name="Oval 9"/>
          <p:cNvSpPr/>
          <p:nvPr/>
        </p:nvSpPr>
        <p:spPr>
          <a:xfrm>
            <a:off x="5292080" y="4401107"/>
            <a:ext cx="324036" cy="7959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96036" y="5192575"/>
            <a:ext cx="118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DC offset</a:t>
            </a:r>
            <a:endParaRPr lang="en-US" sz="1400"/>
          </a:p>
        </p:txBody>
      </p:sp>
      <p:sp>
        <p:nvSpPr>
          <p:cNvPr id="24" name="TextBox 23"/>
          <p:cNvSpPr txBox="1"/>
          <p:nvPr/>
        </p:nvSpPr>
        <p:spPr>
          <a:xfrm>
            <a:off x="6876254" y="2024844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Why so high?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7308304" y="2332258"/>
            <a:ext cx="324036" cy="28603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3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764000"/>
            <a:ext cx="4320000" cy="4320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attributes per attribute type</a:t>
              </a:r>
              <a:endParaRPr lang="en-US" sz="1400" b="1" dirty="0"/>
            </a:p>
          </p:txBody>
        </p:sp>
      </p:grp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Different attribute types must be handled </a:t>
            </a:r>
            <a:r>
              <a:rPr lang="en-US" dirty="0" err="1" smtClean="0"/>
              <a:t>seperately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419872" y="1624686"/>
            <a:ext cx="1467232" cy="234437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887104" y="2473706"/>
            <a:ext cx="2664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Derivation described in </a:t>
            </a:r>
            <a:r>
              <a:rPr lang="en-US" smtClean="0"/>
              <a:t>the following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48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Calculation of frequency bands (16 samples)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Original sound wave</a:t>
              </a:r>
              <a:endParaRPr lang="en-US" sz="1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sp>
        <p:nvSpPr>
          <p:cNvPr id="17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625244"/>
            <a:ext cx="8353600" cy="264185"/>
          </a:xfrm>
        </p:spPr>
        <p:txBody>
          <a:bodyPr/>
          <a:lstStyle/>
          <a:p>
            <a:r>
              <a:rPr lang="en-US" dirty="0" smtClean="0"/>
              <a:t>Source: </a:t>
            </a:r>
            <a:r>
              <a:rPr lang="en-US" dirty="0"/>
              <a:t>Inspired by http://</a:t>
            </a:r>
            <a:r>
              <a:rPr lang="en-US" dirty="0" smtClean="0"/>
              <a:t>www.abstractnew.com/2014/04/the-fast-fourier-transform-fft-without.html</a:t>
            </a:r>
            <a:r>
              <a:rPr lang="en-US" dirty="0"/>
              <a:t> and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24" name="Oval 23"/>
          <p:cNvSpPr/>
          <p:nvPr/>
        </p:nvSpPr>
        <p:spPr>
          <a:xfrm>
            <a:off x="7308304" y="3681028"/>
            <a:ext cx="324036" cy="15115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876254" y="3265239"/>
            <a:ext cx="1296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Much better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8881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Audio processing always involves noise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Sound wave with heavy noise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32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FFT </a:t>
            </a:r>
            <a:r>
              <a:rPr lang="de-DE" sz="1400" dirty="0" err="1" smtClean="0"/>
              <a:t>analysis</a:t>
            </a:r>
            <a:r>
              <a:rPr lang="de-DE" sz="1400" dirty="0" smtClean="0"/>
              <a:t> </a:t>
            </a:r>
            <a:r>
              <a:rPr lang="de-DE" sz="1400" dirty="0" err="1" smtClean="0"/>
              <a:t>reveals</a:t>
            </a:r>
            <a:r>
              <a:rPr lang="de-DE" sz="1400" dirty="0" smtClean="0"/>
              <a:t> a </a:t>
            </a:r>
            <a:r>
              <a:rPr lang="de-DE" sz="1400" dirty="0" err="1" smtClean="0"/>
              <a:t>hidden</a:t>
            </a:r>
            <a:r>
              <a:rPr lang="de-DE" sz="1400" dirty="0" smtClean="0"/>
              <a:t> </a:t>
            </a:r>
            <a:r>
              <a:rPr lang="de-DE" sz="1400" dirty="0" err="1" smtClean="0"/>
              <a:t>harmonic</a:t>
            </a:r>
            <a:r>
              <a:rPr lang="de-DE" sz="1400" dirty="0" smtClean="0"/>
              <a:t> at 3Hz. This </a:t>
            </a:r>
            <a:r>
              <a:rPr lang="de-DE" sz="1400" dirty="0" err="1" smtClean="0"/>
              <a:t>can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e.g. </a:t>
            </a:r>
            <a:r>
              <a:rPr lang="de-DE" sz="1400" dirty="0" err="1" smtClean="0"/>
              <a:t>identify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source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sound</a:t>
            </a:r>
            <a:r>
              <a:rPr lang="de-DE" sz="1400" dirty="0" smtClean="0"/>
              <a:t>. </a:t>
            </a:r>
            <a:endParaRPr lang="en-US" sz="1400" dirty="0"/>
          </a:p>
        </p:txBody>
      </p:sp>
      <p:sp>
        <p:nvSpPr>
          <p:cNvPr id="35" name="Oval 34"/>
          <p:cNvSpPr/>
          <p:nvPr/>
        </p:nvSpPr>
        <p:spPr>
          <a:xfrm>
            <a:off x="5364088" y="1917562"/>
            <a:ext cx="324036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2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Trends from audio signals should be removed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</a:t>
            </a:r>
            <a:r>
              <a:rPr lang="en-US" dirty="0"/>
              <a:t>: http://</a:t>
            </a:r>
            <a:r>
              <a:rPr lang="en-US" dirty="0" err="1"/>
              <a:t>www.di.fc.ul.pt</a:t>
            </a:r>
            <a:r>
              <a:rPr lang="en-US" dirty="0"/>
              <a:t>/~</a:t>
            </a:r>
            <a:r>
              <a:rPr lang="en-US" dirty="0" err="1"/>
              <a:t>jpn</a:t>
            </a:r>
            <a:r>
              <a:rPr lang="en-US" dirty="0"/>
              <a:t>/r/</a:t>
            </a:r>
            <a:r>
              <a:rPr lang="en-US" dirty="0" err="1"/>
              <a:t>fourier</a:t>
            </a:r>
            <a:r>
              <a:rPr lang="en-US" dirty="0"/>
              <a:t>/</a:t>
            </a:r>
            <a:r>
              <a:rPr lang="en-US" dirty="0" err="1"/>
              <a:t>fourier.html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Same sound wave with a trend</a:t>
              </a:r>
              <a:endParaRPr lang="en-US" sz="1400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Results of FFT</a:t>
              </a:r>
              <a:endParaRPr lang="en-US" sz="1400" b="1" dirty="0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23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5" name="TextBox 24"/>
          <p:cNvSpPr txBox="1"/>
          <p:nvPr/>
        </p:nvSpPr>
        <p:spPr>
          <a:xfrm>
            <a:off x="935596" y="5389475"/>
            <a:ext cx="7849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Trends </a:t>
            </a:r>
            <a:r>
              <a:rPr lang="de-DE" sz="1400" dirty="0" err="1" smtClean="0"/>
              <a:t>exaggerate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role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DC </a:t>
            </a:r>
            <a:r>
              <a:rPr lang="de-DE" sz="1400" dirty="0" err="1" smtClean="0"/>
              <a:t>offsets</a:t>
            </a:r>
            <a:r>
              <a:rPr lang="de-DE" sz="1400" dirty="0" smtClean="0"/>
              <a:t> in </a:t>
            </a:r>
            <a:r>
              <a:rPr lang="de-DE" sz="1400" dirty="0" err="1" smtClean="0"/>
              <a:t>spectral</a:t>
            </a:r>
            <a:r>
              <a:rPr lang="de-DE" sz="1400" dirty="0" smtClean="0"/>
              <a:t> </a:t>
            </a:r>
            <a:r>
              <a:rPr lang="de-DE" sz="1400" dirty="0" err="1" smtClean="0"/>
              <a:t>analysis</a:t>
            </a:r>
            <a:r>
              <a:rPr lang="de-DE" sz="1400" dirty="0"/>
              <a:t>.</a:t>
            </a:r>
            <a:endParaRPr lang="en-US" sz="1400" dirty="0"/>
          </a:p>
        </p:txBody>
      </p:sp>
      <p:sp>
        <p:nvSpPr>
          <p:cNvPr id="26" name="Oval 25"/>
          <p:cNvSpPr/>
          <p:nvPr/>
        </p:nvSpPr>
        <p:spPr>
          <a:xfrm>
            <a:off x="5292080" y="1917562"/>
            <a:ext cx="324036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Major drawback: Human hearing is non-linear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e.g. </a:t>
            </a:r>
            <a:r>
              <a:rPr lang="de-DE" dirty="0" smtClean="0"/>
              <a:t>Robinson, </a:t>
            </a:r>
            <a:r>
              <a:rPr lang="de-DE" dirty="0" err="1" smtClean="0"/>
              <a:t>Dadson</a:t>
            </a:r>
            <a:r>
              <a:rPr lang="de-DE" dirty="0" smtClean="0"/>
              <a:t> (1956), </a:t>
            </a:r>
            <a:r>
              <a:rPr lang="de-DE" dirty="0" err="1" smtClean="0"/>
              <a:t>picture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http://</a:t>
            </a:r>
            <a:r>
              <a:rPr lang="de-DE" dirty="0" err="1"/>
              <a:t>www.diracdelta.co.uk</a:t>
            </a:r>
            <a:r>
              <a:rPr lang="de-DE" dirty="0"/>
              <a:t>/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" y="1419211"/>
            <a:ext cx="4121434" cy="43378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02828" y="5470405"/>
            <a:ext cx="21242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</a:t>
            </a:r>
            <a:r>
              <a:rPr lang="en-US" sz="1200" dirty="0" smtClean="0">
                <a:solidFill>
                  <a:schemeClr val="tx1"/>
                </a:solidFill>
              </a:rPr>
              <a:t>requency (</a:t>
            </a:r>
            <a:r>
              <a:rPr lang="en-US" sz="1200" dirty="0" err="1" smtClean="0">
                <a:solidFill>
                  <a:schemeClr val="tx1"/>
                </a:solidFill>
              </a:rPr>
              <a:t>hz</a:t>
            </a:r>
            <a:r>
              <a:rPr lang="en-US" sz="1200" dirty="0" smtClean="0">
                <a:solidFill>
                  <a:schemeClr val="tx1"/>
                </a:solidFill>
              </a:rPr>
              <a:t>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16200000">
            <a:off x="-450558" y="3470763"/>
            <a:ext cx="2124236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sound pressure level (dB)</a:t>
            </a:r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24" name="Gruppieren 6"/>
          <p:cNvGrpSpPr/>
          <p:nvPr/>
        </p:nvGrpSpPr>
        <p:grpSpPr>
          <a:xfrm>
            <a:off x="4924336" y="4808532"/>
            <a:ext cx="658368" cy="658441"/>
            <a:chOff x="4791456" y="4160520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8"/>
            <p:cNvPicPr>
              <a:picLocks noChangeAspect="1"/>
            </p:cNvPicPr>
            <p:nvPr/>
          </p:nvPicPr>
          <p:blipFill>
            <a:blip r:embed="rId3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5614432" y="4766409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Alternative approaches like Wavelets handle this </a:t>
            </a:r>
            <a:r>
              <a:rPr lang="en-US" sz="1400" smtClean="0"/>
              <a:t>problem more efficiently</a:t>
            </a:r>
            <a:endParaRPr lang="en-US" sz="1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571999" y="1758875"/>
            <a:ext cx="42132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FFT divides the frequency into bins of equal length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Problems: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Humans perceive certain frequencies louder than others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Perceived “highness” of a tone follows a logarithmic scale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1400" dirty="0" smtClean="0"/>
              <a:t>E.g. musical tones 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A0 = 27.5hz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A1 = 55hz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1400" dirty="0" smtClean="0"/>
              <a:t>A2 = 110hz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737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Gerader Verbinder 6"/>
          <p:cNvCxnSpPr/>
          <p:nvPr/>
        </p:nvCxnSpPr>
        <p:spPr>
          <a:xfrm>
            <a:off x="827584" y="1773216"/>
            <a:ext cx="0" cy="360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>
          <a:xfrm rot="5400000">
            <a:off x="827584" y="4257092"/>
            <a:ext cx="360040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223628" y="2549803"/>
            <a:ext cx="53645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Basic </a:t>
            </a:r>
            <a:r>
              <a:rPr lang="de-DE" dirty="0" err="1" smtClean="0"/>
              <a:t>concepts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(digital) </a:t>
            </a:r>
            <a:r>
              <a:rPr lang="de-DE" dirty="0" err="1" smtClean="0"/>
              <a:t>sound</a:t>
            </a:r>
            <a:endParaRPr lang="de-DE" dirty="0" smtClean="0"/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Fast Fourier Transform</a:t>
            </a:r>
          </a:p>
          <a:p>
            <a:pPr marL="342900" indent="-342900">
              <a:buAutoNum type="arabicPeriod"/>
            </a:pPr>
            <a:endParaRPr lang="de-DE" dirty="0"/>
          </a:p>
          <a:p>
            <a:pPr marL="342900" indent="-342900">
              <a:buAutoNum type="arabicPeriod"/>
            </a:pPr>
            <a:endParaRPr lang="de-DE" dirty="0" smtClean="0"/>
          </a:p>
          <a:p>
            <a:pPr marL="342900" indent="-342900">
              <a:buAutoNum type="arabicPeriod"/>
            </a:pPr>
            <a:r>
              <a:rPr lang="de-DE" dirty="0" smtClean="0"/>
              <a:t>Features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748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Attack time</a:t>
              </a:r>
              <a:endParaRPr lang="en-US" sz="14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6908288">
            <a:off x="5190894" y="3211710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Attack</a:t>
            </a:r>
            <a:endParaRPr lang="en-US" sz="1200" b="1"/>
          </a:p>
        </p:txBody>
      </p:sp>
      <p:sp>
        <p:nvSpPr>
          <p:cNvPr id="42" name="TextBox 41"/>
          <p:cNvSpPr txBox="1"/>
          <p:nvPr/>
        </p:nvSpPr>
        <p:spPr>
          <a:xfrm rot="2639461">
            <a:off x="5996607" y="2497101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Decay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731704" y="2632984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Sustain</a:t>
            </a:r>
            <a:endParaRPr lang="en-US" sz="1200" b="1" dirty="0"/>
          </a:p>
        </p:txBody>
      </p:sp>
      <p:sp>
        <p:nvSpPr>
          <p:cNvPr id="44" name="TextBox 43"/>
          <p:cNvSpPr txBox="1"/>
          <p:nvPr/>
        </p:nvSpPr>
        <p:spPr>
          <a:xfrm rot="4358254">
            <a:off x="7517280" y="3577567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Release</a:t>
            </a:r>
            <a:endParaRPr lang="en-US" sz="1200" b="1" dirty="0"/>
          </a:p>
        </p:txBody>
      </p:sp>
      <p:sp>
        <p:nvSpPr>
          <p:cNvPr id="45" name="Oval 44"/>
          <p:cNvSpPr/>
          <p:nvPr/>
        </p:nvSpPr>
        <p:spPr>
          <a:xfrm>
            <a:off x="5148064" y="1917562"/>
            <a:ext cx="1020137" cy="32032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Noise/harmonic part</a:t>
              </a:r>
              <a:endParaRPr lang="en-US" sz="1400" b="1" dirty="0"/>
            </a:p>
          </p:txBody>
        </p:sp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  <p:sp>
        <p:nvSpPr>
          <p:cNvPr id="43" name="Oval 42"/>
          <p:cNvSpPr/>
          <p:nvPr/>
        </p:nvSpPr>
        <p:spPr>
          <a:xfrm>
            <a:off x="5652120" y="4039146"/>
            <a:ext cx="2735880" cy="9694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91371" y="3692061"/>
            <a:ext cx="850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mtClean="0"/>
              <a:t>Noise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18281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Spectral slope</a:t>
              </a:r>
              <a:endParaRPr lang="en-US" sz="1400" b="1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(2004)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84902" y="4198197"/>
            <a:ext cx="719920" cy="720000"/>
            <a:chOff x="487402" y="4198197"/>
            <a:chExt cx="719920" cy="720000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87402" y="4198197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01" y="4310320"/>
              <a:ext cx="539738" cy="539738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77631" y="4408366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Harmonic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</a:t>
              </a:r>
              <a:r>
                <a:rPr lang="en-US" sz="1400" b="1" dirty="0" err="1" smtClean="0"/>
                <a:t>Inharmonicity</a:t>
              </a:r>
              <a:endParaRPr lang="en-US" sz="1400" b="1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Exemplary sound features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Peeters</a:t>
            </a:r>
            <a:r>
              <a:rPr lang="en-US" dirty="0" smtClean="0"/>
              <a:t> (</a:t>
            </a:r>
            <a:r>
              <a:rPr lang="en-US" dirty="0"/>
              <a:t>2004), 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showcode</a:t>
            </a:r>
            <a:r>
              <a:rPr lang="en-US" dirty="0"/>
              <a:t>/174.php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84902" y="1808820"/>
            <a:ext cx="719920" cy="720000"/>
            <a:chOff x="503548" y="1808820"/>
            <a:chExt cx="719920" cy="720000"/>
          </a:xfrm>
        </p:grpSpPr>
        <p:sp>
          <p:nvSpPr>
            <p:cNvPr id="27" name="Oval 37"/>
            <p:cNvSpPr>
              <a:spLocks noChangeAspect="1"/>
            </p:cNvSpPr>
            <p:nvPr/>
          </p:nvSpPr>
          <p:spPr>
            <a:xfrm>
              <a:off x="503548" y="1808820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739" y="1909051"/>
              <a:ext cx="519537" cy="519537"/>
            </a:xfrm>
            <a:prstGeom prst="rect">
              <a:avLst/>
            </a:prstGeom>
          </p:spPr>
        </p:pic>
      </p:grpSp>
      <p:grpSp>
        <p:nvGrpSpPr>
          <p:cNvPr id="11" name="Group 10"/>
          <p:cNvGrpSpPr/>
          <p:nvPr/>
        </p:nvGrpSpPr>
        <p:grpSpPr>
          <a:xfrm>
            <a:off x="484902" y="2608658"/>
            <a:ext cx="719920" cy="720000"/>
            <a:chOff x="503547" y="2608658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503547" y="2608658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95973">
              <a:off x="621506" y="2743240"/>
              <a:ext cx="484000" cy="484000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84902" y="3408496"/>
            <a:ext cx="719920" cy="720000"/>
            <a:chOff x="503547" y="3408496"/>
            <a:chExt cx="719920" cy="720000"/>
          </a:xfrm>
        </p:grpSpPr>
        <p:sp>
          <p:nvSpPr>
            <p:cNvPr id="29" name="Oval 37"/>
            <p:cNvSpPr>
              <a:spLocks noChangeAspect="1"/>
            </p:cNvSpPr>
            <p:nvPr/>
          </p:nvSpPr>
          <p:spPr>
            <a:xfrm>
              <a:off x="503547" y="340849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64" y="3580923"/>
              <a:ext cx="399596" cy="399596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484902" y="4198197"/>
            <a:ext cx="719920" cy="720000"/>
            <a:chOff x="487402" y="4198197"/>
            <a:chExt cx="719920" cy="720000"/>
          </a:xfrm>
        </p:grpSpPr>
        <p:sp>
          <p:nvSpPr>
            <p:cNvPr id="30" name="Oval 37"/>
            <p:cNvSpPr>
              <a:spLocks noChangeAspect="1"/>
            </p:cNvSpPr>
            <p:nvPr/>
          </p:nvSpPr>
          <p:spPr>
            <a:xfrm>
              <a:off x="487402" y="4198197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501" y="4310320"/>
              <a:ext cx="539738" cy="539738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484902" y="4998035"/>
            <a:ext cx="719920" cy="720000"/>
            <a:chOff x="484902" y="4998035"/>
            <a:chExt cx="719920" cy="720000"/>
          </a:xfrm>
        </p:grpSpPr>
        <p:sp>
          <p:nvSpPr>
            <p:cNvPr id="31" name="Oval 37"/>
            <p:cNvSpPr>
              <a:spLocks noChangeAspect="1"/>
            </p:cNvSpPr>
            <p:nvPr/>
          </p:nvSpPr>
          <p:spPr>
            <a:xfrm>
              <a:off x="484902" y="4998035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556" y="5121215"/>
              <a:ext cx="468025" cy="468025"/>
            </a:xfrm>
            <a:prstGeom prst="rect">
              <a:avLst/>
            </a:prstGeom>
          </p:spPr>
        </p:pic>
      </p:grpSp>
      <p:sp>
        <p:nvSpPr>
          <p:cNvPr id="34" name="TextBox 33"/>
          <p:cNvSpPr txBox="1"/>
          <p:nvPr/>
        </p:nvSpPr>
        <p:spPr>
          <a:xfrm>
            <a:off x="1177631" y="2005099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Temporal features</a:t>
            </a:r>
            <a:endParaRPr lang="en-US" sz="1400" b="1"/>
          </a:p>
        </p:txBody>
      </p:sp>
      <p:sp>
        <p:nvSpPr>
          <p:cNvPr id="35" name="TextBox 34"/>
          <p:cNvSpPr txBox="1"/>
          <p:nvPr/>
        </p:nvSpPr>
        <p:spPr>
          <a:xfrm>
            <a:off x="1177631" y="3607277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Spectral features</a:t>
            </a:r>
            <a:endParaRPr lang="en-US" sz="1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177631" y="2806188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Energy features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77631" y="5209455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Perceptual features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177631" y="4408366"/>
            <a:ext cx="2419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Harmonic features</a:t>
            </a:r>
            <a:endParaRPr lang="en-US" sz="1400" b="1" dirty="0"/>
          </a:p>
        </p:txBody>
      </p:sp>
      <p:grpSp>
        <p:nvGrpSpPr>
          <p:cNvPr id="39" name="Group 38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Example: Perceived loudness</a:t>
              </a:r>
              <a:endParaRPr lang="en-US" sz="1400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6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371722" y="224644"/>
            <a:ext cx="6504533" cy="4813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lang="de-DE" sz="2500" b="1" kern="1200" cap="all" spc="0" baseline="0" noProof="0" smtClean="0">
                <a:solidFill>
                  <a:srgbClr val="852339"/>
                </a:solidFill>
                <a:latin typeface="Trebuchet MS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en-US" dirty="0" smtClean="0"/>
              <a:t>Different NA encodings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7825" y="1700213"/>
            <a:ext cx="84074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Obvious NAs: -1 (all other values positive), [], blank</a:t>
            </a:r>
          </a:p>
          <a:p>
            <a:r>
              <a:rPr lang="en-US" sz="1600" dirty="0" smtClean="0"/>
              <a:t>More sophisticated: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Find columns with negative mean of unique values and remove outliers -&gt; results in positive mean of unique values -&gt; outlier = -99999 -&gt; NA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Take mean of unique values and mean of unique values minus one extremum on both sides -&gt; if first value is more than 10 times higher than second value, we probably have an illogically high maximum value -&gt; this is the case for 1+e09, 9999, 99, 100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Sometimes, the second highest value also seems to be some sort of NA encoding (same approach as above but removed second maximum too) -&gt; 9996, 9998, 98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 other columns, a couple of extreme outliers exist. The maximum of extreme outliers is 5 values, which are more than 10000 times higher than the rest in the same column -&gt; 999999999, 999999998, 999999997, 999999996, 999999995, 999999994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Everything double checked for plausibility with random manual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Made sure that data is unlikely to be factors (then these encodings might stand for sensible values)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876255" y="0"/>
            <a:ext cx="3204357" cy="12327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Beautify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933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More abstract sound features of songs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https://</a:t>
            </a:r>
            <a:r>
              <a:rPr lang="en-US" dirty="0" err="1"/>
              <a:t>developer.spotify.com</a:t>
            </a:r>
            <a:r>
              <a:rPr lang="en-US" dirty="0"/>
              <a:t>/web-</a:t>
            </a:r>
            <a:r>
              <a:rPr lang="en-US" dirty="0" err="1"/>
              <a:t>api</a:t>
            </a:r>
            <a:r>
              <a:rPr lang="en-US" dirty="0"/>
              <a:t>/get-audio-features/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358775" y="1393031"/>
            <a:ext cx="8426450" cy="307777"/>
            <a:chOff x="358775" y="1609055"/>
            <a:chExt cx="3889189" cy="307777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Exemplary features from the Spotify API</a:t>
              </a:r>
              <a:endParaRPr lang="en-US" sz="1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82546" y="2096852"/>
            <a:ext cx="719920" cy="720000"/>
            <a:chOff x="611559" y="2096852"/>
            <a:chExt cx="719920" cy="720000"/>
          </a:xfrm>
        </p:grpSpPr>
        <p:sp>
          <p:nvSpPr>
            <p:cNvPr id="28" name="Oval 37"/>
            <p:cNvSpPr>
              <a:spLocks noChangeAspect="1"/>
            </p:cNvSpPr>
            <p:nvPr/>
          </p:nvSpPr>
          <p:spPr>
            <a:xfrm>
              <a:off x="611559" y="2096852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090" y="2231423"/>
              <a:ext cx="450858" cy="450858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410839" y="2096852"/>
            <a:ext cx="719920" cy="720000"/>
            <a:chOff x="611559" y="2966704"/>
            <a:chExt cx="719920" cy="720000"/>
          </a:xfrm>
        </p:grpSpPr>
        <p:sp>
          <p:nvSpPr>
            <p:cNvPr id="34" name="Oval 37"/>
            <p:cNvSpPr>
              <a:spLocks noChangeAspect="1"/>
            </p:cNvSpPr>
            <p:nvPr/>
          </p:nvSpPr>
          <p:spPr>
            <a:xfrm>
              <a:off x="611559" y="2966704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43" y="3099776"/>
              <a:ext cx="473809" cy="473809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6039131" y="2096852"/>
            <a:ext cx="719920" cy="720000"/>
            <a:chOff x="591687" y="3832026"/>
            <a:chExt cx="719920" cy="720000"/>
          </a:xfrm>
        </p:grpSpPr>
        <p:sp>
          <p:nvSpPr>
            <p:cNvPr id="35" name="Oval 37"/>
            <p:cNvSpPr>
              <a:spLocks noChangeAspect="1"/>
            </p:cNvSpPr>
            <p:nvPr/>
          </p:nvSpPr>
          <p:spPr>
            <a:xfrm>
              <a:off x="591687" y="3832026"/>
              <a:ext cx="719920" cy="720000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172" y="3962070"/>
              <a:ext cx="410476" cy="410476"/>
            </a:xfrm>
            <a:prstGeom prst="rect">
              <a:avLst/>
            </a:prstGeom>
          </p:spPr>
        </p:pic>
      </p:grpSp>
      <p:sp>
        <p:nvSpPr>
          <p:cNvPr id="36" name="TextBox 35"/>
          <p:cNvSpPr txBox="1"/>
          <p:nvPr/>
        </p:nvSpPr>
        <p:spPr>
          <a:xfrm>
            <a:off x="1502740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Acousticness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4118667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Danceability</a:t>
            </a:r>
            <a:endParaRPr lang="en-US" sz="14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788577" y="2293131"/>
            <a:ext cx="1548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Speechiness</a:t>
            </a:r>
            <a:endParaRPr lang="en-US" sz="14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93768" y="2911305"/>
            <a:ext cx="2457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Measures whether a track is acoustic</a:t>
            </a:r>
            <a:endParaRPr lang="en-US" sz="14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7" y="980728"/>
            <a:ext cx="1813311" cy="70489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334451" y="2911305"/>
            <a:ext cx="24573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Describes how suitable a track is for dancing</a:t>
            </a:r>
          </a:p>
          <a:p>
            <a:endParaRPr lang="en-US" sz="1400" dirty="0"/>
          </a:p>
          <a:p>
            <a:r>
              <a:rPr lang="en-US" sz="1400" dirty="0" smtClean="0"/>
              <a:t>Includes elements like tempo, rhythm, stability, beat strength, overall regularity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9131" y="2911305"/>
            <a:ext cx="24573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Detects </a:t>
            </a:r>
            <a:r>
              <a:rPr lang="en-US" sz="1400" dirty="0"/>
              <a:t>the presence of spoken words in a </a:t>
            </a:r>
            <a:r>
              <a:rPr lang="en-US" sz="1400" dirty="0" smtClean="0"/>
              <a:t>track</a:t>
            </a:r>
          </a:p>
          <a:p>
            <a:endParaRPr lang="en-US" sz="1400" dirty="0" smtClean="0"/>
          </a:p>
          <a:p>
            <a:r>
              <a:rPr lang="en-US" sz="1400" dirty="0" smtClean="0"/>
              <a:t>The </a:t>
            </a:r>
            <a:r>
              <a:rPr lang="en-US" sz="1400" dirty="0"/>
              <a:t>more exclusively speech-like the recording (e.g. talk show, audio book, </a:t>
            </a:r>
            <a:r>
              <a:rPr lang="en-US" sz="1400" dirty="0" smtClean="0"/>
              <a:t>poetry), the higher the classification as speech</a:t>
            </a:r>
            <a:endParaRPr lang="en-US" sz="1400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82775" y="225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0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err="1" smtClean="0"/>
              <a:t>Exmplary</a:t>
            </a:r>
            <a:r>
              <a:rPr lang="en-US" dirty="0" smtClean="0"/>
              <a:t> music recognition: </a:t>
            </a:r>
            <a:r>
              <a:rPr lang="en-US" dirty="0" err="1" smtClean="0"/>
              <a:t>Shazam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</a:t>
            </a:r>
            <a:r>
              <a:rPr lang="en-US" dirty="0" smtClean="0"/>
              <a:t>Wang (2003)</a:t>
            </a:r>
            <a:endParaRPr lang="en-US" dirty="0"/>
          </a:p>
        </p:txBody>
      </p:sp>
      <p:sp>
        <p:nvSpPr>
          <p:cNvPr id="45" name="Rectangle 2"/>
          <p:cNvSpPr>
            <a:spLocks noChangeArrowheads="1"/>
          </p:cNvSpPr>
          <p:nvPr/>
        </p:nvSpPr>
        <p:spPr bwMode="auto">
          <a:xfrm>
            <a:off x="1882775" y="22590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705980"/>
            <a:ext cx="2633695" cy="717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4" y="2121385"/>
            <a:ext cx="4244329" cy="3132396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Time-dependent spectrogram</a:t>
              </a:r>
              <a:endParaRPr lang="en-US" sz="1400" b="1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Strongest frequencies</a:t>
              </a:r>
              <a:endParaRPr lang="en-US" sz="1400" b="1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"/>
          <a:stretch/>
        </p:blipFill>
        <p:spPr>
          <a:xfrm>
            <a:off x="4566002" y="2332621"/>
            <a:ext cx="4180217" cy="292588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22149" y="5153865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</a:t>
            </a:r>
            <a:r>
              <a:rPr lang="en-US" sz="1400" dirty="0" smtClean="0">
                <a:solidFill>
                  <a:sysClr val="windowText" lastClr="000000"/>
                </a:solidFill>
              </a:rPr>
              <a:t>ime in s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 rot="16200000">
            <a:off x="-358863" y="3568004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US" sz="1400" smtClean="0">
                <a:solidFill>
                  <a:sysClr val="windowText" lastClr="000000"/>
                </a:solidFill>
              </a:rPr>
              <a:t>equency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in Hz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 rot="16200000">
            <a:off x="3817601" y="3568004"/>
            <a:ext cx="1908212" cy="320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ysClr val="windowText" lastClr="000000"/>
                </a:solidFill>
              </a:rPr>
              <a:t>f</a:t>
            </a:r>
            <a:r>
              <a:rPr lang="en-US" sz="1400" smtClean="0">
                <a:solidFill>
                  <a:sysClr val="windowText" lastClr="000000"/>
                </a:solidFill>
              </a:rPr>
              <a:t>equency</a:t>
            </a:r>
            <a:r>
              <a:rPr lang="en-US" sz="1400" dirty="0" smtClean="0">
                <a:solidFill>
                  <a:sysClr val="windowText" lastClr="000000"/>
                </a:solidFill>
              </a:rPr>
              <a:t> in Hz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922149" y="2486199"/>
            <a:ext cx="954106" cy="25562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796136" y="2024844"/>
            <a:ext cx="2340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Song sample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9076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3059832" y="1892687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4644008" y="190563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Abgerundetes Rechteck 7"/>
          <p:cNvSpPr/>
          <p:nvPr/>
        </p:nvSpPr>
        <p:spPr>
          <a:xfrm>
            <a:off x="3059832" y="347876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" name="Abgerundetes Rechteck 8"/>
          <p:cNvSpPr/>
          <p:nvPr/>
        </p:nvSpPr>
        <p:spPr>
          <a:xfrm>
            <a:off x="4644008" y="3478760"/>
            <a:ext cx="1440000" cy="144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" name="Ellipse 9"/>
          <p:cNvSpPr/>
          <p:nvPr/>
        </p:nvSpPr>
        <p:spPr>
          <a:xfrm>
            <a:off x="3923928" y="2750094"/>
            <a:ext cx="1296144" cy="129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endParaRPr lang="en-US" sz="1400" b="1" baseline="30000" dirty="0">
              <a:solidFill>
                <a:schemeClr val="tx1"/>
              </a:solidFill>
            </a:endParaRPr>
          </a:p>
        </p:txBody>
      </p:sp>
      <p:cxnSp>
        <p:nvCxnSpPr>
          <p:cNvPr id="22" name="Gerader Verbinder 21"/>
          <p:cNvCxnSpPr>
            <a:stCxn id="6" idx="1"/>
          </p:cNvCxnSpPr>
          <p:nvPr/>
        </p:nvCxnSpPr>
        <p:spPr>
          <a:xfrm flipH="1" flipV="1">
            <a:off x="2591780" y="1905630"/>
            <a:ext cx="468052" cy="70705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>
            <a:off x="377825" y="191857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 flipH="1" flipV="1">
            <a:off x="2609491" y="3667924"/>
            <a:ext cx="468052" cy="707057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/>
          <p:cNvCxnSpPr/>
          <p:nvPr/>
        </p:nvCxnSpPr>
        <p:spPr>
          <a:xfrm>
            <a:off x="366270" y="3684384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V="1">
            <a:off x="6093234" y="1930428"/>
            <a:ext cx="468000" cy="705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>
            <a:off x="6570513" y="191857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 flipV="1">
            <a:off x="6083847" y="3695508"/>
            <a:ext cx="468000" cy="7056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>
            <a:off x="6561126" y="3683653"/>
            <a:ext cx="2213955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358775" y="1606392"/>
            <a:ext cx="225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Speech</a:t>
            </a:r>
            <a:endParaRPr lang="en-US" sz="1400" b="1" dirty="0"/>
          </a:p>
        </p:txBody>
      </p:sp>
      <p:sp>
        <p:nvSpPr>
          <p:cNvPr id="36" name="Textfeld 35"/>
          <p:cNvSpPr txBox="1"/>
          <p:nvPr/>
        </p:nvSpPr>
        <p:spPr>
          <a:xfrm>
            <a:off x="366270" y="3368070"/>
            <a:ext cx="225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 smtClean="0"/>
              <a:t>Music </a:t>
            </a:r>
            <a:r>
              <a:rPr lang="de-DE" sz="1400" b="1" dirty="0" err="1" smtClean="0"/>
              <a:t>signal</a:t>
            </a:r>
            <a:r>
              <a:rPr lang="de-DE" sz="1400" b="1" dirty="0" smtClean="0"/>
              <a:t> </a:t>
            </a:r>
            <a:r>
              <a:rPr lang="de-DE" sz="1400" b="1" dirty="0" err="1" smtClean="0"/>
              <a:t>processing</a:t>
            </a:r>
            <a:endParaRPr lang="en-US" sz="1400" b="1" dirty="0"/>
          </a:p>
        </p:txBody>
      </p:sp>
      <p:sp>
        <p:nvSpPr>
          <p:cNvPr id="37" name="Textfeld 36"/>
          <p:cNvSpPr txBox="1"/>
          <p:nvPr/>
        </p:nvSpPr>
        <p:spPr>
          <a:xfrm>
            <a:off x="6570512" y="1592796"/>
            <a:ext cx="221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 smtClean="0"/>
              <a:t>Nature </a:t>
            </a:r>
            <a:r>
              <a:rPr lang="de-DE" sz="1400" b="1" dirty="0" err="1" smtClean="0"/>
              <a:t>sound</a:t>
            </a:r>
            <a:endParaRPr lang="en-US" sz="1400" b="1" dirty="0"/>
          </a:p>
        </p:txBody>
      </p:sp>
      <p:sp>
        <p:nvSpPr>
          <p:cNvPr id="38" name="Textfeld 37"/>
          <p:cNvSpPr txBox="1"/>
          <p:nvPr/>
        </p:nvSpPr>
        <p:spPr>
          <a:xfrm>
            <a:off x="6570512" y="3379194"/>
            <a:ext cx="221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dirty="0" smtClean="0"/>
              <a:t>Other</a:t>
            </a:r>
            <a:endParaRPr lang="en-US" sz="14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188" y="2957064"/>
            <a:ext cx="882059" cy="882059"/>
          </a:xfrm>
        </p:spPr>
      </p:pic>
      <p:sp>
        <p:nvSpPr>
          <p:cNvPr id="28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Some practical application fields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52" y="2173277"/>
            <a:ext cx="724402" cy="724402"/>
          </a:xfrm>
          <a:prstGeom prst="rect">
            <a:avLst/>
          </a:prstGeom>
        </p:spPr>
      </p:pic>
      <p:sp>
        <p:nvSpPr>
          <p:cNvPr id="39" name="Content Placeholder 1"/>
          <p:cNvSpPr>
            <a:spLocks noGrp="1"/>
          </p:cNvSpPr>
          <p:nvPr>
            <p:ph sz="quarter" idx="17"/>
          </p:nvPr>
        </p:nvSpPr>
        <p:spPr>
          <a:xfrm>
            <a:off x="377825" y="5193196"/>
            <a:ext cx="8353600" cy="836190"/>
          </a:xfrm>
        </p:spPr>
        <p:txBody>
          <a:bodyPr/>
          <a:lstStyle/>
          <a:p>
            <a:pPr marL="0" indent="0"/>
            <a:r>
              <a:rPr lang="en-US" dirty="0" smtClean="0"/>
              <a:t>Source</a:t>
            </a:r>
            <a:r>
              <a:rPr lang="en-US" dirty="0"/>
              <a:t>: 1) http://nlp.stanford.edu/sentiment</a:t>
            </a:r>
            <a:r>
              <a:rPr lang="en-US" dirty="0" smtClean="0"/>
              <a:t>/, 2) Pandya, Pathak (2014), 3) </a:t>
            </a:r>
            <a:r>
              <a:rPr lang="en-US" dirty="0" err="1" smtClean="0"/>
              <a:t>Kamruzzaman</a:t>
            </a:r>
            <a:r>
              <a:rPr lang="en-US" dirty="0" smtClean="0"/>
              <a:t> et al. (</a:t>
            </a:r>
            <a:r>
              <a:rPr lang="en-US" dirty="0"/>
              <a:t>2010), 4) https://</a:t>
            </a:r>
            <a:r>
              <a:rPr lang="en-US" dirty="0" smtClean="0"/>
              <a:t>research.googleblog.com/2015/08/the-neural-networks-behind-google-voice.html</a:t>
            </a:r>
            <a:r>
              <a:rPr lang="en-US" dirty="0"/>
              <a:t>, </a:t>
            </a:r>
            <a:endParaRPr lang="en-US" dirty="0" smtClean="0"/>
          </a:p>
          <a:p>
            <a:pPr marL="0" indent="0"/>
            <a:r>
              <a:rPr lang="en-US" dirty="0" smtClean="0"/>
              <a:t>5) http</a:t>
            </a:r>
            <a:r>
              <a:rPr lang="en-US" dirty="0"/>
              <a:t>://</a:t>
            </a:r>
            <a:r>
              <a:rPr lang="en-US" dirty="0" smtClean="0"/>
              <a:t>signalprocessingsociety.org/uploads/special_issues_deadlines/MusicSP.pdf,</a:t>
            </a:r>
          </a:p>
          <a:p>
            <a:pPr marL="0" indent="0"/>
            <a:r>
              <a:rPr lang="en-US" dirty="0" smtClean="0"/>
              <a:t>6) Perez-</a:t>
            </a:r>
            <a:r>
              <a:rPr lang="en-US" dirty="0" err="1" smtClean="0"/>
              <a:t>Meana</a:t>
            </a:r>
            <a:r>
              <a:rPr lang="en-US" dirty="0" smtClean="0"/>
              <a:t> (</a:t>
            </a:r>
            <a:r>
              <a:rPr lang="en-US" dirty="0"/>
              <a:t>2007</a:t>
            </a:r>
            <a:r>
              <a:rPr lang="en-US" dirty="0" smtClean="0"/>
              <a:t>), 7) </a:t>
            </a:r>
            <a:r>
              <a:rPr lang="en-US" dirty="0" err="1" smtClean="0"/>
              <a:t>Stowell</a:t>
            </a:r>
            <a:r>
              <a:rPr lang="en-US" dirty="0"/>
              <a:t>, </a:t>
            </a:r>
            <a:r>
              <a:rPr lang="en-US" dirty="0" err="1" smtClean="0"/>
              <a:t>Plumbley</a:t>
            </a:r>
            <a:r>
              <a:rPr lang="en-US" dirty="0"/>
              <a:t> </a:t>
            </a:r>
            <a:r>
              <a:rPr lang="en-US" dirty="0" smtClean="0"/>
              <a:t>(2014</a:t>
            </a:r>
            <a:r>
              <a:rPr lang="en-US" dirty="0"/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7825" y="1930428"/>
            <a:ext cx="2239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Sentiment analysis</a:t>
            </a:r>
            <a:r>
              <a:rPr lang="en-US" sz="1400" baseline="30000" dirty="0" smtClean="0"/>
              <a:t>1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Voice classification</a:t>
            </a:r>
            <a:r>
              <a:rPr lang="en-US" sz="1400" baseline="30000" dirty="0" smtClean="0"/>
              <a:t>2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Automatic speaker recognition</a:t>
            </a:r>
            <a:r>
              <a:rPr lang="en-US" sz="1400" baseline="30000" dirty="0" smtClean="0"/>
              <a:t>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Speech to text systems</a:t>
            </a:r>
            <a:r>
              <a:rPr lang="en-US" sz="1400" baseline="30000" dirty="0" smtClean="0"/>
              <a:t>4</a:t>
            </a:r>
            <a:endParaRPr lang="en-US" sz="1400" baseline="30000" dirty="0"/>
          </a:p>
        </p:txBody>
      </p:sp>
      <p:sp>
        <p:nvSpPr>
          <p:cNvPr id="40" name="TextBox 39"/>
          <p:cNvSpPr txBox="1"/>
          <p:nvPr/>
        </p:nvSpPr>
        <p:spPr>
          <a:xfrm>
            <a:off x="374603" y="3735033"/>
            <a:ext cx="223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Genre identification</a:t>
            </a:r>
            <a:r>
              <a:rPr lang="en-US" sz="1400" baseline="30000" dirty="0" smtClean="0"/>
              <a:t>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Instrumentation</a:t>
            </a:r>
            <a:r>
              <a:rPr lang="en-US" sz="1400" baseline="30000" dirty="0" smtClean="0"/>
              <a:t>5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Dynamics, tempo and timbre</a:t>
            </a:r>
            <a:r>
              <a:rPr lang="en-US" sz="1400" baseline="30000" dirty="0" smtClean="0"/>
              <a:t>5</a:t>
            </a:r>
            <a:endParaRPr lang="en-US" sz="1400" baseline="300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574" y="3915521"/>
            <a:ext cx="753757" cy="75375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7" y="2173277"/>
            <a:ext cx="782659" cy="78265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659828" y="1930427"/>
            <a:ext cx="2239161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Machine failure recognition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Military sound analysis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Animal sound </a:t>
            </a:r>
            <a:r>
              <a:rPr lang="en-US" sz="1400" dirty="0" err="1" smtClean="0"/>
              <a:t>recog-nition</a:t>
            </a:r>
            <a:r>
              <a:rPr lang="en-US" sz="1400" dirty="0" smtClean="0"/>
              <a:t> (e.g. birds)</a:t>
            </a:r>
            <a:r>
              <a:rPr lang="en-US" sz="1400" baseline="30000" dirty="0" smtClean="0"/>
              <a:t>7</a:t>
            </a:r>
          </a:p>
          <a:p>
            <a:pPr marL="285750" indent="-285750">
              <a:buFont typeface="Arial" charset="0"/>
              <a:buChar char="•"/>
            </a:pPr>
            <a:endParaRPr lang="en-US" sz="1400" baseline="300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056" y="3910492"/>
            <a:ext cx="767869" cy="76786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659828" y="3731693"/>
            <a:ext cx="2239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Medical hearing aid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Adaptive noise cancelling</a:t>
            </a:r>
            <a:r>
              <a:rPr lang="en-US" sz="1400" baseline="30000" dirty="0" smtClean="0"/>
              <a:t>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Digital watermarking</a:t>
            </a:r>
            <a:r>
              <a:rPr lang="en-US" sz="1400" baseline="30000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61560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7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825" y="1520825"/>
            <a:ext cx="811861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/>
              <a:t>Hansen, C. H., &amp; </a:t>
            </a:r>
            <a:r>
              <a:rPr lang="en-US" sz="1400" dirty="0" err="1"/>
              <a:t>Sehrndt</a:t>
            </a:r>
            <a:r>
              <a:rPr lang="en-US" sz="1400" dirty="0"/>
              <a:t>, C. H. (2001). Fundamentals of acoustics</a:t>
            </a:r>
            <a:r>
              <a:rPr lang="en-US" sz="1400" dirty="0" smtClean="0"/>
              <a:t>. </a:t>
            </a:r>
            <a:r>
              <a:rPr lang="en-US" sz="1400" i="1" dirty="0" smtClean="0"/>
              <a:t>Occupational </a:t>
            </a:r>
            <a:r>
              <a:rPr lang="en-US" sz="1400" i="1" dirty="0"/>
              <a:t>Exposure to Noise: Evaluation, Prevention and Control. World Health Organization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http://cmc.music.columbia.edu/musicandcomputers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, last visited 21.10.2016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James, J. F. (2011). </a:t>
            </a:r>
            <a:r>
              <a:rPr lang="en-US" sz="1400" i="1" dirty="0"/>
              <a:t>A student's guide to Fourier transforms: with applications in physics and engineering</a:t>
            </a:r>
            <a:r>
              <a:rPr lang="en-US" sz="1400" dirty="0"/>
              <a:t>. Cambridge university press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http://www.di.fc.ul.pt/~</a:t>
            </a:r>
            <a:r>
              <a:rPr lang="en-US" sz="1400" dirty="0" smtClean="0">
                <a:hlinkClick r:id="rId3"/>
              </a:rPr>
              <a:t>jpn/r/fourier/fourier.html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4"/>
              </a:rPr>
              <a:t>http://</a:t>
            </a:r>
            <a:r>
              <a:rPr lang="en-US" sz="1400" dirty="0" smtClean="0">
                <a:hlinkClick r:id="rId4"/>
              </a:rPr>
              <a:t>www.abstractnew.com/2014/04/the-fast-fourier-transform-fft-without.html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Robinson, D. W., &amp; </a:t>
            </a:r>
            <a:r>
              <a:rPr lang="en-US" sz="1400" dirty="0" err="1"/>
              <a:t>Dadson</a:t>
            </a:r>
            <a:r>
              <a:rPr lang="en-US" sz="1400" dirty="0"/>
              <a:t>, R. S. (1956). A re-determination of the equal-loudness relations for pure tones. </a:t>
            </a:r>
            <a:r>
              <a:rPr lang="en-US" sz="1400" i="1" dirty="0"/>
              <a:t>British Journal of Applied Physics</a:t>
            </a:r>
            <a:r>
              <a:rPr lang="en-US" sz="1400" dirty="0"/>
              <a:t>, </a:t>
            </a:r>
            <a:r>
              <a:rPr lang="en-US" sz="1400" i="1" dirty="0"/>
              <a:t>7</a:t>
            </a:r>
            <a:r>
              <a:rPr lang="en-US" sz="1400" dirty="0"/>
              <a:t>(5), 166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5"/>
              </a:rPr>
              <a:t>http://www.diracdelta.co.uk/science/source/e/q/equal%20loudness%20contour/source.html#.</a:t>
            </a:r>
            <a:r>
              <a:rPr lang="en-US" sz="1400" dirty="0" smtClean="0">
                <a:hlinkClick r:id="rId5"/>
              </a:rPr>
              <a:t>WADCgpN940p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6"/>
              </a:rPr>
              <a:t>https://developer.spotify.com/web-api/get-audio-features</a:t>
            </a:r>
            <a:r>
              <a:rPr lang="en-US" sz="1400" dirty="0" smtClean="0">
                <a:hlinkClick r:id="rId6"/>
              </a:rPr>
              <a:t>/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Peeters</a:t>
            </a:r>
            <a:r>
              <a:rPr lang="en-US" sz="1400" dirty="0" smtClean="0"/>
              <a:t>, G. (2004). A large set of audio features for sound description (similarity and classification) in the CUIDADO project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7"/>
              </a:rPr>
              <a:t>https://</a:t>
            </a:r>
            <a:r>
              <a:rPr lang="en-US" sz="1400" dirty="0" smtClean="0">
                <a:hlinkClick r:id="rId7"/>
              </a:rPr>
              <a:t>www.dsprelated.com/showcode/174.php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8"/>
              </a:rPr>
              <a:t>http://</a:t>
            </a:r>
            <a:r>
              <a:rPr lang="en-US" sz="1400" dirty="0" smtClean="0">
                <a:hlinkClick r:id="rId8"/>
              </a:rPr>
              <a:t>nlp.stanford.edu/sentiment/</a:t>
            </a:r>
            <a:r>
              <a:rPr lang="en-US" sz="1400" dirty="0"/>
              <a:t>, last visited 21.10.2016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Pandya, R., &amp; Pathak, K. (2014). Survey on Noise Estimation and Removal Methods through SVM. </a:t>
            </a:r>
            <a:r>
              <a:rPr lang="en-US" sz="1400" i="1" dirty="0"/>
              <a:t>International Journal of Computer Applications</a:t>
            </a:r>
            <a:r>
              <a:rPr lang="en-US" sz="1400" dirty="0"/>
              <a:t>, </a:t>
            </a:r>
            <a:r>
              <a:rPr lang="en-US" sz="1400" i="1" dirty="0"/>
              <a:t>86</a:t>
            </a:r>
            <a:r>
              <a:rPr lang="en-US" sz="1400" dirty="0"/>
              <a:t>(9).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Kamruzzaman</a:t>
            </a:r>
            <a:r>
              <a:rPr lang="en-US" sz="1400" dirty="0"/>
              <a:t>, S. M., Karim, A. N. M., Islam, M., &amp; </a:t>
            </a:r>
            <a:r>
              <a:rPr lang="en-US" sz="1400" dirty="0" err="1"/>
              <a:t>Haque</a:t>
            </a:r>
            <a:r>
              <a:rPr lang="en-US" sz="1400" dirty="0"/>
              <a:t>, M. (2010). Speaker identification using </a:t>
            </a:r>
            <a:r>
              <a:rPr lang="en-US" sz="1400" dirty="0" err="1"/>
              <a:t>mfcc</a:t>
            </a:r>
            <a:r>
              <a:rPr lang="en-US" sz="1400" dirty="0"/>
              <a:t>-domain support vector machine. </a:t>
            </a:r>
            <a:r>
              <a:rPr lang="en-US" sz="1400" i="1" dirty="0" err="1"/>
              <a:t>arXiv</a:t>
            </a:r>
            <a:r>
              <a:rPr lang="en-US" sz="1400" i="1" dirty="0"/>
              <a:t> preprint arXiv:1009.4972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4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77825" y="1520825"/>
            <a:ext cx="81186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research.googleblog.com/2015/08/the-neural-networks-behind-google-voice.html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>
                <a:hlinkClick r:id="rId3"/>
              </a:rPr>
              <a:t>http://</a:t>
            </a:r>
            <a:r>
              <a:rPr lang="en-US" sz="1400" dirty="0" smtClean="0">
                <a:hlinkClick r:id="rId3"/>
              </a:rPr>
              <a:t>signalprocessingsociety.org/uploads/special_issues_deadlines/MusicSP.pdf</a:t>
            </a:r>
            <a:r>
              <a:rPr lang="en-US" sz="1400" dirty="0"/>
              <a:t>, last visited 21.10.2016</a:t>
            </a: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Perez-</a:t>
            </a:r>
            <a:r>
              <a:rPr lang="en-US" sz="1400" dirty="0" err="1"/>
              <a:t>Meana</a:t>
            </a:r>
            <a:r>
              <a:rPr lang="en-US" sz="1400" dirty="0"/>
              <a:t>, H. (Ed.). (2007). </a:t>
            </a:r>
            <a:r>
              <a:rPr lang="en-US" sz="1400" i="1" dirty="0"/>
              <a:t>Advances in Audio and Speech Signal Processing: Technologies and Applications: Technologies and Applications</a:t>
            </a:r>
            <a:r>
              <a:rPr lang="en-US" sz="1400" dirty="0"/>
              <a:t>. </a:t>
            </a:r>
            <a:r>
              <a:rPr lang="en-US" sz="1400" dirty="0" err="1"/>
              <a:t>Igi</a:t>
            </a:r>
            <a:r>
              <a:rPr lang="en-US" sz="1400" dirty="0"/>
              <a:t> Global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err="1"/>
              <a:t>Stowell</a:t>
            </a:r>
            <a:r>
              <a:rPr lang="en-US" sz="1400" dirty="0"/>
              <a:t>, D., &amp; </a:t>
            </a:r>
            <a:r>
              <a:rPr lang="en-US" sz="1400" dirty="0" err="1"/>
              <a:t>Plumbley</a:t>
            </a:r>
            <a:r>
              <a:rPr lang="en-US" sz="1400" dirty="0"/>
              <a:t>, M. D. (2014). Automatic large-scale classification of bird sounds is strongly improved by unsupervised feature learning. </a:t>
            </a:r>
            <a:r>
              <a:rPr lang="en-US" sz="1400" i="1" dirty="0" err="1"/>
              <a:t>PeerJ</a:t>
            </a:r>
            <a:r>
              <a:rPr lang="en-US" sz="1400" dirty="0"/>
              <a:t>, </a:t>
            </a:r>
            <a:r>
              <a:rPr lang="en-US" sz="1400" i="1" dirty="0"/>
              <a:t>2</a:t>
            </a:r>
            <a:r>
              <a:rPr lang="en-US" sz="1400" dirty="0"/>
              <a:t>, e488</a:t>
            </a:r>
            <a:r>
              <a:rPr lang="en-US" sz="1400" dirty="0" smtClean="0"/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/>
              <a:t>Wang, A. (2003, October). An Industrial Strength Audio Search Algorithm. </a:t>
            </a:r>
            <a:r>
              <a:rPr lang="en-US" sz="1400" dirty="0" err="1"/>
              <a:t>In</a:t>
            </a:r>
            <a:r>
              <a:rPr lang="en-US" sz="1400" i="1" dirty="0" err="1"/>
              <a:t>ISMIR</a:t>
            </a:r>
            <a:r>
              <a:rPr lang="en-US" sz="1400" dirty="0"/>
              <a:t> (pp. 7-13).</a:t>
            </a:r>
          </a:p>
        </p:txBody>
      </p:sp>
    </p:spTree>
    <p:extLst>
      <p:ext uri="{BB962C8B-B14F-4D97-AF65-F5344CB8AC3E}">
        <p14:creationId xmlns:p14="http://schemas.microsoft.com/office/powerpoint/2010/main" val="118250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420000" cy="3420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420000" cy="3420000"/>
          </a:xfrm>
        </p:spPr>
      </p:pic>
      <p:grpSp>
        <p:nvGrpSpPr>
          <p:cNvPr id="8" name="Group 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NA values per attribute in %</a:t>
              </a:r>
              <a:endParaRPr lang="en-US" sz="1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NA values per sample in %</a:t>
              </a:r>
              <a:endParaRPr lang="en-US" sz="1400" b="1" dirty="0"/>
            </a:p>
          </p:txBody>
        </p:sp>
      </p:grp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err="1" smtClean="0"/>
              <a:t>Nas</a:t>
            </a:r>
            <a:r>
              <a:rPr lang="en-US" dirty="0" smtClean="0"/>
              <a:t> in samples fairly constant While varying a lot for 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Numerical/</a:t>
            </a:r>
            <a:r>
              <a:rPr lang="en-US" dirty="0" err="1" smtClean="0"/>
              <a:t>categ</a:t>
            </a:r>
            <a:r>
              <a:rPr lang="en-US" dirty="0" smtClean="0"/>
              <a:t>. values hard to differentiate via “elbow-criterion”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per attribute</a:t>
              </a:r>
              <a:endParaRPr lang="en-US" sz="14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(&lt;101)</a:t>
              </a:r>
              <a:endParaRPr lang="en-US" sz="1400" b="1" dirty="0"/>
            </a:p>
          </p:txBody>
        </p:sp>
      </p:grpSp>
      <p:pic>
        <p:nvPicPr>
          <p:cNvPr id="21" name="Content Placeholder 20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pic>
        <p:nvPicPr>
          <p:cNvPr id="24" name="Content Placeholder 23"/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</p:spPr>
      </p:pic>
    </p:spTree>
    <p:extLst>
      <p:ext uri="{BB962C8B-B14F-4D97-AF65-F5344CB8AC3E}">
        <p14:creationId xmlns:p14="http://schemas.microsoft.com/office/powerpoint/2010/main" val="79921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Elbow criterion applied to variances of unique values more </a:t>
            </a:r>
            <a:r>
              <a:rPr lang="en-US" dirty="0" smtClean="0"/>
              <a:t>insightful?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Var. between unique values (lowest 500)</a:t>
              </a:r>
              <a:endParaRPr lang="en-US" sz="1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Var. between unique values (250-350)</a:t>
              </a:r>
              <a:endParaRPr lang="en-US" sz="1400" b="1" dirty="0"/>
            </a:p>
          </p:txBody>
        </p:sp>
      </p:grpSp>
      <p:sp>
        <p:nvSpPr>
          <p:cNvPr id="17" name="Oval 16"/>
          <p:cNvSpPr/>
          <p:nvPr/>
        </p:nvSpPr>
        <p:spPr>
          <a:xfrm>
            <a:off x="2253686" y="4149080"/>
            <a:ext cx="972108" cy="75608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015716" y="375757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Elbow</a:t>
            </a:r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7391302" y="2744924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88324" y="2221384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919766" y="256025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Elbows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25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fik 8"/>
            <p:cNvPicPr>
              <a:picLocks noChangeAspect="1"/>
            </p:cNvPicPr>
            <p:nvPr/>
          </p:nvPicPr>
          <p:blipFill>
            <a:blip r:embed="rId4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27" name="TextBox 26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Highest</a:t>
            </a:r>
            <a:r>
              <a:rPr lang="de-DE" sz="1400" dirty="0" smtClean="0"/>
              <a:t> </a:t>
            </a:r>
            <a:r>
              <a:rPr lang="de-DE" sz="1400" dirty="0" err="1" smtClean="0"/>
              <a:t>difference</a:t>
            </a:r>
            <a:r>
              <a:rPr lang="de-DE" sz="1400" dirty="0" smtClean="0"/>
              <a:t> </a:t>
            </a:r>
            <a:r>
              <a:rPr lang="de-DE" sz="1400" dirty="0" err="1" smtClean="0"/>
              <a:t>between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343.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344. </a:t>
            </a:r>
            <a:r>
              <a:rPr lang="de-DE" sz="1400" dirty="0" err="1" smtClean="0"/>
              <a:t>attribute</a:t>
            </a:r>
            <a:r>
              <a:rPr lang="de-DE" sz="1400" dirty="0" smtClean="0"/>
              <a:t>. </a:t>
            </a:r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therefore</a:t>
            </a:r>
            <a:r>
              <a:rPr lang="de-DE" sz="1400" dirty="0" smtClean="0"/>
              <a:t> </a:t>
            </a:r>
            <a:r>
              <a:rPr lang="de-DE" sz="1400" dirty="0" err="1" smtClean="0"/>
              <a:t>assume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 1-343 (</a:t>
            </a:r>
            <a:r>
              <a:rPr lang="de-DE" sz="1400" dirty="0" err="1" smtClean="0"/>
              <a:t>sorted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variance</a:t>
            </a:r>
            <a:r>
              <a:rPr lang="de-DE" sz="1400" dirty="0" smtClean="0"/>
              <a:t>)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candidates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categorical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.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9913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Reapplying this to the number of unique values reveals drastic elbow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Number of unique values per attribute</a:t>
              </a:r>
              <a:endParaRPr lang="en-US" sz="1400" b="1" dirty="0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58775" y="5292000"/>
            <a:ext cx="8426449" cy="5134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uppieren 6"/>
          <p:cNvGrpSpPr/>
          <p:nvPr/>
        </p:nvGrpSpPr>
        <p:grpSpPr>
          <a:xfrm>
            <a:off x="359532" y="5301208"/>
            <a:ext cx="495093" cy="495148"/>
            <a:chOff x="4791456" y="4160520"/>
            <a:chExt cx="658368" cy="658441"/>
          </a:xfrm>
        </p:grpSpPr>
        <p:sp>
          <p:nvSpPr>
            <p:cNvPr id="13" name="Oval 37"/>
            <p:cNvSpPr>
              <a:spLocks noChangeAspect="1"/>
            </p:cNvSpPr>
            <p:nvPr/>
          </p:nvSpPr>
          <p:spPr>
            <a:xfrm>
              <a:off x="4791456" y="4160520"/>
              <a:ext cx="658368" cy="658441"/>
            </a:xfrm>
            <a:prstGeom prst="ellipse">
              <a:avLst/>
            </a:prstGeom>
            <a:solidFill>
              <a:srgbClr val="85233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fik 8"/>
            <p:cNvPicPr>
              <a:picLocks noChangeAspect="1"/>
            </p:cNvPicPr>
            <p:nvPr/>
          </p:nvPicPr>
          <p:blipFill>
            <a:blip r:embed="rId3">
              <a:lum bright="45000"/>
            </a:blip>
            <a:stretch>
              <a:fillRect/>
            </a:stretch>
          </p:blipFill>
          <p:spPr>
            <a:xfrm>
              <a:off x="4864608" y="4232582"/>
              <a:ext cx="510438" cy="514315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935596" y="5292000"/>
            <a:ext cx="7849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We</a:t>
            </a:r>
            <a:r>
              <a:rPr lang="de-DE" sz="1400" dirty="0" smtClean="0"/>
              <a:t> </a:t>
            </a:r>
            <a:r>
              <a:rPr lang="de-DE" sz="1400" dirty="0" err="1" smtClean="0"/>
              <a:t>identified</a:t>
            </a:r>
            <a:r>
              <a:rPr lang="de-DE" sz="1400" dirty="0" smtClean="0"/>
              <a:t> 333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,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are</a:t>
            </a:r>
            <a:r>
              <a:rPr lang="de-DE" sz="1400" dirty="0" smtClean="0"/>
              <a:t> </a:t>
            </a:r>
            <a:r>
              <a:rPr lang="de-DE" sz="1400" dirty="0" err="1" smtClean="0"/>
              <a:t>likely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categorical</a:t>
            </a:r>
            <a:r>
              <a:rPr lang="de-DE" sz="1400" dirty="0" smtClean="0"/>
              <a:t>. This </a:t>
            </a:r>
            <a:r>
              <a:rPr lang="de-DE" sz="1400" dirty="0" err="1" smtClean="0"/>
              <a:t>is</a:t>
            </a:r>
            <a:r>
              <a:rPr lang="de-DE" sz="1400" dirty="0" smtClean="0"/>
              <a:t> just a </a:t>
            </a:r>
            <a:r>
              <a:rPr lang="de-DE" sz="1400" dirty="0" err="1" smtClean="0"/>
              <a:t>rough</a:t>
            </a:r>
            <a:r>
              <a:rPr lang="de-DE" sz="1400" dirty="0" smtClean="0"/>
              <a:t> </a:t>
            </a:r>
            <a:r>
              <a:rPr lang="de-DE" sz="1400" dirty="0" err="1" smtClean="0"/>
              <a:t>estimate</a:t>
            </a:r>
            <a:r>
              <a:rPr lang="de-DE" sz="1400" dirty="0" smtClean="0"/>
              <a:t>, </a:t>
            </a:r>
            <a:r>
              <a:rPr lang="de-DE" sz="1400" dirty="0" err="1" smtClean="0"/>
              <a:t>however</a:t>
            </a:r>
            <a:r>
              <a:rPr lang="de-DE" sz="1400" dirty="0" smtClean="0"/>
              <a:t>, </a:t>
            </a:r>
            <a:r>
              <a:rPr lang="de-DE" sz="1400" dirty="0" err="1" smtClean="0"/>
              <a:t>as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meaning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attributes</a:t>
            </a:r>
            <a:r>
              <a:rPr lang="de-DE" sz="1400" dirty="0" smtClean="0"/>
              <a:t> </a:t>
            </a:r>
            <a:r>
              <a:rPr lang="de-DE" sz="1400" dirty="0" err="1" smtClean="0"/>
              <a:t>is</a:t>
            </a:r>
            <a:r>
              <a:rPr lang="de-DE" sz="1400" dirty="0" smtClean="0"/>
              <a:t> </a:t>
            </a:r>
            <a:r>
              <a:rPr lang="de-DE" sz="1400" dirty="0" err="1" smtClean="0"/>
              <a:t>unknown</a:t>
            </a:r>
            <a:r>
              <a:rPr lang="de-DE" sz="1400" dirty="0" smtClean="0"/>
              <a:t>. </a:t>
            </a:r>
            <a:endParaRPr lang="en-US" sz="1400" dirty="0"/>
          </a:p>
        </p:txBody>
      </p:sp>
      <p:sp>
        <p:nvSpPr>
          <p:cNvPr id="16" name="Oval 15"/>
          <p:cNvSpPr/>
          <p:nvPr/>
        </p:nvSpPr>
        <p:spPr>
          <a:xfrm>
            <a:off x="3311860" y="4078199"/>
            <a:ext cx="421058" cy="43794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651880" y="3795966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Elbow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71999" y="2503304"/>
            <a:ext cx="4213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Highest gap between 333 and 334, it seems reasonable that out of the 343 attributes with the lowest variances, the attributes with the lowest number of unique values </a:t>
            </a:r>
            <a:r>
              <a:rPr lang="en-US" smtClean="0"/>
              <a:t>are categorical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371722" y="224644"/>
            <a:ext cx="6504533" cy="481336"/>
          </a:xfrm>
        </p:spPr>
        <p:txBody>
          <a:bodyPr/>
          <a:lstStyle/>
          <a:p>
            <a:r>
              <a:rPr lang="en-US" dirty="0" smtClean="0"/>
              <a:t>Attributes are highly uncorrelated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" y="1872000"/>
            <a:ext cx="3240000" cy="3240000"/>
          </a:xfr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000" y="1872000"/>
            <a:ext cx="3240000" cy="3240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358775" y="1393031"/>
            <a:ext cx="3889189" cy="307777"/>
            <a:chOff x="358775" y="1609055"/>
            <a:chExt cx="3889189" cy="307777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Correlations between all attributes</a:t>
              </a:r>
              <a:endParaRPr lang="en-US" sz="1400" b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96036" y="1393030"/>
            <a:ext cx="3889189" cy="307777"/>
            <a:chOff x="358775" y="1609055"/>
            <a:chExt cx="3889189" cy="30777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58775" y="1916832"/>
              <a:ext cx="38891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358775" y="1609055"/>
              <a:ext cx="38891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1000 lowest and highest correlations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39727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CIS Presentation Template">
  <a:themeElements>
    <a:clrScheme name="Custom 1">
      <a:dk1>
        <a:srgbClr val="000000"/>
      </a:dk1>
      <a:lt1>
        <a:srgbClr val="FFFFFF"/>
      </a:lt1>
      <a:dk2>
        <a:srgbClr val="5E5E5D"/>
      </a:dk2>
      <a:lt2>
        <a:srgbClr val="8797A3"/>
      </a:lt2>
      <a:accent1>
        <a:srgbClr val="852339"/>
      </a:accent1>
      <a:accent2>
        <a:srgbClr val="8797A3"/>
      </a:accent2>
      <a:accent3>
        <a:srgbClr val="435C8B"/>
      </a:accent3>
      <a:accent4>
        <a:srgbClr val="009CB3"/>
      </a:accent4>
      <a:accent5>
        <a:srgbClr val="E77C12"/>
      </a:accent5>
      <a:accent6>
        <a:srgbClr val="87BF2A"/>
      </a:accent6>
      <a:hlink>
        <a:srgbClr val="852339"/>
      </a:hlink>
      <a:folHlink>
        <a:srgbClr val="FEFFFF"/>
      </a:folHlink>
    </a:clrScheme>
    <a:fontScheme name="ERCI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" id="{6E41BDB4-5402-44DA-B645-9072198570B8}" vid="{4CED2DA4-BDC7-4E26-85EE-A06D8C0126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ERCIS_Template_Office2013</Template>
  <TotalTime>13164</TotalTime>
  <Words>1972</Words>
  <Application>Microsoft Macintosh PowerPoint</Application>
  <PresentationFormat>On-screen Show (4:3)</PresentationFormat>
  <Paragraphs>332</Paragraphs>
  <Slides>45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Cambria Math</vt:lpstr>
      <vt:lpstr>Trebuchet MS</vt:lpstr>
      <vt:lpstr>Wingdings</vt:lpstr>
      <vt:lpstr>Arial</vt:lpstr>
      <vt:lpstr>ERCIS Presentation Template</vt:lpstr>
      <vt:lpstr>think-cell Folie</vt:lpstr>
      <vt:lpstr>Feature extraction for audio</vt:lpstr>
      <vt:lpstr>Agenda</vt:lpstr>
      <vt:lpstr>Different attribute types must be handled seperately</vt:lpstr>
      <vt:lpstr>PowerPoint Presentation</vt:lpstr>
      <vt:lpstr>Nas in samples fairly constant While varying a lot for attributes</vt:lpstr>
      <vt:lpstr>Numerical/categ. values hard to differentiate via “elbow-criterion”</vt:lpstr>
      <vt:lpstr>Elbow criterion applied to variances of unique values more insightful?</vt:lpstr>
      <vt:lpstr>Reapplying this to the number of unique values reveals drastic elbow</vt:lpstr>
      <vt:lpstr>Attributes are highly uncorrelated</vt:lpstr>
      <vt:lpstr>A very simple sound wave</vt:lpstr>
      <vt:lpstr>Alternations of the simple sound wave</vt:lpstr>
      <vt:lpstr>Digital representation of sound waves</vt:lpstr>
      <vt:lpstr>The problem of having to few samples</vt:lpstr>
      <vt:lpstr>Storing the samples in different bit widths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The mathematics behind soundwaves are based on Trigonometry</vt:lpstr>
      <vt:lpstr>Sound waves can be easily manipulated based on sinus function</vt:lpstr>
      <vt:lpstr>Sound waves can Also be phase-shifted</vt:lpstr>
      <vt:lpstr>Agenda</vt:lpstr>
      <vt:lpstr>Stored samples do not directly yield useful features</vt:lpstr>
      <vt:lpstr>Sine and cosine curves can be combined to form every wave form</vt:lpstr>
      <vt:lpstr>Fast fourier transform can be used to derive the frequencies</vt:lpstr>
      <vt:lpstr>Fast fourier transform can be used to derive the frequencies</vt:lpstr>
      <vt:lpstr>Fast fourier transform can be used to derive the frequencies</vt:lpstr>
      <vt:lpstr>Fast fourier transform can be used to derive the frequencies</vt:lpstr>
      <vt:lpstr>Calculation of frequency bands (8 samples)</vt:lpstr>
      <vt:lpstr>Calculation of frequency bands (16 samples)</vt:lpstr>
      <vt:lpstr>Audio processing always involves noise</vt:lpstr>
      <vt:lpstr>Trends from audio signals should be removed</vt:lpstr>
      <vt:lpstr>Major drawback: Human hearing is non-linear</vt:lpstr>
      <vt:lpstr>Agenda</vt:lpstr>
      <vt:lpstr>Exemplary sound features</vt:lpstr>
      <vt:lpstr>Exemplary sound features</vt:lpstr>
      <vt:lpstr>Exemplary sound features</vt:lpstr>
      <vt:lpstr>Exemplary sound features</vt:lpstr>
      <vt:lpstr>Exemplary sound features</vt:lpstr>
      <vt:lpstr>More abstract sound features of songs</vt:lpstr>
      <vt:lpstr>Exmplary music recognition: Shazam</vt:lpstr>
      <vt:lpstr>Some practical application fields</vt:lpstr>
      <vt:lpstr>PowerPoint Presentation</vt:lpstr>
      <vt:lpstr>References</vt:lpstr>
      <vt:lpstr>References</vt:lpstr>
    </vt:vector>
  </TitlesOfParts>
  <Manager>armin.stein@ercis.uni-muenster.de</Manager>
  <Company>WI WWU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Metaheuristics</dc:title>
  <dc:creator>Marcus Cramer</dc:creator>
  <cp:lastModifiedBy>Marcus Cramer</cp:lastModifiedBy>
  <cp:revision>1252</cp:revision>
  <cp:lastPrinted>2012-03-27T13:30:40Z</cp:lastPrinted>
  <dcterms:created xsi:type="dcterms:W3CDTF">2014-04-02T10:21:58Z</dcterms:created>
  <dcterms:modified xsi:type="dcterms:W3CDTF">2016-12-22T11:48:47Z</dcterms:modified>
</cp:coreProperties>
</file>