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5" r:id="rId2"/>
    <p:sldId id="488" r:id="rId3"/>
    <p:sldId id="527" r:id="rId4"/>
    <p:sldId id="528" r:id="rId5"/>
    <p:sldId id="526" r:id="rId6"/>
    <p:sldId id="529" r:id="rId7"/>
    <p:sldId id="530" r:id="rId8"/>
    <p:sldId id="531" r:id="rId9"/>
    <p:sldId id="532" r:id="rId10"/>
    <p:sldId id="489" r:id="rId11"/>
    <p:sldId id="491" r:id="rId12"/>
    <p:sldId id="493" r:id="rId13"/>
    <p:sldId id="494" r:id="rId14"/>
    <p:sldId id="495" r:id="rId15"/>
    <p:sldId id="492" r:id="rId16"/>
    <p:sldId id="497" r:id="rId17"/>
    <p:sldId id="498" r:id="rId18"/>
    <p:sldId id="499" r:id="rId19"/>
    <p:sldId id="500" r:id="rId20"/>
    <p:sldId id="501" r:id="rId21"/>
    <p:sldId id="504" r:id="rId22"/>
    <p:sldId id="513" r:id="rId23"/>
    <p:sldId id="502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5" r:id="rId32"/>
    <p:sldId id="516" r:id="rId33"/>
    <p:sldId id="512" r:id="rId34"/>
    <p:sldId id="514" r:id="rId35"/>
    <p:sldId id="519" r:id="rId36"/>
    <p:sldId id="520" r:id="rId37"/>
    <p:sldId id="521" r:id="rId38"/>
    <p:sldId id="522" r:id="rId39"/>
    <p:sldId id="518" r:id="rId40"/>
    <p:sldId id="517" r:id="rId41"/>
    <p:sldId id="525" r:id="rId42"/>
    <p:sldId id="523" r:id="rId43"/>
    <p:sldId id="480" r:id="rId44"/>
    <p:sldId id="490" r:id="rId45"/>
    <p:sldId id="524" r:id="rId46"/>
  </p:sldIdLst>
  <p:sldSz cx="9144000" cy="6858000" type="screen4x3"/>
  <p:notesSz cx="6858000" cy="9144000"/>
  <p:custDataLst>
    <p:tags r:id="rId4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4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  <p:cmAuthor id="1" name="Marcus Cramer" initials="MC" lastIdx="9" clrIdx="1">
    <p:extLst/>
  </p:cmAuthor>
  <p:cmAuthor id="2" name="Martin Wölck" initials="" lastIdx="48" clrIdx="2"/>
  <p:cmAuthor id="3" name="Martin Wö" initials="MW" lastIdx="21" clrIdx="3">
    <p:extLst/>
  </p:cmAuthor>
  <p:cmAuthor id="4" name="Johannes Berger" initials="JB" lastIdx="5" clrIdx="4"/>
  <p:cmAuthor id="5" name="Herr Johannes Berger" initials="HJB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000000"/>
    <a:srgbClr val="D9D9D9"/>
    <a:srgbClr val="8797A3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6" autoAdjust="0"/>
    <p:restoredTop sz="89892" autoAdjust="0"/>
  </p:normalViewPr>
  <p:slideViewPr>
    <p:cSldViewPr>
      <p:cViewPr>
        <p:scale>
          <a:sx n="91" d="100"/>
          <a:sy n="91" d="100"/>
        </p:scale>
        <p:origin x="968" y="376"/>
      </p:cViewPr>
      <p:guideLst>
        <p:guide pos="204"/>
        <p:guide pos="5534"/>
        <p:guide orient="horz" pos="3634"/>
        <p:guide pos="2880"/>
        <p:guide orient="horz" pos="1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18.12.16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18.12.16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4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7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24.07.2014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Endpräsentation</a:t>
            </a:r>
            <a:endParaRPr lang="en-US" noProof="0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2016-10-26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right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right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1"/>
            <a:ext cx="8353425" cy="4014600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377825" y="5831815"/>
            <a:ext cx="8353600" cy="26418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 lIns="90000"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lang="en-US" sz="2200" b="0" kern="1200" noProof="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 baseline="0"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, 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Picture (optional)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6" Type="http://schemas.openxmlformats.org/officeDocument/2006/relationships/tags" Target="../tags/tag2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0800389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Folie" r:id="rId17" imgW="344" imgH="341" progId="TCLayout.ActiveDocument.1">
                  <p:embed/>
                </p:oleObj>
              </mc:Choice>
              <mc:Fallback>
                <p:oleObj name="think-cell Folie" r:id="rId17" imgW="344" imgH="3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Intermediate Presentation AMLR</a:t>
            </a:r>
          </a:p>
          <a:p>
            <a:pPr>
              <a:spcAft>
                <a:spcPts val="300"/>
              </a:spcAft>
            </a:pPr>
            <a:r>
              <a:rPr lang="de-DE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Marcus Cramer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pPr algn="r">
                <a:spcAft>
                  <a:spcPts val="300"/>
                </a:spcAft>
              </a:pPr>
              <a:t>‹#›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2016-10-26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00.png"/><Relationship Id="rId6" Type="http://schemas.openxmlformats.org/officeDocument/2006/relationships/image" Target="../media/image210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5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4.png"/><Relationship Id="rId5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gif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57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fc.ul.pt/~jpn/r/fourier/fourier.html" TargetMode="External"/><Relationship Id="rId4" Type="http://schemas.openxmlformats.org/officeDocument/2006/relationships/hyperlink" Target="http://www.abstractnew.com/2014/04/the-fast-fourier-transform-fft-without.html" TargetMode="External"/><Relationship Id="rId5" Type="http://schemas.openxmlformats.org/officeDocument/2006/relationships/hyperlink" Target="http://www.diracdelta.co.uk/science/source/e/q/equal%20loudness%20contour/source.html#.WADCgpN940p" TargetMode="External"/><Relationship Id="rId6" Type="http://schemas.openxmlformats.org/officeDocument/2006/relationships/hyperlink" Target="https://developer.spotify.com/web-api/get-audio-features/" TargetMode="External"/><Relationship Id="rId7" Type="http://schemas.openxmlformats.org/officeDocument/2006/relationships/hyperlink" Target="https://www.dsprelated.com/showcode/174.php" TargetMode="External"/><Relationship Id="rId8" Type="http://schemas.openxmlformats.org/officeDocument/2006/relationships/hyperlink" Target="http://nlp.stanford.edu/sentimen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c.music.columbia.edu/musicandcomputer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blog.com/2015/08/the-neural-networks-behind-google-voice.html" TargetMode="External"/><Relationship Id="rId3" Type="http://schemas.openxmlformats.org/officeDocument/2006/relationships/hyperlink" Target="http://signalprocessingsociety.org/uploads/special_issues_deadlines/MusicSP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 smtClean="0"/>
              <a:t>seminar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(AML-R)</a:t>
            </a:r>
          </a:p>
          <a:p>
            <a:endParaRPr lang="de-DE" dirty="0"/>
          </a:p>
          <a:p>
            <a:r>
              <a:rPr lang="de-DE" dirty="0" smtClean="0"/>
              <a:t>Marcus Cramer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484784"/>
            <a:ext cx="7380820" cy="864096"/>
          </a:xfrm>
        </p:spPr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7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3"/>
    </mc:Choice>
    <mc:Fallback xmlns="">
      <p:transition xmlns:p14="http://schemas.microsoft.com/office/powerpoint/2010/main" spd="slow" advTm="44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3200"/>
            <a:ext cx="6504533" cy="481336"/>
          </a:xfrm>
        </p:spPr>
        <p:txBody>
          <a:bodyPr/>
          <a:lstStyle/>
          <a:p>
            <a:r>
              <a:rPr lang="en-US" dirty="0" smtClean="0"/>
              <a:t>A very simple sound wave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2232248"/>
            <a:ext cx="3420000" cy="34200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16200000">
            <a:off x="5063747" y="3103135"/>
            <a:ext cx="432048" cy="11161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659591" y="3535183"/>
            <a:ext cx="432048" cy="11161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7693" y="3079993"/>
            <a:ext cx="139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Rarefaction</a:t>
            </a:r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179491" y="4365104"/>
            <a:ext cx="139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Compression</a:t>
            </a:r>
            <a:endParaRPr lang="en-US" sz="12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371767" y="679531"/>
            <a:ext cx="432048" cy="27642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79491" y="1542625"/>
            <a:ext cx="279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Wave length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2630947" y="3333687"/>
            <a:ext cx="404664" cy="1060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4331648" y="5004080"/>
            <a:ext cx="476454" cy="1084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11010" y="3426095"/>
            <a:ext cx="10954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Energy invested into moving the object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2692" y="5454020"/>
            <a:ext cx="253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Frequency of the sound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968" y="2129202"/>
            <a:ext cx="109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Perceived loudness of a sound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52233" y="4438318"/>
            <a:ext cx="138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Perceived highness (treble</a:t>
            </a:r>
            <a:r>
              <a:rPr lang="en-US" sz="1400" smtClean="0"/>
              <a:t>) of sound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 rot="19091357">
            <a:off x="6569948" y="5042679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831668">
            <a:off x="1540005" y="2890424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Alternations of the simple sound wave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872000"/>
            <a:ext cx="3420000" cy="3420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44" y="1872000"/>
            <a:ext cx="3420000" cy="3420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Higher frequency, same amplitude</a:t>
              </a:r>
              <a:endParaRPr lang="en-US" sz="1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Same frequency, higher amplitude</a:t>
              </a:r>
              <a:endParaRPr lang="en-US" sz="1400" b="1" dirty="0"/>
            </a:p>
          </p:txBody>
        </p:sp>
      </p:grp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125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Digital representation of sound waves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The concept of samples</a:t>
              </a:r>
              <a:endParaRPr lang="en-US" sz="1400" b="1" dirty="0"/>
            </a:p>
          </p:txBody>
        </p:sp>
      </p:grp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872000"/>
            <a:ext cx="3420000" cy="3420000"/>
          </a:xfrm>
        </p:spPr>
      </p:pic>
      <p:sp>
        <p:nvSpPr>
          <p:cNvPr id="5" name="Oval 4"/>
          <p:cNvSpPr/>
          <p:nvPr/>
        </p:nvSpPr>
        <p:spPr>
          <a:xfrm>
            <a:off x="1187624" y="206084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15716" y="476114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7964" y="2185119"/>
            <a:ext cx="4284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Sound waves are continuous, digital representation must be discrete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Samples represent the amplitude of a sound at a certain point in time</a:t>
            </a:r>
          </a:p>
          <a:p>
            <a:pPr marL="171450" indent="-171450">
              <a:buFont typeface="Arial" charset="0"/>
              <a:buChar char="•"/>
            </a:pPr>
            <a:endParaRPr lang="en-US" sz="14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E.g. amplitude of 1 after 0.05s</a:t>
            </a:r>
          </a:p>
          <a:p>
            <a:pPr marL="171450" indent="-171450">
              <a:buFont typeface="Arial" charset="0"/>
              <a:buChar char="•"/>
            </a:pPr>
            <a:endParaRPr lang="en-US" sz="14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E.g. amplitude of -1 after 0.35s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5" idx="6"/>
          </p:cNvCxnSpPr>
          <p:nvPr/>
        </p:nvCxnSpPr>
        <p:spPr>
          <a:xfrm>
            <a:off x="1331640" y="2132856"/>
            <a:ext cx="2916324" cy="12601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7"/>
          </p:cNvCxnSpPr>
          <p:nvPr/>
        </p:nvCxnSpPr>
        <p:spPr>
          <a:xfrm flipV="1">
            <a:off x="2138641" y="3825044"/>
            <a:ext cx="2115847" cy="957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3"/>
          <p:cNvGrpSpPr/>
          <p:nvPr/>
        </p:nvGrpSpPr>
        <p:grpSpPr>
          <a:xfrm>
            <a:off x="4254488" y="4358132"/>
            <a:ext cx="658368" cy="658441"/>
            <a:chOff x="5084064" y="2725343"/>
            <a:chExt cx="658368" cy="658441"/>
          </a:xfrm>
        </p:grpSpPr>
        <p:sp>
          <p:nvSpPr>
            <p:cNvPr id="25" name="Oval 37"/>
            <p:cNvSpPr>
              <a:spLocks noChangeAspect="1"/>
            </p:cNvSpPr>
            <p:nvPr/>
          </p:nvSpPr>
          <p:spPr>
            <a:xfrm>
              <a:off x="5084064" y="2725343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fik 5"/>
            <p:cNvPicPr>
              <a:picLocks noChangeAspect="1"/>
            </p:cNvPicPr>
            <p:nvPr/>
          </p:nvPicPr>
          <p:blipFill>
            <a:blip r:embed="rId3">
              <a:lum bright="52000"/>
            </a:blip>
            <a:stretch>
              <a:fillRect/>
            </a:stretch>
          </p:blipFill>
          <p:spPr>
            <a:xfrm>
              <a:off x="5157216" y="2774516"/>
              <a:ext cx="529344" cy="4857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943949" y="4285545"/>
            <a:ext cx="3511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More samples means more hard drive </a:t>
            </a:r>
            <a:r>
              <a:rPr lang="en-US" sz="1400" dirty="0" smtClean="0"/>
              <a:t>storage space, </a:t>
            </a:r>
            <a:r>
              <a:rPr lang="en-US" sz="1400" dirty="0"/>
              <a:t>so how many samples per second do we actually need?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problem of having to few samples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Undersampling</a:t>
              </a:r>
              <a:endParaRPr lang="en-US" sz="1400" b="1" dirty="0"/>
            </a:p>
          </p:txBody>
        </p:sp>
      </p:grp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75" y="3664770"/>
            <a:ext cx="0" cy="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4211692" y="3507870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5384" y="2944133"/>
            <a:ext cx="61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accent1"/>
                </a:solidFill>
              </a:rPr>
              <a:t>?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8"/>
            <p:cNvPicPr>
              <a:picLocks noChangeAspect="1"/>
            </p:cNvPicPr>
            <p:nvPr/>
          </p:nvPicPr>
          <p:blipFill>
            <a:blip r:embed="rId5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accurate representation, at least 2*maximum frequency must be sampled (</a:t>
            </a:r>
            <a:r>
              <a:rPr lang="en-US" sz="1400" dirty="0" err="1" smtClean="0"/>
              <a:t>Nyquist</a:t>
            </a:r>
            <a:r>
              <a:rPr lang="en-US" sz="1400" dirty="0" smtClean="0"/>
              <a:t> theorem). Therefore, 44.1kHz is a common sample frequency (CD quality).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2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Storing the samples in different bit widths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8"/>
            <p:cNvPicPr>
              <a:picLocks noChangeAspect="1"/>
            </p:cNvPicPr>
            <p:nvPr/>
          </p:nvPicPr>
          <p:blipFill>
            <a:blip r:embed="rId2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less bits are used, the less accurate the amplitude is represented (tradeoff for saving of storage space). Common bit widths are 8, 16, 24, 32 bits. 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Samples stored in 3 bits</a:t>
              </a:r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Samples stored in 4 bits</a:t>
              </a:r>
              <a:endParaRPr lang="en-US" sz="1400" b="1" dirty="0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</p:spPr>
      </p:pic>
      <p:sp>
        <p:nvSpPr>
          <p:cNvPr id="13" name="TextBox 12"/>
          <p:cNvSpPr txBox="1"/>
          <p:nvPr/>
        </p:nvSpPr>
        <p:spPr>
          <a:xfrm>
            <a:off x="2947628" y="2367868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Normalized MSE of 0.043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7289878" y="2367868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Normalized MSE of 0.017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23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>
            <a:off x="4391980" y="3495408"/>
            <a:ext cx="1368152" cy="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79920" y="2073249"/>
            <a:ext cx="2772000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216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>
            <a:stCxn id="19" idx="1"/>
            <a:endCxn id="5" idx="2"/>
          </p:cNvCxnSpPr>
          <p:nvPr/>
        </p:nvCxnSpPr>
        <p:spPr>
          <a:xfrm>
            <a:off x="1079920" y="3495407"/>
            <a:ext cx="3312060" cy="576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 flipV="1">
            <a:off x="5759980" y="2133168"/>
            <a:ext cx="152" cy="1362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9692" y="2073249"/>
            <a:ext cx="2052228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864096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99692" y="2096852"/>
            <a:ext cx="392443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6"/>
          </p:cNvCxnSpPr>
          <p:nvPr/>
        </p:nvCxnSpPr>
        <p:spPr>
          <a:xfrm>
            <a:off x="5760132" y="3495408"/>
            <a:ext cx="1367848" cy="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64918" y="2073249"/>
            <a:ext cx="1387002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7" idx="2"/>
          </p:cNvCxnSpPr>
          <p:nvPr/>
        </p:nvCxnSpPr>
        <p:spPr>
          <a:xfrm>
            <a:off x="935596" y="5288100"/>
            <a:ext cx="1422404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519772" y="3495408"/>
            <a:ext cx="320435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4"/>
          </p:cNvCxnSpPr>
          <p:nvPr/>
        </p:nvCxnSpPr>
        <p:spPr>
          <a:xfrm flipH="1">
            <a:off x="5759980" y="3495408"/>
            <a:ext cx="152" cy="1373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203848" y="2073249"/>
            <a:ext cx="648072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2268252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03848" y="4869168"/>
            <a:ext cx="254346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>
            <a:off x="4391980" y="3495408"/>
            <a:ext cx="1368152" cy="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2904654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>
            <a:endCxn id="5" idx="2"/>
          </p:cNvCxnSpPr>
          <p:nvPr/>
        </p:nvCxnSpPr>
        <p:spPr>
          <a:xfrm>
            <a:off x="3840250" y="3495408"/>
            <a:ext cx="55173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2639817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Basic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(digital) </a:t>
            </a:r>
            <a:r>
              <a:rPr lang="de-DE" dirty="0" err="1" smtClean="0"/>
              <a:t>sound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Fast Fourier Transform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Features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99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Sound waves can be easily manipulated based on sinus function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25" y="2088000"/>
            <a:ext cx="2700000" cy="27000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37" y="2088000"/>
            <a:ext cx="2700000" cy="27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88000"/>
            <a:ext cx="2700000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68" y="4920028"/>
                <a:ext cx="214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</a:rPr>
                        <m:t>sin</m:t>
                      </m:r>
                      <m:r>
                        <a:rPr lang="de-DE" b="0" i="1" smtClean="0">
                          <a:latin typeface="Cambria Math" charset="0"/>
                        </a:rPr>
                        <m:t>⁡(2∗</m:t>
                      </m:r>
                      <m:r>
                        <a:rPr lang="de-DE" b="0" i="1" smtClean="0">
                          <a:latin typeface="Cambria Math" charset="0"/>
                        </a:rPr>
                        <m:t>𝛑</m:t>
                      </m:r>
                      <m:r>
                        <a:rPr lang="de-DE" b="0" i="1" smtClean="0">
                          <a:latin typeface="Cambria Math" charset="0"/>
                        </a:rPr>
                        <m:t>∗</m:t>
                      </m:r>
                      <m:r>
                        <a:rPr lang="de-DE" b="0" i="1" smtClean="0">
                          <a:latin typeface="Cambria Math" charset="0"/>
                        </a:rPr>
                        <m:t>𝑡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920028"/>
                <a:ext cx="21487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16" t="-141304" r="-1416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68205" y="4920028"/>
                <a:ext cx="2491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</a:rPr>
                        <m:t>sin</m:t>
                      </m:r>
                      <m:r>
                        <a:rPr lang="de-DE" b="0" i="1" smtClean="0">
                          <a:latin typeface="Cambria Math" charset="0"/>
                        </a:rPr>
                        <m:t>⁡(5∗2∗</m:t>
                      </m:r>
                      <m:r>
                        <a:rPr lang="de-DE" b="0" i="1" smtClean="0">
                          <a:latin typeface="Cambria Math" charset="0"/>
                        </a:rPr>
                        <m:t>𝛑</m:t>
                      </m:r>
                      <m:r>
                        <a:rPr lang="de-DE" b="0" i="1" smtClean="0">
                          <a:latin typeface="Cambria Math" charset="0"/>
                        </a:rPr>
                        <m:t>∗</m:t>
                      </m:r>
                      <m:r>
                        <a:rPr lang="de-DE" b="0" i="1" smtClean="0">
                          <a:latin typeface="Cambria Math" charset="0"/>
                        </a:rPr>
                        <m:t>𝑡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05" y="4920028"/>
                <a:ext cx="24917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5" t="-141304" r="-1471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86557" y="4925156"/>
                <a:ext cx="2491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a:rPr lang="de-DE" b="0" i="0" smtClean="0">
                          <a:latin typeface="Cambria Math" charset="0"/>
                        </a:rPr>
                        <m:t>5∗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</a:rPr>
                        <m:t>sin</m:t>
                      </m:r>
                      <m:r>
                        <a:rPr lang="de-DE" b="0" i="1" smtClean="0">
                          <a:latin typeface="Cambria Math" charset="0"/>
                        </a:rPr>
                        <m:t>⁡(2∗</m:t>
                      </m:r>
                      <m:r>
                        <a:rPr lang="de-DE" b="0" i="1" smtClean="0">
                          <a:latin typeface="Cambria Math" charset="0"/>
                        </a:rPr>
                        <m:t>𝛑</m:t>
                      </m:r>
                      <m:r>
                        <a:rPr lang="de-DE" b="0" i="1" smtClean="0">
                          <a:latin typeface="Cambria Math" charset="0"/>
                        </a:rPr>
                        <m:t>∗</m:t>
                      </m:r>
                      <m:r>
                        <a:rPr lang="de-DE" b="0" i="1" smtClean="0">
                          <a:latin typeface="Cambria Math" charset="0"/>
                        </a:rPr>
                        <m:t>𝑡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57" y="4925156"/>
                <a:ext cx="249177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22" t="-144444" r="-122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Sound waves can Also be phase-shifted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</p:spPr>
      </p:pic>
      <p:grpSp>
        <p:nvGrpSpPr>
          <p:cNvPr id="16" name="Group 15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latin typeface="Cambria Math" charset="0"/>
                          </a:rPr>
                          <m:t>𝒇</m:t>
                        </m:r>
                        <m:d>
                          <m:dPr>
                            <m:ctrlPr>
                              <a:rPr lang="de-DE" sz="1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1400" b="1" i="1" smtClean="0">
                                <a:latin typeface="Cambria Math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400" b="1" i="1" smtClean="0">
                            <a:latin typeface="Cambria Math" charset="0"/>
                          </a:rPr>
                          <m:t>=</m:t>
                        </m:r>
                        <m:r>
                          <a:rPr lang="de-DE" sz="1400" b="1" i="0" smtClean="0">
                            <a:latin typeface="Cambria Math" charset="0"/>
                          </a:rPr>
                          <m:t>𝐬𝐢𝐧</m:t>
                        </m:r>
                        <m:r>
                          <a:rPr lang="de-DE" sz="1400" b="1" i="1" smtClean="0">
                            <a:latin typeface="Cambria Math" charset="0"/>
                          </a:rPr>
                          <m:t>(</m:t>
                        </m:r>
                        <m:r>
                          <a:rPr lang="de-DE" sz="14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de-DE" sz="1400" b="1" i="1" smtClean="0">
                            <a:latin typeface="Cambria Math" charset="0"/>
                          </a:rPr>
                          <m:t>∗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de-DE" sz="1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dirty="0" smtClean="0">
                            <a:latin typeface="Cambria Math" charset="0"/>
                          </a:rPr>
                          <m:t>𝒇</m:t>
                        </m:r>
                        <m:d>
                          <m:dPr>
                            <m:ctrlPr>
                              <a:rPr lang="de-DE" sz="1400" b="1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1400" b="1" i="1" dirty="0" smtClean="0">
                                <a:latin typeface="Cambria Math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400" b="1" i="1" dirty="0" smtClean="0">
                            <a:latin typeface="Cambria Math" charset="0"/>
                          </a:rPr>
                          <m:t>=</m:t>
                        </m:r>
                        <m:r>
                          <a:rPr lang="de-DE" sz="1400" b="1" i="0" dirty="0" smtClean="0">
                            <a:latin typeface="Cambria Math" charset="0"/>
                          </a:rPr>
                          <m:t>𝐜𝐨𝐬</m:t>
                        </m:r>
                        <m:r>
                          <a:rPr lang="de-DE" sz="1400" b="1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de-DE" sz="1400" b="1" i="1" dirty="0" smtClean="0">
                            <a:latin typeface="Cambria Math" charset="0"/>
                          </a:rPr>
                          <m:t>𝟐</m:t>
                        </m:r>
                        <m:r>
                          <a:rPr lang="de-DE" sz="1400" b="1" i="1" dirty="0" smtClean="0">
                            <a:latin typeface="Cambria Math" charset="0"/>
                          </a:rPr>
                          <m:t>∗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</p:spTree>
    <p:extLst>
      <p:ext uri="{BB962C8B-B14F-4D97-AF65-F5344CB8AC3E}">
        <p14:creationId xmlns:p14="http://schemas.microsoft.com/office/powerpoint/2010/main" val="11802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3465004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Basic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(digital) </a:t>
            </a:r>
            <a:r>
              <a:rPr lang="de-DE" dirty="0" err="1" smtClean="0"/>
              <a:t>sound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Fast Fourier Transform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Features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90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Stored samples do not directly yield useful features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More complex wave form</a:t>
              </a:r>
              <a:endParaRPr lang="en-US" sz="1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Samples stored in 8 bits</a:t>
              </a:r>
              <a:r>
                <a:rPr lang="en-US" sz="1400" b="1" baseline="30000" dirty="0" smtClean="0"/>
                <a:t>1</a:t>
              </a:r>
              <a:endParaRPr lang="en-US" sz="1400" b="1" baseline="30000"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63328"/>
              </p:ext>
            </p:extLst>
          </p:nvPr>
        </p:nvGraphicFramePr>
        <p:xfrm>
          <a:off x="5580112" y="2027818"/>
          <a:ext cx="2232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4.627451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4.215686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7.098039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b-NO" sz="1400" b="0" dirty="0" smtClean="0">
                          <a:solidFill>
                            <a:schemeClr val="tx1"/>
                          </a:solidFill>
                        </a:rPr>
                        <a:t>12.254902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5.313725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3.941176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-5.666667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b-NO" sz="1400" b="0" dirty="0" smtClean="0">
                          <a:solidFill>
                            <a:schemeClr val="tx1"/>
                          </a:solidFill>
                        </a:rPr>
                        <a:t>12.254902</a:t>
                      </a:r>
                      <a:endParaRPr lang="hr-H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hr-H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20072" y="3966477"/>
            <a:ext cx="3276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1) Values on one of 256 points between -15 and +20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>
            <a:off x="4248317" y="2769498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en 6"/>
          <p:cNvGrpSpPr/>
          <p:nvPr/>
        </p:nvGrpSpPr>
        <p:grpSpPr>
          <a:xfrm>
            <a:off x="4924336" y="4808532"/>
            <a:ext cx="658368" cy="658441"/>
            <a:chOff x="4791456" y="4160520"/>
            <a:chExt cx="658368" cy="658441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fik 8"/>
            <p:cNvPicPr>
              <a:picLocks noChangeAspect="1"/>
            </p:cNvPicPr>
            <p:nvPr/>
          </p:nvPicPr>
          <p:blipFill>
            <a:blip r:embed="rId2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691285" y="4337532"/>
            <a:ext cx="2520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do these values tell us about the characteristics of the sound?</a:t>
            </a:r>
          </a:p>
          <a:p>
            <a:endParaRPr lang="en-US" sz="1400" dirty="0"/>
          </a:p>
          <a:p>
            <a:r>
              <a:rPr lang="en-US" sz="1400" b="1" dirty="0" smtClean="0"/>
              <a:t>Not much!</a:t>
            </a:r>
          </a:p>
          <a:p>
            <a:r>
              <a:rPr lang="en-US" sz="1400" b="1" dirty="0" smtClean="0"/>
              <a:t>We need information on concrete frequencies.</a:t>
            </a:r>
            <a:endParaRPr lang="en-US" sz="1400" b="1" dirty="0"/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sp>
        <p:nvSpPr>
          <p:cNvPr id="37" name="Content Placeholder 3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Sine and cosine curves can be combined to form every wave form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Complex wave form</a:t>
              </a:r>
              <a:endParaRPr lang="en-US" sz="1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Components of the wave form</a:t>
              </a:r>
              <a:endParaRPr lang="en-US" sz="1400" b="1" dirty="0"/>
            </a:p>
          </p:txBody>
        </p:sp>
      </p:grp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cf. James (2011)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9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35596" y="5292000"/>
                <a:ext cx="7849628" cy="55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Periodic waves follow the equation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de-DE" sz="1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∈[0,∞[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14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charset="0"/>
                                  </a:rPr>
                                  <m:t>2∗</m:t>
                                </m:r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de-DE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(2∗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DE" sz="1400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 smtClean="0"/>
                  <a:t> is the fundamental frequency (Fourier theorem). 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5292000"/>
                <a:ext cx="7849628" cy="552652"/>
              </a:xfrm>
              <a:prstGeom prst="rect">
                <a:avLst/>
              </a:prstGeom>
              <a:blipFill rotWithShape="0">
                <a:blip r:embed="rId5"/>
                <a:stretch>
                  <a:fillRect l="-2096" t="-58242" b="-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1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816436"/>
            <a:ext cx="2160000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99967"/>
            <a:ext cx="2160000" cy="216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652" y="1499967"/>
            <a:ext cx="885600" cy="201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ieren 90"/>
          <p:cNvGrpSpPr/>
          <p:nvPr/>
        </p:nvGrpSpPr>
        <p:grpSpPr>
          <a:xfrm>
            <a:off x="6158166" y="3319562"/>
            <a:ext cx="718089" cy="525069"/>
            <a:chOff x="4092723" y="2996952"/>
            <a:chExt cx="933818" cy="810774"/>
          </a:xfrm>
        </p:grpSpPr>
        <p:pic>
          <p:nvPicPr>
            <p:cNvPr id="35" name="Grafik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23" y="2996952"/>
              <a:ext cx="933818" cy="810774"/>
            </a:xfrm>
            <a:prstGeom prst="rect">
              <a:avLst/>
            </a:prstGeom>
          </p:spPr>
        </p:pic>
        <p:sp>
          <p:nvSpPr>
            <p:cNvPr id="36" name="Ellipse 92"/>
            <p:cNvSpPr/>
            <p:nvPr/>
          </p:nvSpPr>
          <p:spPr>
            <a:xfrm>
              <a:off x="4141349" y="3027614"/>
              <a:ext cx="457200" cy="47548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>
            <a:stCxn id="36" idx="3"/>
          </p:cNvCxnSpPr>
          <p:nvPr/>
        </p:nvCxnSpPr>
        <p:spPr>
          <a:xfrm flipH="1">
            <a:off x="5954652" y="3602256"/>
            <a:ext cx="292394" cy="24237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5"/>
          </p:cNvCxnSpPr>
          <p:nvPr/>
        </p:nvCxnSpPr>
        <p:spPr>
          <a:xfrm>
            <a:off x="6495650" y="3602256"/>
            <a:ext cx="1268729" cy="2622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sp>
        <p:nvSpPr>
          <p:cNvPr id="15" name="Oval 37"/>
          <p:cNvSpPr>
            <a:spLocks noChangeAspect="1"/>
          </p:cNvSpPr>
          <p:nvPr/>
        </p:nvSpPr>
        <p:spPr>
          <a:xfrm>
            <a:off x="503548" y="2745710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916" y="2726340"/>
            <a:ext cx="3410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Decide on a frame size (so the number of samples used) and </a:t>
            </a:r>
            <a:r>
              <a:rPr lang="en-US" sz="1400" smtClean="0"/>
              <a:t>calculate frequency bands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0" y="1872000"/>
            <a:ext cx="2160000" cy="2160000"/>
          </a:xfrm>
          <a:prstGeom prst="rect">
            <a:avLst/>
          </a:prstGeom>
        </p:spPr>
      </p:pic>
      <p:grpSp>
        <p:nvGrpSpPr>
          <p:cNvPr id="20" name="Gruppieren 3"/>
          <p:cNvGrpSpPr/>
          <p:nvPr/>
        </p:nvGrpSpPr>
        <p:grpSpPr>
          <a:xfrm>
            <a:off x="4824028" y="4319189"/>
            <a:ext cx="658368" cy="658441"/>
            <a:chOff x="5084064" y="2725343"/>
            <a:chExt cx="658368" cy="658441"/>
          </a:xfrm>
        </p:grpSpPr>
        <p:sp>
          <p:nvSpPr>
            <p:cNvPr id="21" name="Oval 37"/>
            <p:cNvSpPr>
              <a:spLocks noChangeAspect="1"/>
            </p:cNvSpPr>
            <p:nvPr/>
          </p:nvSpPr>
          <p:spPr>
            <a:xfrm>
              <a:off x="5084064" y="2725343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fik 5"/>
            <p:cNvPicPr>
              <a:picLocks noChangeAspect="1"/>
            </p:cNvPicPr>
            <p:nvPr/>
          </p:nvPicPr>
          <p:blipFill>
            <a:blip r:embed="rId3">
              <a:lum bright="52000"/>
            </a:blip>
            <a:stretch>
              <a:fillRect/>
            </a:stretch>
          </p:blipFill>
          <p:spPr>
            <a:xfrm>
              <a:off x="5157216" y="2774516"/>
              <a:ext cx="529344" cy="48579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616116" y="4034530"/>
            <a:ext cx="3169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Problem: If we pick 8 samples, we can classify the frequencies better; but we treat all samples as occurring in one point in time and lose time-dependent 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22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sp>
        <p:nvSpPr>
          <p:cNvPr id="15" name="Oval 37"/>
          <p:cNvSpPr>
            <a:spLocks noChangeAspect="1"/>
          </p:cNvSpPr>
          <p:nvPr/>
        </p:nvSpPr>
        <p:spPr>
          <a:xfrm>
            <a:off x="503548" y="2745710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916" y="2726340"/>
            <a:ext cx="3410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Decide on a frame size (so the number of samples used) and </a:t>
            </a:r>
            <a:r>
              <a:rPr lang="en-US" sz="1400" smtClean="0"/>
              <a:t>calculate frequency bands</a:t>
            </a:r>
            <a:endParaRPr lang="en-US" sz="1400" dirty="0"/>
          </a:p>
        </p:txBody>
      </p:sp>
      <p:grpSp>
        <p:nvGrpSpPr>
          <p:cNvPr id="20" name="Gruppieren 3"/>
          <p:cNvGrpSpPr/>
          <p:nvPr/>
        </p:nvGrpSpPr>
        <p:grpSpPr>
          <a:xfrm>
            <a:off x="4824028" y="4319189"/>
            <a:ext cx="658368" cy="658441"/>
            <a:chOff x="5084064" y="2725343"/>
            <a:chExt cx="658368" cy="658441"/>
          </a:xfrm>
        </p:grpSpPr>
        <p:sp>
          <p:nvSpPr>
            <p:cNvPr id="21" name="Oval 37"/>
            <p:cNvSpPr>
              <a:spLocks noChangeAspect="1"/>
            </p:cNvSpPr>
            <p:nvPr/>
          </p:nvSpPr>
          <p:spPr>
            <a:xfrm>
              <a:off x="5084064" y="2725343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fik 5"/>
            <p:cNvPicPr>
              <a:picLocks noChangeAspect="1"/>
            </p:cNvPicPr>
            <p:nvPr/>
          </p:nvPicPr>
          <p:blipFill>
            <a:blip r:embed="rId2">
              <a:lum bright="52000"/>
            </a:blip>
            <a:stretch>
              <a:fillRect/>
            </a:stretch>
          </p:blipFill>
          <p:spPr>
            <a:xfrm>
              <a:off x="5157216" y="2774516"/>
              <a:ext cx="529344" cy="48579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616116" y="4034530"/>
            <a:ext cx="3169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Problem: If we pick 4 samples, we can differentiate between what happens in the first half and the second half of the second; but distinguishing frequencies becomes harder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0" y="1872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sp>
        <p:nvSpPr>
          <p:cNvPr id="15" name="Oval 37"/>
          <p:cNvSpPr>
            <a:spLocks noChangeAspect="1"/>
          </p:cNvSpPr>
          <p:nvPr/>
        </p:nvSpPr>
        <p:spPr>
          <a:xfrm>
            <a:off x="503548" y="2745710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916" y="2726340"/>
            <a:ext cx="3410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Decide on a frame size (so the number of samples used) and </a:t>
            </a:r>
            <a:r>
              <a:rPr lang="en-US" sz="1400" smtClean="0"/>
              <a:t>calculate frequency bands</a:t>
            </a:r>
            <a:endParaRPr lang="en-US" sz="1400" dirty="0"/>
          </a:p>
        </p:txBody>
      </p:sp>
      <p:sp>
        <p:nvSpPr>
          <p:cNvPr id="14" name="Oval 37"/>
          <p:cNvSpPr>
            <a:spLocks noChangeAspect="1"/>
          </p:cNvSpPr>
          <p:nvPr/>
        </p:nvSpPr>
        <p:spPr>
          <a:xfrm>
            <a:off x="503548" y="3628101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4541" y="3697868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 </a:t>
            </a:r>
            <a:r>
              <a:rPr lang="en-US" sz="1400" smtClean="0"/>
              <a:t>the frequencies for every frequency band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Calculation of frequency bands (8 samples)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625244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Inspired by http://</a:t>
            </a:r>
            <a:r>
              <a:rPr lang="en-US" dirty="0" smtClean="0"/>
              <a:t>www.abstractnew.com/2014/04/the-fast-fourier-transform-fft-without.html</a:t>
            </a:r>
            <a:r>
              <a:rPr lang="en-US" dirty="0"/>
              <a:t> and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Original sound wave</a:t>
              </a:r>
              <a:endParaRPr lang="en-U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292080" y="4401107"/>
            <a:ext cx="324036" cy="795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96036" y="5192575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DC offset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876254" y="2024844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Why so high?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7308304" y="2332258"/>
            <a:ext cx="324036" cy="2860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attributes per attribute type</a:t>
              </a:r>
              <a:endParaRPr lang="en-US" sz="1400" b="1" dirty="0"/>
            </a:p>
          </p:txBody>
        </p:sp>
      </p:grpSp>
      <p:pic>
        <p:nvPicPr>
          <p:cNvPr id="15" name="Content Placeholder 14"/>
          <p:cNvPicPr>
            <a:picLocks noGrp="1" noChangeAspect="1"/>
          </p:cNvPicPr>
          <p:nvPr>
            <p:ph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8"/>
          <a:stretch/>
        </p:blipFill>
        <p:spPr>
          <a:xfrm>
            <a:off x="395536" y="1753071"/>
            <a:ext cx="4491568" cy="4160205"/>
          </a:xfrm>
        </p:spPr>
      </p:pic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Different attribute types must be handled </a:t>
            </a:r>
            <a:r>
              <a:rPr lang="en-US" dirty="0" err="1" smtClean="0"/>
              <a:t>seperately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419872" y="1624686"/>
            <a:ext cx="1467232" cy="2344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87104" y="2473706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Derivation described in </a:t>
            </a:r>
            <a:r>
              <a:rPr lang="en-US" smtClean="0"/>
              <a:t>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Calculation of frequency bands (16 samples)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Original sound wave</a:t>
              </a:r>
              <a:endParaRPr lang="en-U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625244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Inspired by http://</a:t>
            </a:r>
            <a:r>
              <a:rPr lang="en-US" dirty="0" smtClean="0"/>
              <a:t>www.abstractnew.com/2014/04/the-fast-fourier-transform-fft-without.html</a:t>
            </a:r>
            <a:r>
              <a:rPr lang="en-US" dirty="0"/>
              <a:t> and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08304" y="3681028"/>
            <a:ext cx="324036" cy="1511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76254" y="3265239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Much better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Audio processing always involves noise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Sound wave with heavy noise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2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FFT </a:t>
            </a:r>
            <a:r>
              <a:rPr lang="de-DE" sz="1400" dirty="0" err="1" smtClean="0"/>
              <a:t>analysis</a:t>
            </a:r>
            <a:r>
              <a:rPr lang="de-DE" sz="1400" dirty="0" smtClean="0"/>
              <a:t> </a:t>
            </a:r>
            <a:r>
              <a:rPr lang="de-DE" sz="1400" dirty="0" err="1" smtClean="0"/>
              <a:t>reveals</a:t>
            </a:r>
            <a:r>
              <a:rPr lang="de-DE" sz="1400" dirty="0" smtClean="0"/>
              <a:t> a </a:t>
            </a:r>
            <a:r>
              <a:rPr lang="de-DE" sz="1400" dirty="0" err="1" smtClean="0"/>
              <a:t>hidden</a:t>
            </a:r>
            <a:r>
              <a:rPr lang="de-DE" sz="1400" dirty="0" smtClean="0"/>
              <a:t> </a:t>
            </a:r>
            <a:r>
              <a:rPr lang="de-DE" sz="1400" dirty="0" err="1" smtClean="0"/>
              <a:t>harmonic</a:t>
            </a:r>
            <a:r>
              <a:rPr lang="de-DE" sz="1400" dirty="0" smtClean="0"/>
              <a:t> at 3Hz. This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e.g. </a:t>
            </a:r>
            <a:r>
              <a:rPr lang="de-DE" sz="1400" dirty="0" err="1" smtClean="0"/>
              <a:t>identify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source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sound</a:t>
            </a:r>
            <a:r>
              <a:rPr lang="de-DE" sz="1400" dirty="0" smtClean="0"/>
              <a:t>. 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364088" y="1917562"/>
            <a:ext cx="324036" cy="3203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Trends from audio signals should be removed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Same sound wave with a trend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23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935596" y="5389475"/>
            <a:ext cx="78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Trends </a:t>
            </a:r>
            <a:r>
              <a:rPr lang="de-DE" sz="1400" dirty="0" err="1" smtClean="0"/>
              <a:t>exaggerate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role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DC </a:t>
            </a:r>
            <a:r>
              <a:rPr lang="de-DE" sz="1400" dirty="0" err="1" smtClean="0"/>
              <a:t>offsets</a:t>
            </a:r>
            <a:r>
              <a:rPr lang="de-DE" sz="1400" dirty="0" smtClean="0"/>
              <a:t> in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analysis</a:t>
            </a:r>
            <a:r>
              <a:rPr lang="de-DE" sz="1400" dirty="0"/>
              <a:t>.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5292080" y="1917562"/>
            <a:ext cx="324036" cy="3203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Major drawback: Human hearing is non-linear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e.g. </a:t>
            </a:r>
            <a:r>
              <a:rPr lang="de-DE" dirty="0" smtClean="0"/>
              <a:t>Robinson, </a:t>
            </a:r>
            <a:r>
              <a:rPr lang="de-DE" dirty="0" err="1" smtClean="0"/>
              <a:t>Dadson</a:t>
            </a:r>
            <a:r>
              <a:rPr lang="de-DE" dirty="0" smtClean="0"/>
              <a:t> (1956), </a:t>
            </a:r>
            <a:r>
              <a:rPr lang="de-DE" dirty="0" err="1" smtClean="0"/>
              <a:t>picture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http://</a:t>
            </a:r>
            <a:r>
              <a:rPr lang="de-DE" dirty="0" err="1"/>
              <a:t>www.diracdelta.co.uk</a:t>
            </a:r>
            <a:r>
              <a:rPr lang="de-DE" dirty="0"/>
              <a:t>/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" y="1419211"/>
            <a:ext cx="4121434" cy="43378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2828" y="5470405"/>
            <a:ext cx="21242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US" sz="1200" dirty="0" smtClean="0">
                <a:solidFill>
                  <a:schemeClr val="tx1"/>
                </a:solidFill>
              </a:rPr>
              <a:t>requency (</a:t>
            </a:r>
            <a:r>
              <a:rPr lang="en-US" sz="1200" dirty="0" err="1" smtClean="0">
                <a:solidFill>
                  <a:schemeClr val="tx1"/>
                </a:solidFill>
              </a:rPr>
              <a:t>hz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450558" y="3470763"/>
            <a:ext cx="21242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sound pressure level (dB)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6"/>
          <p:cNvGrpSpPr/>
          <p:nvPr/>
        </p:nvGrpSpPr>
        <p:grpSpPr>
          <a:xfrm>
            <a:off x="4924336" y="4808532"/>
            <a:ext cx="658368" cy="658441"/>
            <a:chOff x="4791456" y="4160520"/>
            <a:chExt cx="658368" cy="658441"/>
          </a:xfrm>
        </p:grpSpPr>
        <p:sp>
          <p:nvSpPr>
            <p:cNvPr id="25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fik 8"/>
            <p:cNvPicPr>
              <a:picLocks noChangeAspect="1"/>
            </p:cNvPicPr>
            <p:nvPr/>
          </p:nvPicPr>
          <p:blipFill>
            <a:blip r:embed="rId3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5614432" y="4766409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Alternative approaches like Wavelets handle this </a:t>
            </a:r>
            <a:r>
              <a:rPr lang="en-US" sz="1400" smtClean="0"/>
              <a:t>problem more efficiently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9" y="1758875"/>
            <a:ext cx="42132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FFT divides the frequency into bins of equal length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Problems: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Humans perceive certain frequencies louder than others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Perceived “highness” of a tone follows a logarithmic scale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E.g. musical tones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A0 = 27.5hz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A1 = 55hz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A2 = 110hz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73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4257092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Basic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(digital) </a:t>
            </a:r>
            <a:r>
              <a:rPr lang="de-DE" dirty="0" err="1" smtClean="0"/>
              <a:t>sound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Fast Fourier Transform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Features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48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Attack time</a:t>
              </a:r>
              <a:endParaRPr lang="en-US" sz="14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908288">
            <a:off x="5190894" y="3211710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Attack</a:t>
            </a:r>
            <a:endParaRPr lang="en-US" sz="1200" b="1"/>
          </a:p>
        </p:txBody>
      </p:sp>
      <p:sp>
        <p:nvSpPr>
          <p:cNvPr id="42" name="TextBox 41"/>
          <p:cNvSpPr txBox="1"/>
          <p:nvPr/>
        </p:nvSpPr>
        <p:spPr>
          <a:xfrm rot="2639461">
            <a:off x="5996607" y="2497101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Decay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31704" y="2632984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Sustain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 rot="4358254">
            <a:off x="7517280" y="3577567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Release</a:t>
            </a:r>
            <a:endParaRPr lang="en-US" sz="1200" b="1" dirty="0"/>
          </a:p>
        </p:txBody>
      </p:sp>
      <p:sp>
        <p:nvSpPr>
          <p:cNvPr id="45" name="Oval 44"/>
          <p:cNvSpPr/>
          <p:nvPr/>
        </p:nvSpPr>
        <p:spPr>
          <a:xfrm>
            <a:off x="5148064" y="1917562"/>
            <a:ext cx="1020137" cy="3203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Noise/harmonic part</a:t>
              </a:r>
              <a:endParaRPr lang="en-US" sz="1400" b="1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652120" y="4039146"/>
            <a:ext cx="2735880" cy="969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91371" y="3692061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Noise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828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4902" y="3408496"/>
            <a:ext cx="719920" cy="720000"/>
            <a:chOff x="503547" y="3408496"/>
            <a:chExt cx="719920" cy="720000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503547" y="340849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3580923"/>
              <a:ext cx="399596" cy="399596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1177631" y="3607277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Spectral features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Spectral slope</a:t>
              </a:r>
              <a:endParaRPr lang="en-US" sz="14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4902" y="3408496"/>
            <a:ext cx="719920" cy="720000"/>
            <a:chOff x="503547" y="3408496"/>
            <a:chExt cx="719920" cy="720000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503547" y="340849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3580923"/>
              <a:ext cx="399596" cy="3995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84902" y="4198197"/>
            <a:ext cx="719920" cy="720000"/>
            <a:chOff x="487402" y="4198197"/>
            <a:chExt cx="719920" cy="720000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87402" y="4198197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01" y="4310320"/>
              <a:ext cx="539738" cy="53973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1177631" y="3607277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Spectral features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77631" y="4408366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Harmonic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</a:t>
              </a:r>
              <a:r>
                <a:rPr lang="en-US" sz="1400" b="1" dirty="0" err="1" smtClean="0"/>
                <a:t>Inharmonicity</a:t>
              </a:r>
              <a:endParaRPr lang="en-US" sz="14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</a:t>
            </a:r>
            <a:r>
              <a:rPr lang="en-US" dirty="0"/>
              <a:t>2004), 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showcode</a:t>
            </a:r>
            <a:r>
              <a:rPr lang="en-US" dirty="0"/>
              <a:t>/174.php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4902" y="3408496"/>
            <a:ext cx="719920" cy="720000"/>
            <a:chOff x="503547" y="3408496"/>
            <a:chExt cx="719920" cy="720000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503547" y="340849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3580923"/>
              <a:ext cx="399596" cy="3995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84902" y="4198197"/>
            <a:ext cx="719920" cy="720000"/>
            <a:chOff x="487402" y="4198197"/>
            <a:chExt cx="719920" cy="720000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87402" y="4198197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01" y="4310320"/>
              <a:ext cx="539738" cy="539738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84902" y="4998035"/>
            <a:ext cx="719920" cy="720000"/>
            <a:chOff x="484902" y="4998035"/>
            <a:chExt cx="719920" cy="720000"/>
          </a:xfrm>
        </p:grpSpPr>
        <p:sp>
          <p:nvSpPr>
            <p:cNvPr id="31" name="Oval 37"/>
            <p:cNvSpPr>
              <a:spLocks noChangeAspect="1"/>
            </p:cNvSpPr>
            <p:nvPr/>
          </p:nvSpPr>
          <p:spPr>
            <a:xfrm>
              <a:off x="484902" y="4998035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56" y="5121215"/>
              <a:ext cx="468025" cy="46802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1177631" y="3607277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Spectral features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7631" y="5209455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Perceptual features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77631" y="4408366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Harmonic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Perceived loudness</a:t>
              </a:r>
              <a:endParaRPr lang="en-US" sz="1400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71722" y="224644"/>
            <a:ext cx="6504533" cy="481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Different NA encodings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825" y="1700213"/>
            <a:ext cx="840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Obvious NAs: -1 (all other values positive), [], blank</a:t>
            </a:r>
          </a:p>
          <a:p>
            <a:r>
              <a:rPr lang="en-US" sz="1600" dirty="0" smtClean="0"/>
              <a:t>More sophisticated: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Find columns with negative mean of unique values and remove outliers -&gt; results in positive mean of unique values -&gt; outlier = -99999 -&gt; NA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Take mean of unique values and mean of unique values minus one extremum on both sides -&gt; if first value is more than 10 times higher than second value, we probably have an illogically high maximum value -&gt; this is the case for 1+e09, 9999, 99, 100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Sometimes, the second highest value also seems to be some sort of NA encoding (same approach as above but removed second maximum too) -&gt; 9996, 9998, 98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For other columns, a couple of extreme outliers exist. The maximum of extreme outliers is 5 values, which are more than 10000 times higher than the rest in the same column -&gt; 999999999, 999999998, 999999997, 999999996, 999999995, 999999994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Everything double checked for plausibility with random manual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Made sure that data is unlikely to be factors (then these encodings might stand for sensible values)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876255" y="0"/>
            <a:ext cx="3204357" cy="1232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Beautify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3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More abstract sound features of songs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Source</a:t>
            </a:r>
            <a:r>
              <a:rPr lang="en-US" dirty="0"/>
              <a:t>: https://</a:t>
            </a:r>
            <a:r>
              <a:rPr lang="en-US" dirty="0" err="1"/>
              <a:t>developer.spotify.com</a:t>
            </a:r>
            <a:r>
              <a:rPr lang="en-US" dirty="0"/>
              <a:t>/web-</a:t>
            </a:r>
            <a:r>
              <a:rPr lang="en-US" dirty="0" err="1"/>
              <a:t>api</a:t>
            </a:r>
            <a:r>
              <a:rPr lang="en-US" dirty="0"/>
              <a:t>/get-audio-features/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Exemplary features from the Spotify API</a:t>
              </a:r>
              <a:endParaRPr lang="en-US" sz="1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2546" y="2096852"/>
            <a:ext cx="719920" cy="720000"/>
            <a:chOff x="611559" y="2096852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611559" y="2096852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90" y="2231423"/>
              <a:ext cx="450858" cy="45085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10839" y="2096852"/>
            <a:ext cx="719920" cy="720000"/>
            <a:chOff x="611559" y="2966704"/>
            <a:chExt cx="719920" cy="720000"/>
          </a:xfrm>
        </p:grpSpPr>
        <p:sp>
          <p:nvSpPr>
            <p:cNvPr id="34" name="Oval 37"/>
            <p:cNvSpPr>
              <a:spLocks noChangeAspect="1"/>
            </p:cNvSpPr>
            <p:nvPr/>
          </p:nvSpPr>
          <p:spPr>
            <a:xfrm>
              <a:off x="611559" y="2966704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43" y="3099776"/>
              <a:ext cx="473809" cy="47380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039131" y="2096852"/>
            <a:ext cx="719920" cy="720000"/>
            <a:chOff x="591687" y="3832026"/>
            <a:chExt cx="719920" cy="720000"/>
          </a:xfrm>
        </p:grpSpPr>
        <p:sp>
          <p:nvSpPr>
            <p:cNvPr id="35" name="Oval 37"/>
            <p:cNvSpPr>
              <a:spLocks noChangeAspect="1"/>
            </p:cNvSpPr>
            <p:nvPr/>
          </p:nvSpPr>
          <p:spPr>
            <a:xfrm>
              <a:off x="591687" y="383202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72" y="3962070"/>
              <a:ext cx="410476" cy="4104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502740" y="2293131"/>
            <a:ext cx="154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Acousticness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18667" y="2293131"/>
            <a:ext cx="154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Danceability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88577" y="2293131"/>
            <a:ext cx="154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Speechiness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3768" y="2911305"/>
            <a:ext cx="245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Measures whether a track is acoustic</a:t>
            </a:r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7" y="980728"/>
            <a:ext cx="1813311" cy="7048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334451" y="2911305"/>
            <a:ext cx="24573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Describes how suitable a track is for dancing</a:t>
            </a:r>
          </a:p>
          <a:p>
            <a:endParaRPr lang="en-US" sz="1400" dirty="0"/>
          </a:p>
          <a:p>
            <a:r>
              <a:rPr lang="en-US" sz="1400" dirty="0" smtClean="0"/>
              <a:t>Includes elements like tempo, rhythm, stability, beat strength, overall regularity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9131" y="2911305"/>
            <a:ext cx="2457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Detects </a:t>
            </a:r>
            <a:r>
              <a:rPr lang="en-US" sz="1400" dirty="0"/>
              <a:t>the presence of spoken words in a </a:t>
            </a:r>
            <a:r>
              <a:rPr lang="en-US" sz="1400" dirty="0" smtClean="0"/>
              <a:t>track</a:t>
            </a:r>
          </a:p>
          <a:p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more exclusively speech-like the recording (e.g. talk show, audio book, </a:t>
            </a:r>
            <a:r>
              <a:rPr lang="en-US" sz="1400" dirty="0" smtClean="0"/>
              <a:t>poetry), the higher the classification as speech</a:t>
            </a:r>
            <a:endParaRPr lang="en-US" sz="1400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82775" y="225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err="1" smtClean="0"/>
              <a:t>Exmplary</a:t>
            </a:r>
            <a:r>
              <a:rPr lang="en-US" dirty="0" smtClean="0"/>
              <a:t> music recognition: </a:t>
            </a:r>
            <a:r>
              <a:rPr lang="en-US" dirty="0" err="1" smtClean="0"/>
              <a:t>Shazam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 smtClean="0"/>
              <a:t>Wang (2003)</a:t>
            </a:r>
            <a:endParaRPr lang="en-US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82775" y="225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05980"/>
            <a:ext cx="2633695" cy="71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4" y="2121385"/>
            <a:ext cx="4244329" cy="313239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Time-dependent spectrogram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Strongest frequencies</a:t>
              </a:r>
              <a:endParaRPr lang="en-US" sz="14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"/>
          <a:stretch/>
        </p:blipFill>
        <p:spPr>
          <a:xfrm>
            <a:off x="4566002" y="2332621"/>
            <a:ext cx="4180217" cy="2925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22149" y="5153865"/>
            <a:ext cx="1908212" cy="32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</a:t>
            </a:r>
            <a:r>
              <a:rPr lang="en-US" sz="1400" dirty="0" smtClean="0">
                <a:solidFill>
                  <a:sysClr val="windowText" lastClr="000000"/>
                </a:solidFill>
              </a:rPr>
              <a:t>ime in 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-358863" y="3568004"/>
            <a:ext cx="1908212" cy="32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f</a:t>
            </a:r>
            <a:r>
              <a:rPr lang="en-US" sz="1400" smtClean="0">
                <a:solidFill>
                  <a:sysClr val="windowText" lastClr="000000"/>
                </a:solidFill>
              </a:rPr>
              <a:t>equency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in Hz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3817601" y="3568004"/>
            <a:ext cx="1908212" cy="32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f</a:t>
            </a:r>
            <a:r>
              <a:rPr lang="en-US" sz="1400" smtClean="0">
                <a:solidFill>
                  <a:sysClr val="windowText" lastClr="000000"/>
                </a:solidFill>
              </a:rPr>
              <a:t>equency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in Hz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22149" y="2486199"/>
            <a:ext cx="954106" cy="255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2024844"/>
            <a:ext cx="234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Song sample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07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3059832" y="1892687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644008" y="1905630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059832" y="3478760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44008" y="3478760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Ellipse 9"/>
          <p:cNvSpPr/>
          <p:nvPr/>
        </p:nvSpPr>
        <p:spPr>
          <a:xfrm>
            <a:off x="3923928" y="2750094"/>
            <a:ext cx="1296144" cy="129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en-US" sz="1400" b="1" baseline="30000" dirty="0">
              <a:solidFill>
                <a:schemeClr val="tx1"/>
              </a:solidFill>
            </a:endParaRPr>
          </a:p>
        </p:txBody>
      </p:sp>
      <p:cxnSp>
        <p:nvCxnSpPr>
          <p:cNvPr id="22" name="Gerader Verbinder 21"/>
          <p:cNvCxnSpPr>
            <a:stCxn id="6" idx="1"/>
          </p:cNvCxnSpPr>
          <p:nvPr/>
        </p:nvCxnSpPr>
        <p:spPr>
          <a:xfrm flipH="1" flipV="1">
            <a:off x="2591780" y="1905630"/>
            <a:ext cx="468052" cy="70705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77825" y="1918573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2609491" y="3667924"/>
            <a:ext cx="468052" cy="70705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66270" y="3684384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093234" y="1930428"/>
            <a:ext cx="468000" cy="705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570513" y="1918573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6083847" y="3695508"/>
            <a:ext cx="468000" cy="705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561126" y="3683653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58775" y="1606392"/>
            <a:ext cx="225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Speech</a:t>
            </a:r>
            <a:endParaRPr lang="en-US" sz="1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366270" y="3368070"/>
            <a:ext cx="225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Music </a:t>
            </a:r>
            <a:r>
              <a:rPr lang="de-DE" sz="1400" b="1" dirty="0" err="1" smtClean="0"/>
              <a:t>signal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processing</a:t>
            </a:r>
            <a:endParaRPr lang="en-US" sz="1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6570512" y="1592796"/>
            <a:ext cx="221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 smtClean="0"/>
              <a:t>Nature </a:t>
            </a:r>
            <a:r>
              <a:rPr lang="de-DE" sz="1400" b="1" dirty="0" err="1" smtClean="0"/>
              <a:t>sound</a:t>
            </a:r>
            <a:endParaRPr lang="en-US" sz="1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6570512" y="3379194"/>
            <a:ext cx="221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 smtClean="0"/>
              <a:t>Other</a:t>
            </a:r>
            <a:endParaRPr lang="en-US" sz="1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88" y="2957064"/>
            <a:ext cx="882059" cy="882059"/>
          </a:xfrm>
        </p:spPr>
      </p:pic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Some practical application fields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52" y="2173277"/>
            <a:ext cx="724402" cy="724402"/>
          </a:xfrm>
          <a:prstGeom prst="rect">
            <a:avLst/>
          </a:prstGeom>
        </p:spPr>
      </p:pic>
      <p:sp>
        <p:nvSpPr>
          <p:cNvPr id="39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193196"/>
            <a:ext cx="8353600" cy="836190"/>
          </a:xfrm>
        </p:spPr>
        <p:txBody>
          <a:bodyPr/>
          <a:lstStyle/>
          <a:p>
            <a:pPr marL="0" indent="0"/>
            <a:r>
              <a:rPr lang="en-US" dirty="0" smtClean="0"/>
              <a:t>Source</a:t>
            </a:r>
            <a:r>
              <a:rPr lang="en-US" dirty="0"/>
              <a:t>: 1) http://nlp.stanford.edu/sentiment</a:t>
            </a:r>
            <a:r>
              <a:rPr lang="en-US" dirty="0" smtClean="0"/>
              <a:t>/, 2) Pandya, Pathak (2014), 3) </a:t>
            </a:r>
            <a:r>
              <a:rPr lang="en-US" dirty="0" err="1" smtClean="0"/>
              <a:t>Kamruzzaman</a:t>
            </a:r>
            <a:r>
              <a:rPr lang="en-US" dirty="0" smtClean="0"/>
              <a:t> et al. (</a:t>
            </a:r>
            <a:r>
              <a:rPr lang="en-US" dirty="0"/>
              <a:t>2010), 4) https://</a:t>
            </a:r>
            <a:r>
              <a:rPr lang="en-US" dirty="0" smtClean="0"/>
              <a:t>research.googleblog.com/2015/08/the-neural-networks-behind-google-voice.html</a:t>
            </a:r>
            <a:r>
              <a:rPr lang="en-US" dirty="0"/>
              <a:t>, </a:t>
            </a:r>
            <a:endParaRPr lang="en-US" dirty="0" smtClean="0"/>
          </a:p>
          <a:p>
            <a:pPr marL="0" indent="0"/>
            <a:r>
              <a:rPr lang="en-US" dirty="0" smtClean="0"/>
              <a:t>5) http</a:t>
            </a:r>
            <a:r>
              <a:rPr lang="en-US" dirty="0"/>
              <a:t>://</a:t>
            </a:r>
            <a:r>
              <a:rPr lang="en-US" dirty="0" smtClean="0"/>
              <a:t>signalprocessingsociety.org/uploads/special_issues_deadlines/MusicSP.pdf,</a:t>
            </a:r>
          </a:p>
          <a:p>
            <a:pPr marL="0" indent="0"/>
            <a:r>
              <a:rPr lang="en-US" dirty="0" smtClean="0"/>
              <a:t>6) Perez-</a:t>
            </a:r>
            <a:r>
              <a:rPr lang="en-US" dirty="0" err="1" smtClean="0"/>
              <a:t>Meana</a:t>
            </a:r>
            <a:r>
              <a:rPr lang="en-US" dirty="0" smtClean="0"/>
              <a:t> (</a:t>
            </a:r>
            <a:r>
              <a:rPr lang="en-US" dirty="0"/>
              <a:t>2007</a:t>
            </a:r>
            <a:r>
              <a:rPr lang="en-US" dirty="0" smtClean="0"/>
              <a:t>), 7) </a:t>
            </a:r>
            <a:r>
              <a:rPr lang="en-US" dirty="0" err="1" smtClean="0"/>
              <a:t>Stowell</a:t>
            </a:r>
            <a:r>
              <a:rPr lang="en-US" dirty="0"/>
              <a:t>, </a:t>
            </a:r>
            <a:r>
              <a:rPr lang="en-US" dirty="0" err="1" smtClean="0"/>
              <a:t>Plumbley</a:t>
            </a:r>
            <a:r>
              <a:rPr lang="en-US" dirty="0"/>
              <a:t> </a:t>
            </a:r>
            <a:r>
              <a:rPr lang="en-US" dirty="0" smtClean="0"/>
              <a:t>(2014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825" y="1930428"/>
            <a:ext cx="2239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Sentiment analysis</a:t>
            </a:r>
            <a:r>
              <a:rPr lang="en-US" sz="1400" baseline="30000" dirty="0" smtClean="0"/>
              <a:t>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Voice classification</a:t>
            </a:r>
            <a:r>
              <a:rPr lang="en-US" sz="1400" baseline="30000" dirty="0" smtClean="0"/>
              <a:t>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Automatic speaker recognition</a:t>
            </a:r>
            <a:r>
              <a:rPr lang="en-US" sz="1400" baseline="30000" dirty="0" smtClean="0"/>
              <a:t>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Speech to text systems</a:t>
            </a:r>
            <a:r>
              <a:rPr lang="en-US" sz="1400" baseline="30000" dirty="0" smtClean="0"/>
              <a:t>4</a:t>
            </a:r>
            <a:endParaRPr lang="en-US" sz="14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4603" y="3735033"/>
            <a:ext cx="223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Genre identification</a:t>
            </a:r>
            <a:r>
              <a:rPr lang="en-US" sz="1400" baseline="30000" dirty="0" smtClean="0"/>
              <a:t>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Instrumentation</a:t>
            </a:r>
            <a:r>
              <a:rPr lang="en-US" sz="1400" baseline="30000" dirty="0" smtClean="0"/>
              <a:t>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Dynamics, tempo and timbre</a:t>
            </a:r>
            <a:r>
              <a:rPr lang="en-US" sz="1400" baseline="30000" dirty="0" smtClean="0"/>
              <a:t>5</a:t>
            </a:r>
            <a:endParaRPr lang="en-US" sz="1400" baseline="30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4" y="3915521"/>
            <a:ext cx="753757" cy="7537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7" y="2173277"/>
            <a:ext cx="782659" cy="78265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59828" y="1930427"/>
            <a:ext cx="2239161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Machine failure recognition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Military sound analysis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Animal sound </a:t>
            </a:r>
            <a:r>
              <a:rPr lang="en-US" sz="1400" dirty="0" err="1" smtClean="0"/>
              <a:t>recog-nition</a:t>
            </a:r>
            <a:r>
              <a:rPr lang="en-US" sz="1400" dirty="0" smtClean="0"/>
              <a:t> (e.g. birds)</a:t>
            </a:r>
            <a:r>
              <a:rPr lang="en-US" sz="1400" baseline="30000" dirty="0" smtClean="0"/>
              <a:t>7</a:t>
            </a:r>
          </a:p>
          <a:p>
            <a:pPr marL="285750" indent="-285750">
              <a:buFont typeface="Arial" charset="0"/>
              <a:buChar char="•"/>
            </a:pPr>
            <a:endParaRPr lang="en-US" sz="1400" baseline="300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56" y="3910492"/>
            <a:ext cx="767869" cy="76786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59828" y="3731693"/>
            <a:ext cx="223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Medical hearing aid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Adaptive noise cancelling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Digital watermarking</a:t>
            </a:r>
            <a:r>
              <a:rPr lang="en-US" sz="1400" baseline="300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56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825" y="1520825"/>
            <a:ext cx="81186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Hansen, C. H., &amp; </a:t>
            </a:r>
            <a:r>
              <a:rPr lang="en-US" sz="1400" dirty="0" err="1"/>
              <a:t>Sehrndt</a:t>
            </a:r>
            <a:r>
              <a:rPr lang="en-US" sz="1400" dirty="0"/>
              <a:t>, C. H. (2001). Fundamentals of acoustics</a:t>
            </a:r>
            <a:r>
              <a:rPr lang="en-US" sz="1400" dirty="0" smtClean="0"/>
              <a:t>. </a:t>
            </a:r>
            <a:r>
              <a:rPr lang="en-US" sz="1400" i="1" dirty="0" smtClean="0"/>
              <a:t>Occupational </a:t>
            </a:r>
            <a:r>
              <a:rPr lang="en-US" sz="1400" i="1" dirty="0"/>
              <a:t>Exposure to Noise: Evaluation, Prevention and Control. World Health Organization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http://cmc.music.columbia.edu/musicandcomputers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, last visited 21.10.2016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James, J. F. (2011). </a:t>
            </a:r>
            <a:r>
              <a:rPr lang="en-US" sz="1400" i="1" dirty="0"/>
              <a:t>A student's guide to Fourier transforms: with applications in physics and engineering</a:t>
            </a:r>
            <a:r>
              <a:rPr lang="en-US" sz="1400" dirty="0"/>
              <a:t>. Cambridge university press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http://www.di.fc.ul.pt/~</a:t>
            </a:r>
            <a:r>
              <a:rPr lang="en-US" sz="1400" dirty="0" smtClean="0">
                <a:hlinkClick r:id="rId3"/>
              </a:rPr>
              <a:t>jpn/r/fourier/fourier.html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www.abstractnew.com/2014/04/the-fast-fourier-transform-fft-without.html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Robinson, D. W., &amp; </a:t>
            </a:r>
            <a:r>
              <a:rPr lang="en-US" sz="1400" dirty="0" err="1"/>
              <a:t>Dadson</a:t>
            </a:r>
            <a:r>
              <a:rPr lang="en-US" sz="1400" dirty="0"/>
              <a:t>, R. S. (1956). A re-determination of the equal-loudness relations for pure tones. </a:t>
            </a:r>
            <a:r>
              <a:rPr lang="en-US" sz="1400" i="1" dirty="0"/>
              <a:t>British Journal of Applied Physics</a:t>
            </a:r>
            <a:r>
              <a:rPr lang="en-US" sz="1400" dirty="0"/>
              <a:t>, </a:t>
            </a:r>
            <a:r>
              <a:rPr lang="en-US" sz="1400" i="1" dirty="0"/>
              <a:t>7</a:t>
            </a:r>
            <a:r>
              <a:rPr lang="en-US" sz="1400" dirty="0"/>
              <a:t>(5), 166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http://www.diracdelta.co.uk/science/source/e/q/equal%20loudness%20contour/source.html#.</a:t>
            </a:r>
            <a:r>
              <a:rPr lang="en-US" sz="1400" dirty="0" smtClean="0">
                <a:hlinkClick r:id="rId5"/>
              </a:rPr>
              <a:t>WADCgpN940p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6"/>
              </a:rPr>
              <a:t>https://developer.spotify.com/web-api/get-audio-features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Peeters</a:t>
            </a:r>
            <a:r>
              <a:rPr lang="en-US" sz="1400" dirty="0" smtClean="0"/>
              <a:t>, G. (2004). A large set of audio features for sound description (similarity and classification) in the CUIDADO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www.dsprelated.com/showcode/174.php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nlp.stanford.edu/sentiment/</a:t>
            </a:r>
            <a:r>
              <a:rPr lang="en-US" sz="1400" dirty="0"/>
              <a:t>, last visited 21.10.2016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Pandya, R., &amp; Pathak, K. (2014). Survey on Noise Estimation and Removal Methods through SVM. </a:t>
            </a:r>
            <a:r>
              <a:rPr lang="en-US" sz="1400" i="1" dirty="0"/>
              <a:t>International Journal of Computer Applications</a:t>
            </a:r>
            <a:r>
              <a:rPr lang="en-US" sz="1400" dirty="0"/>
              <a:t>, </a:t>
            </a:r>
            <a:r>
              <a:rPr lang="en-US" sz="1400" i="1" dirty="0"/>
              <a:t>86</a:t>
            </a:r>
            <a:r>
              <a:rPr lang="en-US" sz="1400" dirty="0"/>
              <a:t>(9).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Kamruzzaman</a:t>
            </a:r>
            <a:r>
              <a:rPr lang="en-US" sz="1400" dirty="0"/>
              <a:t>, S. M., Karim, A. N. M., Islam, M., &amp; </a:t>
            </a:r>
            <a:r>
              <a:rPr lang="en-US" sz="1400" dirty="0" err="1"/>
              <a:t>Haque</a:t>
            </a:r>
            <a:r>
              <a:rPr lang="en-US" sz="1400" dirty="0"/>
              <a:t>, M. (2010). Speaker identification using </a:t>
            </a:r>
            <a:r>
              <a:rPr lang="en-US" sz="1400" dirty="0" err="1"/>
              <a:t>mfcc</a:t>
            </a:r>
            <a:r>
              <a:rPr lang="en-US" sz="1400" dirty="0"/>
              <a:t>-domain support vector machine. 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arXiv:1009.4972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825" y="1520825"/>
            <a:ext cx="811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research.googleblog.com/2015/08/the-neural-networks-behind-google-voice.html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signalprocessingsociety.org/uploads/special_issues_deadlines/MusicSP.pdf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Perez-</a:t>
            </a:r>
            <a:r>
              <a:rPr lang="en-US" sz="1400" dirty="0" err="1"/>
              <a:t>Meana</a:t>
            </a:r>
            <a:r>
              <a:rPr lang="en-US" sz="1400" dirty="0"/>
              <a:t>, H. (Ed.). (2007). </a:t>
            </a:r>
            <a:r>
              <a:rPr lang="en-US" sz="1400" i="1" dirty="0"/>
              <a:t>Advances in Audio and Speech Signal Processing: Technologies and Applications: Technologies and Applications</a:t>
            </a:r>
            <a:r>
              <a:rPr lang="en-US" sz="1400" dirty="0"/>
              <a:t>. </a:t>
            </a:r>
            <a:r>
              <a:rPr lang="en-US" sz="1400" dirty="0" err="1"/>
              <a:t>Igi</a:t>
            </a:r>
            <a:r>
              <a:rPr lang="en-US" sz="1400" dirty="0"/>
              <a:t> Global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/>
              <a:t>Stowell</a:t>
            </a:r>
            <a:r>
              <a:rPr lang="en-US" sz="1400" dirty="0"/>
              <a:t>, D., &amp; </a:t>
            </a:r>
            <a:r>
              <a:rPr lang="en-US" sz="1400" dirty="0" err="1"/>
              <a:t>Plumbley</a:t>
            </a:r>
            <a:r>
              <a:rPr lang="en-US" sz="1400" dirty="0"/>
              <a:t>, M. D. (2014). Automatic large-scale classification of bird sounds is strongly improved by unsupervised feature learning. </a:t>
            </a:r>
            <a:r>
              <a:rPr lang="en-US" sz="1400" i="1" dirty="0" err="1"/>
              <a:t>PeerJ</a:t>
            </a:r>
            <a:r>
              <a:rPr lang="en-US" sz="1400" dirty="0"/>
              <a:t>, </a:t>
            </a:r>
            <a:r>
              <a:rPr lang="en-US" sz="1400" i="1" dirty="0"/>
              <a:t>2</a:t>
            </a:r>
            <a:r>
              <a:rPr lang="en-US" sz="1400" dirty="0"/>
              <a:t>, e488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Wang, A. (2003, October). An Industrial Strength Audio Search Algorithm. </a:t>
            </a:r>
            <a:r>
              <a:rPr lang="en-US" sz="1400" dirty="0" err="1"/>
              <a:t>In</a:t>
            </a:r>
            <a:r>
              <a:rPr lang="en-US" sz="1400" i="1" dirty="0" err="1"/>
              <a:t>ISMIR</a:t>
            </a:r>
            <a:r>
              <a:rPr lang="en-US" sz="1400" dirty="0"/>
              <a:t> (pp. 7-13).</a:t>
            </a:r>
          </a:p>
        </p:txBody>
      </p:sp>
    </p:spTree>
    <p:extLst>
      <p:ext uri="{BB962C8B-B14F-4D97-AF65-F5344CB8AC3E}">
        <p14:creationId xmlns:p14="http://schemas.microsoft.com/office/powerpoint/2010/main" val="1182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</p:spPr>
      </p:pic>
      <p:grpSp>
        <p:nvGrpSpPr>
          <p:cNvPr id="8" name="Group 7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NA values per attribute in %</a:t>
              </a:r>
              <a:endParaRPr lang="en-US" sz="1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NA values per sample in %</a:t>
              </a:r>
              <a:endParaRPr lang="en-US" sz="1400" b="1" dirty="0"/>
            </a:p>
          </p:txBody>
        </p:sp>
      </p:grp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err="1" smtClean="0"/>
              <a:t>Nas</a:t>
            </a:r>
            <a:r>
              <a:rPr lang="en-US" dirty="0" smtClean="0"/>
              <a:t> in samples fairly constant While varying a lot for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Numerical/</a:t>
            </a:r>
            <a:r>
              <a:rPr lang="en-US" dirty="0" err="1" smtClean="0"/>
              <a:t>categ</a:t>
            </a:r>
            <a:r>
              <a:rPr lang="en-US" dirty="0" smtClean="0"/>
              <a:t>. values hard to differentiate via “elbow-criterion”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unique values per attribute</a:t>
              </a:r>
              <a:endParaRPr lang="en-US" sz="1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unique values (&lt;101)</a:t>
              </a:r>
              <a:endParaRPr lang="en-US" sz="1400" b="1" dirty="0"/>
            </a:p>
          </p:txBody>
        </p:sp>
      </p:grpSp>
      <p:pic>
        <p:nvPicPr>
          <p:cNvPr id="21" name="Content Placeholder 2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240000" cy="3240000"/>
          </a:xfrm>
        </p:spPr>
      </p:pic>
    </p:spTree>
    <p:extLst>
      <p:ext uri="{BB962C8B-B14F-4D97-AF65-F5344CB8AC3E}">
        <p14:creationId xmlns:p14="http://schemas.microsoft.com/office/powerpoint/2010/main" val="7992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Elbow criterion applied to variances of unique values more insightful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Var. between unique values (lowest 500)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Var. between unique values (250-350)</a:t>
              </a:r>
              <a:endParaRPr lang="en-US" sz="1400" b="1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2253686" y="4149080"/>
            <a:ext cx="972108" cy="7560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15716" y="375757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Elbow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240000" cy="32400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391302" y="2744924"/>
            <a:ext cx="421058" cy="4379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88324" y="2221384"/>
            <a:ext cx="421058" cy="4379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19766" y="256025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25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Highest</a:t>
            </a:r>
            <a:r>
              <a:rPr lang="de-DE" sz="1400" dirty="0" smtClean="0"/>
              <a:t> </a:t>
            </a:r>
            <a:r>
              <a:rPr lang="de-DE" sz="1400" dirty="0" err="1" smtClean="0"/>
              <a:t>difference</a:t>
            </a:r>
            <a:r>
              <a:rPr lang="de-DE" sz="1400" dirty="0" smtClean="0"/>
              <a:t> </a:t>
            </a:r>
            <a:r>
              <a:rPr lang="de-DE" sz="1400" dirty="0" err="1" smtClean="0"/>
              <a:t>between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343.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344. </a:t>
            </a:r>
            <a:r>
              <a:rPr lang="de-DE" sz="1400" dirty="0" err="1" smtClean="0"/>
              <a:t>attribute</a:t>
            </a:r>
            <a:r>
              <a:rPr lang="de-DE" sz="1400" dirty="0" smtClean="0"/>
              <a:t>. </a:t>
            </a:r>
            <a:r>
              <a:rPr lang="de-DE" sz="1400" dirty="0" err="1" smtClean="0"/>
              <a:t>We</a:t>
            </a:r>
            <a:r>
              <a:rPr lang="de-DE" sz="1400" dirty="0" smtClean="0"/>
              <a:t> </a:t>
            </a:r>
            <a:r>
              <a:rPr lang="de-DE" sz="1400" dirty="0" err="1" smtClean="0"/>
              <a:t>therefore</a:t>
            </a:r>
            <a:r>
              <a:rPr lang="de-DE" sz="1400" dirty="0" smtClean="0"/>
              <a:t> </a:t>
            </a:r>
            <a:r>
              <a:rPr lang="de-DE" sz="1400" dirty="0" err="1" smtClean="0"/>
              <a:t>assume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 1-343 (</a:t>
            </a:r>
            <a:r>
              <a:rPr lang="de-DE" sz="1400" dirty="0" err="1" smtClean="0"/>
              <a:t>sorted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variance</a:t>
            </a:r>
            <a:r>
              <a:rPr lang="de-DE" sz="1400" dirty="0" smtClean="0"/>
              <a:t>)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candidates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categorical</a:t>
            </a:r>
            <a:r>
              <a:rPr lang="de-DE" sz="1400" dirty="0" smtClean="0"/>
              <a:t>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9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Reapplying this to the number of unique values reveals drastic elbow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unique values per attribute</a:t>
              </a:r>
              <a:endParaRPr lang="en-US" sz="14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13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fik 8"/>
            <p:cNvPicPr>
              <a:picLocks noChangeAspect="1"/>
            </p:cNvPicPr>
            <p:nvPr/>
          </p:nvPicPr>
          <p:blipFill>
            <a:blip r:embed="rId3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</a:t>
            </a:r>
            <a:r>
              <a:rPr lang="de-DE" sz="1400" dirty="0" smtClean="0"/>
              <a:t> </a:t>
            </a:r>
            <a:r>
              <a:rPr lang="de-DE" sz="1400" dirty="0" err="1" smtClean="0"/>
              <a:t>identified</a:t>
            </a:r>
            <a:r>
              <a:rPr lang="de-DE" sz="1400" dirty="0" smtClean="0"/>
              <a:t> 333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likely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categorical</a:t>
            </a:r>
            <a:r>
              <a:rPr lang="de-DE" sz="1400" dirty="0" smtClean="0"/>
              <a:t>. This </a:t>
            </a:r>
            <a:r>
              <a:rPr lang="de-DE" sz="1400" dirty="0" err="1" smtClean="0"/>
              <a:t>is</a:t>
            </a:r>
            <a:r>
              <a:rPr lang="de-DE" sz="1400" dirty="0" smtClean="0"/>
              <a:t> just a </a:t>
            </a:r>
            <a:r>
              <a:rPr lang="de-DE" sz="1400" dirty="0" err="1" smtClean="0"/>
              <a:t>rough</a:t>
            </a:r>
            <a:r>
              <a:rPr lang="de-DE" sz="1400" dirty="0" smtClean="0"/>
              <a:t> </a:t>
            </a:r>
            <a:r>
              <a:rPr lang="de-DE" sz="1400" dirty="0" err="1" smtClean="0"/>
              <a:t>estimate</a:t>
            </a:r>
            <a:r>
              <a:rPr lang="de-DE" sz="1400" dirty="0" smtClean="0"/>
              <a:t>, </a:t>
            </a:r>
            <a:r>
              <a:rPr lang="de-DE" sz="1400" dirty="0" err="1" smtClean="0"/>
              <a:t>however</a:t>
            </a:r>
            <a:r>
              <a:rPr lang="de-DE" sz="1400" dirty="0" smtClean="0"/>
              <a:t>,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meaning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unknown</a:t>
            </a:r>
            <a:r>
              <a:rPr lang="de-DE" sz="1400" dirty="0" smtClean="0"/>
              <a:t>. 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311860" y="4078199"/>
            <a:ext cx="421058" cy="4379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880" y="379596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Elbow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9" y="2503304"/>
            <a:ext cx="421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gap between 333 and 334, it seems reasonable that out of the 343 attributes with the lowest variances, the attributes with the lowest number of unique values </a:t>
            </a:r>
            <a:r>
              <a:rPr lang="en-US" smtClean="0"/>
              <a:t>are categorical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Attributes are highly uncorrelated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240000" cy="3240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Correlations between all attributes</a:t>
              </a:r>
              <a:endParaRPr lang="en-US" sz="14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1000 lowest and highest correlations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7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CIS Presentation Template">
  <a:themeElements>
    <a:clrScheme name="Custom 1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FEFFFF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6E41BDB4-5402-44DA-B645-9072198570B8}" vid="{4CED2DA4-BDC7-4E26-85EE-A06D8C0126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ERCIS_Template_Office2013</Template>
  <TotalTime>13084</TotalTime>
  <Words>1971</Words>
  <Application>Microsoft Macintosh PowerPoint</Application>
  <PresentationFormat>On-screen Show (4:3)</PresentationFormat>
  <Paragraphs>332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Cambria Math</vt:lpstr>
      <vt:lpstr>Trebuchet MS</vt:lpstr>
      <vt:lpstr>Wingdings</vt:lpstr>
      <vt:lpstr>Arial</vt:lpstr>
      <vt:lpstr>ERCIS Presentation Template</vt:lpstr>
      <vt:lpstr>think-cell Folie</vt:lpstr>
      <vt:lpstr>Feature extraction for audio</vt:lpstr>
      <vt:lpstr>Agenda</vt:lpstr>
      <vt:lpstr>Different attribute types must be handled seperately</vt:lpstr>
      <vt:lpstr>PowerPoint Presentation</vt:lpstr>
      <vt:lpstr>Nas in samples fairly constant While varying a lot for attributes</vt:lpstr>
      <vt:lpstr>Numerical/categ. values hard to differentiate via “elbow-criterion”</vt:lpstr>
      <vt:lpstr>Elbow criterion applied to variances of unique values more insightful</vt:lpstr>
      <vt:lpstr>Reapplying this to the number of unique values reveals drastic elbow</vt:lpstr>
      <vt:lpstr>Attributes are highly uncorrelated</vt:lpstr>
      <vt:lpstr>A very simple sound wave</vt:lpstr>
      <vt:lpstr>Alternations of the simple sound wave</vt:lpstr>
      <vt:lpstr>Digital representation of sound waves</vt:lpstr>
      <vt:lpstr>The problem of having to few samples</vt:lpstr>
      <vt:lpstr>Storing the samples in different bit widths</vt:lpstr>
      <vt:lpstr>The mathematics behind soundwaves are based on Trigonometry</vt:lpstr>
      <vt:lpstr>The mathematics behind soundwaves are based on Trigonometry</vt:lpstr>
      <vt:lpstr>The mathematics behind soundwaves are based on Trigonometry</vt:lpstr>
      <vt:lpstr>The mathematics behind soundwaves are based on Trigonometry</vt:lpstr>
      <vt:lpstr>The mathematics behind soundwaves are based on Trigonometry</vt:lpstr>
      <vt:lpstr>Sound waves can be easily manipulated based on sinus function</vt:lpstr>
      <vt:lpstr>Sound waves can Also be phase-shifted</vt:lpstr>
      <vt:lpstr>Agenda</vt:lpstr>
      <vt:lpstr>Stored samples do not directly yield useful features</vt:lpstr>
      <vt:lpstr>Sine and cosine curves can be combined to form every wave form</vt:lpstr>
      <vt:lpstr>Fast fourier transform can be used to derive the frequencies</vt:lpstr>
      <vt:lpstr>Fast fourier transform can be used to derive the frequencies</vt:lpstr>
      <vt:lpstr>Fast fourier transform can be used to derive the frequencies</vt:lpstr>
      <vt:lpstr>Fast fourier transform can be used to derive the frequencies</vt:lpstr>
      <vt:lpstr>Calculation of frequency bands (8 samples)</vt:lpstr>
      <vt:lpstr>Calculation of frequency bands (16 samples)</vt:lpstr>
      <vt:lpstr>Audio processing always involves noise</vt:lpstr>
      <vt:lpstr>Trends from audio signals should be removed</vt:lpstr>
      <vt:lpstr>Major drawback: Human hearing is non-linear</vt:lpstr>
      <vt:lpstr>Agenda</vt:lpstr>
      <vt:lpstr>Exemplary sound features</vt:lpstr>
      <vt:lpstr>Exemplary sound features</vt:lpstr>
      <vt:lpstr>Exemplary sound features</vt:lpstr>
      <vt:lpstr>Exemplary sound features</vt:lpstr>
      <vt:lpstr>Exemplary sound features</vt:lpstr>
      <vt:lpstr>More abstract sound features of songs</vt:lpstr>
      <vt:lpstr>Exmplary music recognition: Shazam</vt:lpstr>
      <vt:lpstr>Some practical application fields</vt:lpstr>
      <vt:lpstr>PowerPoint Presentation</vt:lpstr>
      <vt:lpstr>References</vt:lpstr>
      <vt:lpstr>References</vt:lpstr>
    </vt:vector>
  </TitlesOfParts>
  <Manager>armin.stein@ercis.uni-muenster.de</Manager>
  <Company>WI WWU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Metaheuristics</dc:title>
  <dc:creator>Marcus Cramer</dc:creator>
  <cp:lastModifiedBy>Marcus Cramer</cp:lastModifiedBy>
  <cp:revision>1251</cp:revision>
  <cp:lastPrinted>2012-03-27T13:30:40Z</cp:lastPrinted>
  <dcterms:created xsi:type="dcterms:W3CDTF">2014-04-02T10:21:58Z</dcterms:created>
  <dcterms:modified xsi:type="dcterms:W3CDTF">2016-12-19T21:13:33Z</dcterms:modified>
</cp:coreProperties>
</file>