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537" r:id="rId3"/>
    <p:sldId id="538" r:id="rId4"/>
    <p:sldId id="488" r:id="rId5"/>
    <p:sldId id="535" r:id="rId6"/>
    <p:sldId id="547" r:id="rId7"/>
    <p:sldId id="551" r:id="rId8"/>
    <p:sldId id="548" r:id="rId9"/>
    <p:sldId id="536" r:id="rId10"/>
    <p:sldId id="539" r:id="rId11"/>
    <p:sldId id="546" r:id="rId12"/>
    <p:sldId id="549" r:id="rId13"/>
    <p:sldId id="550" r:id="rId14"/>
    <p:sldId id="545" r:id="rId15"/>
    <p:sldId id="543" r:id="rId16"/>
    <p:sldId id="544" r:id="rId17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6823F-063C-3445-AF0C-5D14AD7A96D5}">
          <p14:sldIdLst>
            <p14:sldId id="285"/>
            <p14:sldId id="537"/>
            <p14:sldId id="538"/>
            <p14:sldId id="488"/>
          </p14:sldIdLst>
        </p14:section>
        <p14:section name="data understanding/cleaning" id="{111A5CDF-6A3C-E24F-BDC1-884E22592F90}">
          <p14:sldIdLst>
            <p14:sldId id="535"/>
            <p14:sldId id="547"/>
            <p14:sldId id="551"/>
            <p14:sldId id="548"/>
            <p14:sldId id="536"/>
          </p14:sldIdLst>
        </p14:section>
        <p14:section name="modeling/evaluation" id="{BD6E359F-2503-8B45-9F04-BC92E6CC29D4}">
          <p14:sldIdLst>
            <p14:sldId id="539"/>
            <p14:sldId id="546"/>
            <p14:sldId id="549"/>
            <p14:sldId id="550"/>
            <p14:sldId id="545"/>
            <p14:sldId id="543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2" pos="204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2857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  <p:cmAuthor id="1" name="Marcus Cramer" initials="MC" lastIdx="9" clrIdx="1">
    <p:extLst/>
  </p:cmAuthor>
  <p:cmAuthor id="2" name="Martin Wölck" initials="" lastIdx="48" clrIdx="2"/>
  <p:cmAuthor id="3" name="Martin Wö" initials="MW" lastIdx="21" clrIdx="3">
    <p:extLst/>
  </p:cmAuthor>
  <p:cmAuthor id="4" name="Johannes Berger" initials="JB" lastIdx="5" clrIdx="4"/>
  <p:cmAuthor id="5" name="Herr Johannes Berger" initials="HJB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8797A3"/>
    <a:srgbClr val="000000"/>
    <a:srgbClr val="D9D9D9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4" autoAdjust="0"/>
    <p:restoredTop sz="89863" autoAdjust="0"/>
  </p:normalViewPr>
  <p:slideViewPr>
    <p:cSldViewPr>
      <p:cViewPr>
        <p:scale>
          <a:sx n="91" d="100"/>
          <a:sy n="91" d="100"/>
        </p:scale>
        <p:origin x="1632" y="304"/>
      </p:cViewPr>
      <p:guideLst>
        <p:guide pos="204"/>
        <p:guide pos="5534"/>
        <p:guide orient="horz" pos="3634"/>
        <p:guide pos="2857"/>
        <p:guide orient="horz"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04.01.17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04.01.17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P(TP)=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of detection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sensitivity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equal to the probability that a classifier will rank a randomly chosen positive instance higher than a randomly chosen negative one (assuming 'positive' ranks higher than 'negative')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65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= max 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2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platzhalter 35"/>
          <p:cNvSpPr>
            <a:spLocks noGrp="1"/>
          </p:cNvSpPr>
          <p:nvPr>
            <p:ph type="body" sz="quarter" idx="16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2017-01-15??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0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9657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30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1"/>
            <a:ext cx="8353425" cy="4014600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377825" y="5831815"/>
            <a:ext cx="8353600" cy="26418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 lIns="90000"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lang="en-US" sz="2200" b="0" kern="1200" noProof="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 baseline="0"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Picture (optional)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oleObject" Target="../embeddings/oleObject1.bin"/><Relationship Id="rId21" Type="http://schemas.openxmlformats.org/officeDocument/2006/relationships/image" Target="../media/image1.emf"/><Relationship Id="rId22" Type="http://schemas.openxmlformats.org/officeDocument/2006/relationships/image" Target="../media/image2.png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0800389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Folie" r:id="rId20" imgW="344" imgH="341" progId="TCLayout.ActiveDocument.1">
                  <p:embed/>
                </p:oleObj>
              </mc:Choice>
              <mc:Fallback>
                <p:oleObj name="think-cell Folie" r:id="rId20" imgW="344" imgH="3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AML: Springleaf Marketing Response</a:t>
            </a:r>
          </a:p>
          <a:p>
            <a:pPr>
              <a:spcAft>
                <a:spcPts val="300"/>
              </a:spcAft>
            </a:pPr>
            <a:r>
              <a:rPr lang="de-DE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Marcus Cramer | Markus Heuchert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‹#›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2017-01-15??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  <p:sldLayoutId id="2147483665" r:id="rId14"/>
    <p:sldLayoutId id="2147483667" r:id="rId15"/>
    <p:sldLayoutId id="2147483668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23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23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23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3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gif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seminar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(AML-R)</a:t>
            </a:r>
          </a:p>
          <a:p>
            <a:endParaRPr lang="de-DE" dirty="0"/>
          </a:p>
          <a:p>
            <a:r>
              <a:rPr lang="de-DE" dirty="0" smtClean="0"/>
              <a:t>Marcus Cramer</a:t>
            </a:r>
          </a:p>
          <a:p>
            <a:r>
              <a:rPr lang="de-DE" dirty="0" smtClean="0"/>
              <a:t>Markus </a:t>
            </a:r>
            <a:r>
              <a:rPr lang="de-DE" dirty="0" err="1" smtClean="0"/>
              <a:t>heuchert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380820" cy="864096"/>
          </a:xfrm>
        </p:spPr>
        <p:txBody>
          <a:bodyPr/>
          <a:lstStyle/>
          <a:p>
            <a:r>
              <a:rPr lang="de-DE" dirty="0" err="1" smtClean="0"/>
              <a:t>Springleaf</a:t>
            </a:r>
            <a:r>
              <a:rPr lang="de-DE" dirty="0" smtClean="0"/>
              <a:t> </a:t>
            </a:r>
            <a:r>
              <a:rPr lang="de-DE" dirty="0" err="1" smtClean="0"/>
              <a:t>marketing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"/>
    </mc:Choice>
    <mc:Fallback xmlns="">
      <p:transition xmlns:p14="http://schemas.microsoft.com/office/powerpoint/2010/main" spd="slow" advTm="44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5556" y="3392996"/>
            <a:ext cx="1188132" cy="684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SVM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5556" y="4135760"/>
            <a:ext cx="1188132" cy="684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RF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72490" y="4883880"/>
            <a:ext cx="1188132" cy="684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XGB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220072" y="3303117"/>
            <a:ext cx="54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42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220072" y="3865760"/>
            <a:ext cx="540000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ABCD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11637" y="4477798"/>
            <a:ext cx="540000" cy="540000"/>
            <a:chOff x="5644110" y="4428403"/>
            <a:chExt cx="540000" cy="540000"/>
          </a:xfrm>
        </p:grpSpPr>
        <p:sp>
          <p:nvSpPr>
            <p:cNvPr id="11" name="Rounded Rectangle 10"/>
            <p:cNvSpPr/>
            <p:nvPr/>
          </p:nvSpPr>
          <p:spPr>
            <a:xfrm>
              <a:off x="5644110" y="4428403"/>
              <a:ext cx="540000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/>
            <p:cNvSpPr/>
            <p:nvPr/>
          </p:nvSpPr>
          <p:spPr>
            <a:xfrm>
              <a:off x="5699148" y="4707482"/>
              <a:ext cx="180000" cy="18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rocess 12"/>
            <p:cNvSpPr/>
            <p:nvPr/>
          </p:nvSpPr>
          <p:spPr>
            <a:xfrm>
              <a:off x="5824110" y="4491269"/>
              <a:ext cx="180000" cy="180000"/>
            </a:xfrm>
            <a:prstGeom prst="flowChart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34186" y="4729836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 smtClean="0"/>
              <a:t>dfd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231713" y="5112479"/>
            <a:ext cx="540000" cy="540000"/>
            <a:chOff x="6655232" y="4486877"/>
            <a:chExt cx="540000" cy="540000"/>
          </a:xfrm>
        </p:grpSpPr>
        <p:sp>
          <p:nvSpPr>
            <p:cNvPr id="17" name="Rounded Rectangle 16"/>
            <p:cNvSpPr/>
            <p:nvPr/>
          </p:nvSpPr>
          <p:spPr>
            <a:xfrm>
              <a:off x="6655232" y="4486877"/>
              <a:ext cx="540000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74" y="4562719"/>
              <a:ext cx="388317" cy="388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09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175956" y="2116831"/>
            <a:ext cx="4555469" cy="344576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ROC curves visualize binary classification performance </a:t>
            </a:r>
          </a:p>
          <a:p>
            <a:r>
              <a:rPr lang="en-US" dirty="0" smtClean="0"/>
              <a:t>The better a classifier, the closer </a:t>
            </a:r>
            <a:r>
              <a:rPr lang="en-US" dirty="0" smtClean="0"/>
              <a:t>its </a:t>
            </a:r>
            <a:r>
              <a:rPr lang="en-US" dirty="0" smtClean="0"/>
              <a:t>curve is to the top-left </a:t>
            </a:r>
            <a:r>
              <a:rPr lang="en-US" dirty="0" smtClean="0"/>
              <a:t>corner</a:t>
            </a:r>
          </a:p>
          <a:p>
            <a:r>
              <a:rPr lang="en-US" dirty="0" smtClean="0"/>
              <a:t>The threshold of a classifier defines a point on the curve</a:t>
            </a:r>
            <a:endParaRPr lang="en-US" dirty="0" smtClean="0"/>
          </a:p>
          <a:p>
            <a:r>
              <a:rPr lang="en-US" dirty="0" smtClean="0"/>
              <a:t>AUC summarizes the performance and is </a:t>
            </a:r>
            <a:br>
              <a:rPr lang="en-US" dirty="0" smtClean="0"/>
            </a:br>
            <a:r>
              <a:rPr lang="en-US" dirty="0" smtClean="0"/>
              <a:t>between 0 and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Area under curve (AUC) as the performance </a:t>
            </a:r>
            <a:r>
              <a:rPr lang="en-US" dirty="0" smtClean="0"/>
              <a:t>criterion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r>
              <a:rPr lang="en-US" smtClean="0"/>
              <a:t>operator characteristic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99592" y="2116832"/>
            <a:ext cx="36004" cy="2952328"/>
          </a:xfrm>
          <a:prstGeom prst="straightConnector1">
            <a:avLst/>
          </a:prstGeom>
          <a:ln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2362870" y="3592996"/>
            <a:ext cx="36004" cy="2952328"/>
          </a:xfrm>
          <a:prstGeom prst="straightConnector1">
            <a:avLst/>
          </a:prstGeom>
          <a:ln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0485" y="2348880"/>
            <a:ext cx="2724396" cy="2702278"/>
          </a:xfrm>
          <a:prstGeom prst="line">
            <a:avLst/>
          </a:prstGeom>
          <a:ln>
            <a:solidFill>
              <a:srgbClr val="5F5F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7135" y="5095174"/>
            <a:ext cx="815146" cy="3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5F5F5F"/>
                </a:solidFill>
              </a:rPr>
              <a:t>P(FP)</a:t>
            </a:r>
            <a:endParaRPr lang="en-US">
              <a:solidFill>
                <a:srgbClr val="5F5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6905" y="3367269"/>
            <a:ext cx="815146" cy="37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5F5F5F"/>
                </a:solidFill>
              </a:rPr>
              <a:t>P(TP)</a:t>
            </a:r>
            <a:endParaRPr lang="en-US">
              <a:solidFill>
                <a:srgbClr val="5F5F5F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14400" y="2328863"/>
            <a:ext cx="2714625" cy="2707481"/>
          </a:xfrm>
          <a:custGeom>
            <a:avLst/>
            <a:gdLst>
              <a:gd name="connsiteX0" fmla="*/ 0 w 2714625"/>
              <a:gd name="connsiteY0" fmla="*/ 2707481 h 2707481"/>
              <a:gd name="connsiteX1" fmla="*/ 707231 w 2714625"/>
              <a:gd name="connsiteY1" fmla="*/ 885825 h 2707481"/>
              <a:gd name="connsiteX2" fmla="*/ 2714625 w 2714625"/>
              <a:gd name="connsiteY2" fmla="*/ 0 h 270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4625" h="2707481">
                <a:moveTo>
                  <a:pt x="0" y="2707481"/>
                </a:moveTo>
                <a:cubicBezTo>
                  <a:pt x="127397" y="2022276"/>
                  <a:pt x="254794" y="1337072"/>
                  <a:pt x="707231" y="885825"/>
                </a:cubicBezTo>
                <a:cubicBezTo>
                  <a:pt x="1159668" y="434578"/>
                  <a:pt x="2382441" y="213122"/>
                  <a:pt x="2714625" y="0"/>
                </a:cubicBezTo>
              </a:path>
            </a:pathLst>
          </a:custGeom>
          <a:noFill/>
          <a:ln w="127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907256" y="2299936"/>
            <a:ext cx="2721769" cy="2743552"/>
          </a:xfrm>
          <a:custGeom>
            <a:avLst/>
            <a:gdLst>
              <a:gd name="connsiteX0" fmla="*/ 0 w 2721769"/>
              <a:gd name="connsiteY0" fmla="*/ 2743552 h 2743552"/>
              <a:gd name="connsiteX1" fmla="*/ 657225 w 2721769"/>
              <a:gd name="connsiteY1" fmla="*/ 428977 h 2743552"/>
              <a:gd name="connsiteX2" fmla="*/ 2721769 w 2721769"/>
              <a:gd name="connsiteY2" fmla="*/ 352 h 274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769" h="2743552">
                <a:moveTo>
                  <a:pt x="0" y="2743552"/>
                </a:moveTo>
                <a:cubicBezTo>
                  <a:pt x="101798" y="1814864"/>
                  <a:pt x="203597" y="886177"/>
                  <a:pt x="657225" y="428977"/>
                </a:cubicBezTo>
                <a:cubicBezTo>
                  <a:pt x="1110853" y="-28223"/>
                  <a:pt x="2721769" y="352"/>
                  <a:pt x="2721769" y="35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92281" y="5719773"/>
            <a:ext cx="360000" cy="0"/>
          </a:xfrm>
          <a:prstGeom prst="line">
            <a:avLst/>
          </a:prstGeom>
          <a:ln>
            <a:solidFill>
              <a:srgbClr val="5F5F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2281" y="558127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F5F5F"/>
                </a:solidFill>
              </a:rPr>
              <a:t>r</a:t>
            </a:r>
            <a:r>
              <a:rPr lang="en-US" sz="1200" dirty="0" smtClean="0">
                <a:solidFill>
                  <a:srgbClr val="5F5F5F"/>
                </a:solidFill>
              </a:rPr>
              <a:t>andom guess</a:t>
            </a:r>
            <a:endParaRPr lang="en-US" sz="1200" dirty="0">
              <a:solidFill>
                <a:srgbClr val="5F5F5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92281" y="5913276"/>
            <a:ext cx="360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53919" y="58111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F5F5F"/>
                </a:solidFill>
              </a:rPr>
              <a:t>classifiers</a:t>
            </a:r>
            <a:endParaRPr lang="en-US" sz="1200" dirty="0">
              <a:solidFill>
                <a:srgbClr val="5F5F5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92281" y="5985284"/>
            <a:ext cx="3600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4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8001" y="1548001"/>
            <a:ext cx="6102212" cy="4014600"/>
          </a:xfrm>
        </p:spPr>
        <p:txBody>
          <a:bodyPr/>
          <a:lstStyle/>
          <a:p>
            <a:r>
              <a:rPr lang="en-US" dirty="0" smtClean="0"/>
              <a:t>Boosting algorithms fit iteratively weak learners of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Small decision trees </a:t>
            </a:r>
            <a:r>
              <a:rPr lang="en-US" smtClean="0"/>
              <a:t>for instance</a:t>
            </a:r>
            <a:endParaRPr lang="en-US" dirty="0" smtClean="0"/>
          </a:p>
          <a:p>
            <a:r>
              <a:rPr lang="en-US" dirty="0" smtClean="0"/>
              <a:t>Next iteration focuses on previously misclassified data</a:t>
            </a:r>
            <a:endParaRPr lang="en-US" dirty="0"/>
          </a:p>
          <a:p>
            <a:r>
              <a:rPr lang="en-US" dirty="0" smtClean="0"/>
              <a:t>Adding up all learners with weights gives a powerful </a:t>
            </a:r>
            <a:r>
              <a:rPr lang="en-US" dirty="0" smtClean="0"/>
              <a:t>learner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865496" cy="271695"/>
          </a:xfrm>
        </p:spPr>
        <p:txBody>
          <a:bodyPr/>
          <a:lstStyle/>
          <a:p>
            <a:r>
              <a:rPr lang="en-US" dirty="0" smtClean="0"/>
              <a:t>algorithms which convert weak learners into a </a:t>
            </a:r>
            <a:r>
              <a:rPr lang="en-US" smtClean="0"/>
              <a:t>strong learner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(Additive learning)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uppieren 16"/>
          <p:cNvGrpSpPr/>
          <p:nvPr/>
        </p:nvGrpSpPr>
        <p:grpSpPr>
          <a:xfrm>
            <a:off x="7308302" y="2096852"/>
            <a:ext cx="1008114" cy="2069991"/>
            <a:chOff x="7884366" y="2988323"/>
            <a:chExt cx="1008114" cy="2069991"/>
          </a:xfrm>
        </p:grpSpPr>
        <p:cxnSp>
          <p:nvCxnSpPr>
            <p:cNvPr id="7" name="Gerade Verbindung mit Pfeil 15"/>
            <p:cNvCxnSpPr/>
            <p:nvPr/>
          </p:nvCxnSpPr>
          <p:spPr>
            <a:xfrm flipH="1">
              <a:off x="8367412" y="4805439"/>
              <a:ext cx="1" cy="25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ieren 19"/>
            <p:cNvGrpSpPr/>
            <p:nvPr/>
          </p:nvGrpSpPr>
          <p:grpSpPr>
            <a:xfrm>
              <a:off x="7884366" y="2988323"/>
              <a:ext cx="1008114" cy="1815099"/>
              <a:chOff x="7884366" y="3057626"/>
              <a:chExt cx="1008114" cy="1815099"/>
            </a:xfrm>
          </p:grpSpPr>
          <p:sp>
            <p:nvSpPr>
              <p:cNvPr id="11" name="Rechteck 8"/>
              <p:cNvSpPr/>
              <p:nvPr/>
            </p:nvSpPr>
            <p:spPr>
              <a:xfrm>
                <a:off x="7884368" y="3057626"/>
                <a:ext cx="1008112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500" smtClean="0"/>
                  <a:t>Learner 1</a:t>
                </a:r>
                <a:endParaRPr lang="en-GB" sz="1500" dirty="0"/>
              </a:p>
            </p:txBody>
          </p:sp>
          <p:sp>
            <p:nvSpPr>
              <p:cNvPr id="12" name="Rechteck 9"/>
              <p:cNvSpPr/>
              <p:nvPr/>
            </p:nvSpPr>
            <p:spPr>
              <a:xfrm>
                <a:off x="7884366" y="3746068"/>
                <a:ext cx="1008113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/>
                  <a:t>Weighted Data</a:t>
                </a:r>
              </a:p>
            </p:txBody>
          </p:sp>
          <p:sp>
            <p:nvSpPr>
              <p:cNvPr id="13" name="Rechteck 10"/>
              <p:cNvSpPr/>
              <p:nvPr/>
            </p:nvSpPr>
            <p:spPr>
              <a:xfrm>
                <a:off x="7884367" y="4435834"/>
                <a:ext cx="1008112" cy="436891"/>
              </a:xfrm>
              <a:prstGeom prst="rect">
                <a:avLst/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500" dirty="0" smtClean="0"/>
                  <a:t>Learner 2</a:t>
                </a:r>
                <a:endParaRPr lang="en-GB" sz="1500" dirty="0"/>
              </a:p>
            </p:txBody>
          </p:sp>
          <p:cxnSp>
            <p:nvCxnSpPr>
              <p:cNvPr id="14" name="Gerade Verbindung mit Pfeil 12"/>
              <p:cNvCxnSpPr>
                <a:stCxn id="13" idx="2"/>
                <a:endCxn id="14" idx="0"/>
              </p:cNvCxnSpPr>
              <p:nvPr/>
            </p:nvCxnSpPr>
            <p:spPr>
              <a:xfrm>
                <a:off x="8388424" y="3494517"/>
                <a:ext cx="0" cy="25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8388423" y="4182959"/>
                <a:ext cx="1" cy="252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hteck 9"/>
          <p:cNvSpPr/>
          <p:nvPr/>
        </p:nvSpPr>
        <p:spPr>
          <a:xfrm>
            <a:off x="7308303" y="4149490"/>
            <a:ext cx="1008112" cy="436891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Weighted Data</a:t>
            </a:r>
          </a:p>
        </p:txBody>
      </p:sp>
      <p:cxnSp>
        <p:nvCxnSpPr>
          <p:cNvPr id="17" name="Gerade Verbindung mit Pfeil 15"/>
          <p:cNvCxnSpPr/>
          <p:nvPr/>
        </p:nvCxnSpPr>
        <p:spPr>
          <a:xfrm flipH="1">
            <a:off x="7823339" y="4586381"/>
            <a:ext cx="1" cy="25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1301" y="4797152"/>
            <a:ext cx="6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new model gradually </a:t>
            </a:r>
            <a:r>
              <a:rPr lang="en-US" dirty="0" smtClean="0"/>
              <a:t>optimizes the objective, </a:t>
            </a:r>
            <a:r>
              <a:rPr lang="en-US" dirty="0" smtClean="0"/>
              <a:t>which is approximated through </a:t>
            </a:r>
            <a:r>
              <a:rPr lang="en-US" dirty="0"/>
              <a:t>T</a:t>
            </a:r>
            <a:r>
              <a:rPr lang="en-US" dirty="0" smtClean="0"/>
              <a:t>aylor expansion</a:t>
            </a:r>
          </a:p>
          <a:p>
            <a:r>
              <a:rPr lang="en-US" dirty="0" smtClean="0"/>
              <a:t>For binary classification, simple decision trees are fitted</a:t>
            </a:r>
          </a:p>
          <a:p>
            <a:pPr lvl="1"/>
            <a:r>
              <a:rPr lang="en-US" dirty="0" smtClean="0"/>
              <a:t>Subsampling of predictors and data as in bagging is used</a:t>
            </a:r>
          </a:p>
          <a:p>
            <a:r>
              <a:rPr lang="en-US" dirty="0" smtClean="0"/>
              <a:t>Plenty of customization </a:t>
            </a:r>
            <a:r>
              <a:rPr lang="en-US" dirty="0" smtClean="0"/>
              <a:t>possible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has won many </a:t>
            </a:r>
            <a:r>
              <a:rPr lang="en-US" dirty="0" err="1" smtClean="0"/>
              <a:t>Kaggle</a:t>
            </a:r>
            <a:r>
              <a:rPr lang="en-US" dirty="0" smtClean="0"/>
              <a:t> competition, due to its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Popular boosting algorithm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eXtreme</a:t>
            </a:r>
            <a:r>
              <a:rPr lang="en-US" dirty="0" smtClean="0"/>
              <a:t> gradient Boosting (</a:t>
            </a:r>
            <a:r>
              <a:rPr lang="en-US" dirty="0" err="1" smtClean="0"/>
              <a:t>xgboost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datascience.stackexchange.com</a:t>
            </a:r>
            <a:r>
              <a:rPr lang="en-US" dirty="0"/>
              <a:t>/questions/10943/why-is-xgboost-so-much-faster-than-sklearn-gradientboostingclassifier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66865" y="4234552"/>
            <a:ext cx="1107667" cy="1341707"/>
            <a:chOff x="2015715" y="4234552"/>
            <a:chExt cx="1107667" cy="134170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4234552"/>
              <a:ext cx="891643" cy="8907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15715" y="5206927"/>
              <a:ext cx="1107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Power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13059" y="4323399"/>
            <a:ext cx="1107667" cy="1252860"/>
            <a:chOff x="3999978" y="4323399"/>
            <a:chExt cx="1107667" cy="1252860"/>
          </a:xfrm>
        </p:grpSpPr>
        <p:grpSp>
          <p:nvGrpSpPr>
            <p:cNvPr id="17" name="Group 16"/>
            <p:cNvGrpSpPr/>
            <p:nvPr/>
          </p:nvGrpSpPr>
          <p:grpSpPr>
            <a:xfrm>
              <a:off x="4179717" y="4323399"/>
              <a:ext cx="748187" cy="818730"/>
              <a:chOff x="2303748" y="4617132"/>
              <a:chExt cx="748187" cy="818730"/>
            </a:xfrm>
          </p:grpSpPr>
          <p:sp>
            <p:nvSpPr>
              <p:cNvPr id="7" name="Chevron 6"/>
              <p:cNvSpPr/>
              <p:nvPr/>
            </p:nvSpPr>
            <p:spPr>
              <a:xfrm>
                <a:off x="2303748" y="4617132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2452303" y="4617132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hevron 8"/>
              <p:cNvSpPr/>
              <p:nvPr/>
            </p:nvSpPr>
            <p:spPr>
              <a:xfrm>
                <a:off x="2600858" y="4617132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hevron 9"/>
              <p:cNvSpPr/>
              <p:nvPr/>
            </p:nvSpPr>
            <p:spPr>
              <a:xfrm>
                <a:off x="2303748" y="5062501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hevron 10"/>
              <p:cNvSpPr/>
              <p:nvPr/>
            </p:nvSpPr>
            <p:spPr>
              <a:xfrm>
                <a:off x="2452303" y="5062501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hevron 11"/>
              <p:cNvSpPr/>
              <p:nvPr/>
            </p:nvSpPr>
            <p:spPr>
              <a:xfrm>
                <a:off x="2600858" y="5062501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2749413" y="5062500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/>
            </p:nvSpPr>
            <p:spPr>
              <a:xfrm>
                <a:off x="2754824" y="4617132"/>
                <a:ext cx="297111" cy="373361"/>
              </a:xfrm>
              <a:prstGeom prst="chevron">
                <a:avLst>
                  <a:gd name="adj" fmla="val 6985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99978" y="5206927"/>
              <a:ext cx="1107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08104" y="4321721"/>
            <a:ext cx="1649050" cy="1269890"/>
            <a:chOff x="5356954" y="4321721"/>
            <a:chExt cx="1649050" cy="1269890"/>
          </a:xfrm>
        </p:grpSpPr>
        <p:pic>
          <p:nvPicPr>
            <p:cNvPr id="18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6994" y="4321721"/>
              <a:ext cx="960459" cy="89696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356954" y="5222279"/>
              <a:ext cx="1649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Customization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model is an ensemble of weak classifiers (trees)</a:t>
            </a:r>
          </a:p>
          <a:p>
            <a:r>
              <a:rPr lang="en-US" dirty="0" smtClean="0"/>
              <a:t>We make predictions by summing up predictions from each tree</a:t>
            </a:r>
          </a:p>
          <a:p>
            <a:r>
              <a:rPr lang="en-US" dirty="0" smtClean="0"/>
              <a:t>Each step adds one tree</a:t>
            </a:r>
          </a:p>
          <a:p>
            <a:r>
              <a:rPr lang="en-US" dirty="0" err="1" smtClean="0"/>
              <a:t>LogLoss</a:t>
            </a:r>
            <a:r>
              <a:rPr lang="en-US" dirty="0" smtClean="0"/>
              <a:t> loss function for binary classification</a:t>
            </a:r>
          </a:p>
          <a:p>
            <a:r>
              <a:rPr lang="en-US" dirty="0" smtClean="0"/>
              <a:t>We can assign a score analytically with the best solution, because it is quadratic (for 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1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en-GB" dirty="0">
                <a:sym typeface="Wingdings" panose="05000000000000000000" pitchFamily="2" charset="2"/>
              </a:rPr>
              <a:t>is short for</a:t>
            </a:r>
            <a:r>
              <a:rPr lang="en-GB" dirty="0"/>
              <a:t> </a:t>
            </a:r>
            <a:r>
              <a:rPr lang="en-GB" dirty="0" err="1"/>
              <a:t>eXtreme</a:t>
            </a:r>
            <a:r>
              <a:rPr lang="en-GB" dirty="0"/>
              <a:t> Gradient Boosting</a:t>
            </a:r>
          </a:p>
          <a:p>
            <a:r>
              <a:rPr lang="en-US" dirty="0"/>
              <a:t>Scalable and flexible gradient boosting framework</a:t>
            </a:r>
          </a:p>
          <a:p>
            <a:r>
              <a:rPr lang="en-US" dirty="0"/>
              <a:t>Supports multiple languages</a:t>
            </a:r>
            <a:endParaRPr lang="de-DE" dirty="0"/>
          </a:p>
          <a:p>
            <a:r>
              <a:rPr lang="en-GB" dirty="0"/>
              <a:t>Many </a:t>
            </a:r>
            <a:r>
              <a:rPr lang="en-GB" dirty="0" err="1"/>
              <a:t>Kaggle</a:t>
            </a:r>
            <a:r>
              <a:rPr lang="en-GB" dirty="0"/>
              <a:t> competitions were won with </a:t>
            </a:r>
            <a:r>
              <a:rPr lang="en-GB" dirty="0" err="1"/>
              <a:t>XGBoost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gradient boosting framework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Xgboost</a:t>
            </a:r>
            <a:endParaRPr lang="de-DE" dirty="0"/>
          </a:p>
        </p:txBody>
      </p:sp>
      <p:pic>
        <p:nvPicPr>
          <p:cNvPr id="3074" name="Picture 2" descr="C/ C++ source code 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4" y="5085799"/>
            <a:ext cx="844903" cy="8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ebetterdeveloper.com/img/post_img/pyth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34" y="5073505"/>
            <a:ext cx="963116" cy="9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82" y="5203092"/>
            <a:ext cx="1003848" cy="7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en/thumb/3/30/Java_programming_language_logo.svg/549px-Java_programming_language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3" y="5089239"/>
            <a:ext cx="478142" cy="8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earnersguide.files.wordpress.com/2014/10/scala-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24655"/>
            <a:ext cx="1520136" cy="6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upload.wikimedia.org/wikipedia/commons/thumb/6/69/Julia_prog_language.svg/1280px-Julia_prog_language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82" y="5211645"/>
            <a:ext cx="1095708" cy="7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943995" y="33966"/>
            <a:ext cx="2556284" cy="13233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Voscorts</a:t>
            </a:r>
            <a:r>
              <a:rPr lang="en-US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1547664" y="1548000"/>
            <a:ext cx="7183761" cy="4319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Performance</a:t>
            </a:r>
          </a:p>
          <a:p>
            <a:pPr lvl="1"/>
            <a:r>
              <a:rPr lang="en-GB" dirty="0"/>
              <a:t>Regularization</a:t>
            </a:r>
          </a:p>
          <a:p>
            <a:pPr lvl="1"/>
            <a:r>
              <a:rPr lang="en-GB" dirty="0"/>
              <a:t>Prune on full binary trees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Speed</a:t>
            </a:r>
          </a:p>
          <a:p>
            <a:pPr lvl="1"/>
            <a:r>
              <a:rPr lang="en-GB" dirty="0"/>
              <a:t>Parallel Processing with </a:t>
            </a:r>
            <a:r>
              <a:rPr lang="en-GB" dirty="0" err="1"/>
              <a:t>OpenMp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Customization</a:t>
            </a:r>
          </a:p>
          <a:p>
            <a:pPr lvl="1"/>
            <a:r>
              <a:rPr lang="en-GB" dirty="0"/>
              <a:t>Custom optimization objectives</a:t>
            </a:r>
          </a:p>
          <a:p>
            <a:pPr lvl="1"/>
            <a:r>
              <a:rPr lang="en-GB" dirty="0"/>
              <a:t>Parameter tuning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Difference between </a:t>
            </a:r>
            <a:r>
              <a:rPr lang="en-GB" dirty="0" err="1"/>
              <a:t>gbm</a:t>
            </a:r>
            <a:r>
              <a:rPr lang="en-GB" dirty="0"/>
              <a:t> and </a:t>
            </a:r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the </a:t>
            </a:r>
            <a:r>
              <a:rPr lang="en-GB" dirty="0">
                <a:solidFill>
                  <a:schemeClr val="accent1"/>
                </a:solidFill>
              </a:rPr>
              <a:t>difference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9" y="4479226"/>
            <a:ext cx="960459" cy="8969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5" y="1687677"/>
            <a:ext cx="891643" cy="8907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0" y="3236493"/>
            <a:ext cx="886738" cy="5846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3995" y="33966"/>
            <a:ext cx="2556284" cy="13233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Voscorts</a:t>
            </a:r>
            <a:r>
              <a:rPr lang="en-US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-3960948" y="-938783"/>
            <a:ext cx="6174220" cy="19932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challenge from August 2015</a:t>
            </a:r>
          </a:p>
          <a:p>
            <a:r>
              <a:rPr lang="en-US" dirty="0" smtClean="0"/>
              <a:t>Binary classification problem</a:t>
            </a:r>
          </a:p>
          <a:p>
            <a:r>
              <a:rPr lang="en-US" dirty="0" smtClean="0"/>
              <a:t>1.934 anonymized variables</a:t>
            </a:r>
          </a:p>
          <a:p>
            <a:r>
              <a:rPr lang="en-US" dirty="0" smtClean="0"/>
              <a:t>150.000 labels records for training</a:t>
            </a:r>
          </a:p>
          <a:p>
            <a:r>
              <a:rPr lang="en-US" dirty="0" smtClean="0"/>
              <a:t>Major challenges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573881"/>
            <a:ext cx="6504533" cy="831846"/>
          </a:xfrm>
        </p:spPr>
        <p:txBody>
          <a:bodyPr/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a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/>
              <a:t>mail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 smtClean="0"/>
              <a:t>customer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371722" y="5818994"/>
            <a:ext cx="8353600" cy="2641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36" y="1921112"/>
            <a:ext cx="2921124" cy="1371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10378" y="3166471"/>
            <a:ext cx="385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852339"/>
                </a:solidFill>
                <a:latin typeface="Cambria Math" charset="0"/>
                <a:ea typeface="Cambria Math" charset="0"/>
                <a:cs typeface="Cambria Math" charset="0"/>
              </a:rPr>
              <a:t>150.000</a:t>
            </a:r>
            <a:endParaRPr lang="en-US" sz="6000" b="1" dirty="0">
              <a:solidFill>
                <a:srgbClr val="852339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10378" y="4282267"/>
            <a:ext cx="3852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852339"/>
                </a:solidFill>
                <a:latin typeface="Cambria Math" charset="0"/>
                <a:ea typeface="Cambria Math" charset="0"/>
                <a:cs typeface="Cambria Math" charset="0"/>
              </a:rPr>
              <a:t>1.934</a:t>
            </a:r>
            <a:endParaRPr lang="en-US" sz="6000" b="1" dirty="0">
              <a:solidFill>
                <a:srgbClr val="852339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1717" y="2170662"/>
            <a:ext cx="1306113" cy="682274"/>
            <a:chOff x="4860032" y="1901958"/>
            <a:chExt cx="1306113" cy="682274"/>
          </a:xfrm>
        </p:grpSpPr>
        <p:sp>
          <p:nvSpPr>
            <p:cNvPr id="10" name="Rectangle 9"/>
            <p:cNvSpPr/>
            <p:nvPr/>
          </p:nvSpPr>
          <p:spPr>
            <a:xfrm>
              <a:off x="4860032" y="1973095"/>
              <a:ext cx="540000" cy="540000"/>
            </a:xfrm>
            <a:prstGeom prst="rect">
              <a:avLst/>
            </a:prstGeom>
            <a:noFill/>
            <a:ln w="28575">
              <a:solidFill>
                <a:srgbClr val="8523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82157" y="1901958"/>
              <a:ext cx="683988" cy="682274"/>
              <a:chOff x="5781181" y="1830821"/>
              <a:chExt cx="683988" cy="68227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853175" y="1901958"/>
                <a:ext cx="540000" cy="540000"/>
              </a:xfrm>
              <a:prstGeom prst="rect">
                <a:avLst/>
              </a:prstGeom>
              <a:noFill/>
              <a:ln w="28575">
                <a:solidFill>
                  <a:srgbClr val="8523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5781181" y="1830821"/>
                <a:ext cx="683988" cy="682274"/>
              </a:xfrm>
              <a:prstGeom prst="mathMultiply">
                <a:avLst>
                  <a:gd name="adj1" fmla="val 5892"/>
                </a:avLst>
              </a:prstGeom>
              <a:solidFill>
                <a:srgbClr val="852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827830" y="2280966"/>
            <a:ext cx="423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F5F5F"/>
                </a:solidFill>
              </a:rPr>
              <a:t>binary </a:t>
            </a:r>
            <a:r>
              <a:rPr lang="en-US" sz="2400" dirty="0">
                <a:solidFill>
                  <a:srgbClr val="5F5F5F"/>
                </a:solidFill>
              </a:rPr>
              <a:t>c</a:t>
            </a:r>
            <a:r>
              <a:rPr lang="en-US" sz="2400" dirty="0" smtClean="0">
                <a:solidFill>
                  <a:srgbClr val="5F5F5F"/>
                </a:solidFill>
              </a:rPr>
              <a:t>lassification problem</a:t>
            </a:r>
            <a:endParaRPr lang="en-US" sz="2400" dirty="0">
              <a:solidFill>
                <a:srgbClr val="5F5F5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9852" y="34381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F5F5F"/>
                </a:solidFill>
              </a:rPr>
              <a:t>l</a:t>
            </a:r>
            <a:r>
              <a:rPr lang="en-US" sz="2400" dirty="0" smtClean="0">
                <a:solidFill>
                  <a:srgbClr val="5F5F5F"/>
                </a:solidFill>
              </a:rPr>
              <a:t>abeled training records</a:t>
            </a:r>
            <a:endParaRPr lang="en-US" sz="2400" dirty="0">
              <a:solidFill>
                <a:srgbClr val="5F5F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9852" y="455293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F5F5F"/>
                </a:solidFill>
              </a:rPr>
              <a:t>a</a:t>
            </a:r>
            <a:r>
              <a:rPr lang="en-US" sz="2400" b="1" dirty="0" smtClean="0">
                <a:solidFill>
                  <a:srgbClr val="5F5F5F"/>
                </a:solidFill>
              </a:rPr>
              <a:t>nonymized</a:t>
            </a:r>
            <a:r>
              <a:rPr lang="en-US" sz="2400" dirty="0" smtClean="0">
                <a:solidFill>
                  <a:srgbClr val="5F5F5F"/>
                </a:solidFill>
              </a:rPr>
              <a:t> attributes</a:t>
            </a:r>
            <a:endParaRPr lang="en-US" sz="2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807804" y="2085683"/>
            <a:ext cx="3085974" cy="3072538"/>
          </a:xfrm>
          <a:prstGeom prst="ellipse">
            <a:avLst/>
          </a:prstGeom>
          <a:noFill/>
          <a:ln w="127000">
            <a:solidFill>
              <a:srgbClr val="E6D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Crisp-</a:t>
            </a:r>
            <a:r>
              <a:rPr lang="en-US" dirty="0" err="1" smtClean="0"/>
              <a:t>dm</a:t>
            </a:r>
            <a:r>
              <a:rPr lang="en-US" dirty="0" smtClean="0"/>
              <a:t> 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29087" y="1835648"/>
            <a:ext cx="1728192" cy="576064"/>
            <a:chOff x="1331640" y="2348880"/>
            <a:chExt cx="1728192" cy="576064"/>
          </a:xfrm>
        </p:grpSpPr>
        <p:sp>
          <p:nvSpPr>
            <p:cNvPr id="7" name="Rounded Rectangle 6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Business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Understanding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501334" y="1835647"/>
            <a:ext cx="1728192" cy="576064"/>
            <a:chOff x="1331640" y="2348880"/>
            <a:chExt cx="1728192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Data</a:t>
              </a:r>
              <a:br>
                <a:rPr lang="en-US" sz="1200" dirty="0" smtClean="0"/>
              </a:br>
              <a:r>
                <a:rPr lang="en-US" sz="1200" dirty="0" smtClean="0"/>
                <a:t>Understanding</a:t>
              </a:r>
              <a:endParaRPr lang="en-US" sz="1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344326" y="2877283"/>
            <a:ext cx="1728192" cy="576064"/>
            <a:chOff x="1331640" y="2348880"/>
            <a:chExt cx="1728192" cy="576064"/>
          </a:xfrm>
        </p:grpSpPr>
        <p:sp>
          <p:nvSpPr>
            <p:cNvPr id="14" name="Rounded Rectangle 13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Data</a:t>
              </a:r>
              <a:br>
                <a:rPr lang="en-US" sz="1200" dirty="0" smtClean="0"/>
              </a:br>
              <a:r>
                <a:rPr lang="en-US" sz="1200" dirty="0" smtClean="0"/>
                <a:t>Cleaning</a:t>
              </a:r>
              <a:endParaRPr lang="en-US" sz="1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344326" y="4029411"/>
            <a:ext cx="1728192" cy="576064"/>
            <a:chOff x="1331640" y="2348880"/>
            <a:chExt cx="1728192" cy="576064"/>
          </a:xfrm>
        </p:grpSpPr>
        <p:sp>
          <p:nvSpPr>
            <p:cNvPr id="20" name="Rounded Rectangle 19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Modeling</a:t>
              </a:r>
              <a:endParaRPr lang="en-US" sz="14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551938" y="5109531"/>
            <a:ext cx="1728192" cy="576064"/>
            <a:chOff x="1543387" y="5160585"/>
            <a:chExt cx="1728192" cy="576064"/>
          </a:xfrm>
        </p:grpSpPr>
        <p:grpSp>
          <p:nvGrpSpPr>
            <p:cNvPr id="22" name="Group 21"/>
            <p:cNvGrpSpPr/>
            <p:nvPr/>
          </p:nvGrpSpPr>
          <p:grpSpPr>
            <a:xfrm>
              <a:off x="1543387" y="5160585"/>
              <a:ext cx="1728192" cy="576064"/>
              <a:chOff x="1331640" y="2348880"/>
              <a:chExt cx="1728192" cy="57606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331640" y="2348880"/>
                <a:ext cx="1728192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en-US" sz="1200" dirty="0" smtClean="0"/>
                  <a:t>Evaluation</a:t>
                </a:r>
                <a:endParaRPr lang="en-US" sz="1400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823746" y="4029411"/>
            <a:ext cx="1728192" cy="576064"/>
            <a:chOff x="1331640" y="2348880"/>
            <a:chExt cx="1728192" cy="576064"/>
          </a:xfrm>
        </p:grpSpPr>
        <p:sp>
          <p:nvSpPr>
            <p:cNvPr id="28" name="Rounded Rectangle 27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Deployment</a:t>
              </a:r>
              <a:endParaRPr lang="en-US" sz="14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 flipV="1">
            <a:off x="3857279" y="2123679"/>
            <a:ext cx="644055" cy="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4" idx="0"/>
          </p:cNvCxnSpPr>
          <p:nvPr/>
        </p:nvCxnSpPr>
        <p:spPr>
          <a:xfrm>
            <a:off x="5365430" y="2411711"/>
            <a:ext cx="842992" cy="4655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20" idx="0"/>
          </p:cNvCxnSpPr>
          <p:nvPr/>
        </p:nvCxnSpPr>
        <p:spPr>
          <a:xfrm>
            <a:off x="6208422" y="3453347"/>
            <a:ext cx="0" cy="5760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  <a:endCxn id="23" idx="3"/>
          </p:cNvCxnSpPr>
          <p:nvPr/>
        </p:nvCxnSpPr>
        <p:spPr>
          <a:xfrm flipH="1">
            <a:off x="5280130" y="4605475"/>
            <a:ext cx="928292" cy="792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8" idx="2"/>
          </p:cNvCxnSpPr>
          <p:nvPr/>
        </p:nvCxnSpPr>
        <p:spPr>
          <a:xfrm flipH="1" flipV="1">
            <a:off x="2687842" y="4605475"/>
            <a:ext cx="864096" cy="792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3" idx="0"/>
            <a:endCxn id="7" idx="2"/>
          </p:cNvCxnSpPr>
          <p:nvPr/>
        </p:nvCxnSpPr>
        <p:spPr>
          <a:xfrm rot="16200000" flipV="1">
            <a:off x="2355700" y="3049196"/>
            <a:ext cx="2697819" cy="1422851"/>
          </a:xfrm>
          <a:prstGeom prst="curvedConnector3">
            <a:avLst>
              <a:gd name="adj1" fmla="val 41714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3928071" y="2840147"/>
            <a:ext cx="975925" cy="122640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36000"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2" name="Triangle 71"/>
          <p:cNvSpPr/>
          <p:nvPr/>
        </p:nvSpPr>
        <p:spPr>
          <a:xfrm flipV="1">
            <a:off x="5641821" y="3585363"/>
            <a:ext cx="503914" cy="278189"/>
          </a:xfrm>
          <a:prstGeom prst="triangle">
            <a:avLst/>
          </a:prstGeom>
          <a:solidFill>
            <a:srgbClr val="E6D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riangle 36"/>
          <p:cNvSpPr/>
          <p:nvPr/>
        </p:nvSpPr>
        <p:spPr>
          <a:xfrm rot="10800000" flipV="1">
            <a:off x="2553790" y="3411461"/>
            <a:ext cx="503914" cy="278189"/>
          </a:xfrm>
          <a:prstGeom prst="triangle">
            <a:avLst/>
          </a:prstGeom>
          <a:solidFill>
            <a:srgbClr val="E6D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2639817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Data Understanding 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Modeling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999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Done with mi package (15 iterations/attribute)</a:t>
            </a:r>
          </a:p>
          <a:p>
            <a:r>
              <a:rPr lang="en-US" dirty="0"/>
              <a:t>The algorithm </a:t>
            </a:r>
            <a:r>
              <a:rPr lang="en-US" dirty="0" smtClean="0"/>
              <a:t>iteratively </a:t>
            </a:r>
            <a:r>
              <a:rPr lang="en-US" dirty="0"/>
              <a:t>draws imputed values from the conditional distribution for each variable given the observed and imputed values of the other variables in the data. </a:t>
            </a:r>
            <a:endParaRPr lang="en-US" dirty="0" smtClean="0"/>
          </a:p>
          <a:p>
            <a:r>
              <a:rPr lang="en-US" dirty="0" smtClean="0"/>
              <a:t>The imputation of one attribute is based on the top 5 highest spearman correlating attributes for performance reasons</a:t>
            </a:r>
          </a:p>
          <a:p>
            <a:r>
              <a:rPr lang="en-US" dirty="0" smtClean="0"/>
              <a:t>Factors are not imputed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6255" y="0"/>
            <a:ext cx="3204357" cy="1232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Imputation by chained equations impractical on all attributes at once</a:t>
            </a:r>
          </a:p>
          <a:p>
            <a:r>
              <a:rPr lang="en-US" dirty="0" smtClean="0"/>
              <a:t>Selection of </a:t>
            </a:r>
            <a:r>
              <a:rPr lang="en-US" i="1" dirty="0" smtClean="0"/>
              <a:t>helpful</a:t>
            </a:r>
            <a:r>
              <a:rPr lang="en-US" dirty="0" smtClean="0"/>
              <a:t> attributes for imputation of </a:t>
            </a:r>
            <a:br>
              <a:rPr lang="en-US" dirty="0" smtClean="0"/>
            </a:br>
            <a:r>
              <a:rPr lang="en-US" dirty="0" smtClean="0"/>
              <a:t>attribute </a:t>
            </a:r>
            <a:r>
              <a:rPr lang="en-US" b="1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en-US" dirty="0" smtClean="0"/>
              <a:t> required and done through: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7056" y="3522691"/>
            <a:ext cx="33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</a:t>
            </a:r>
            <a:r>
              <a:rPr lang="en-US" dirty="0" smtClean="0"/>
              <a:t> value correlation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9972" y="3522691"/>
            <a:ext cx="417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Missingness</a:t>
            </a:r>
            <a:r>
              <a:rPr lang="en-US" dirty="0" smtClean="0"/>
              <a:t>” pattern correlation </a:t>
            </a:r>
            <a:r>
              <a:rPr lang="en-US" b="1" dirty="0" smtClean="0"/>
              <a:t>below threshold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325951"/>
            <a:ext cx="335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correlating attributes are good basis for imputation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982454"/>
            <a:ext cx="335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de-DE" dirty="0" smtClean="0"/>
              <a:t> but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to-be-imputed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6271" y="4382290"/>
            <a:ext cx="4163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(Pearson </a:t>
            </a:r>
            <a:r>
              <a:rPr lang="en-US" dirty="0"/>
              <a:t>cor. on </a:t>
            </a:r>
            <a:r>
              <a:rPr lang="en-US" dirty="0" err="1"/>
              <a:t>boolean</a:t>
            </a:r>
            <a:r>
              <a:rPr lang="en-US" dirty="0"/>
              <a:t>-casted data)</a:t>
            </a:r>
          </a:p>
          <a:p>
            <a:endParaRPr lang="en-US" dirty="0" smtClean="0"/>
          </a:p>
          <a:p>
            <a:r>
              <a:rPr lang="en-US" dirty="0" smtClean="0"/>
              <a:t>We do not want </a:t>
            </a:r>
            <a:r>
              <a:rPr lang="en-US" dirty="0" err="1" smtClean="0"/>
              <a:t>helpuful</a:t>
            </a:r>
            <a:r>
              <a:rPr lang="en-US" dirty="0" smtClean="0"/>
              <a:t> attributes to be missing as well when </a:t>
            </a:r>
            <a:r>
              <a:rPr lang="en-US" b="1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en-US" dirty="0" smtClean="0"/>
              <a:t> is missing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27584" y="4077072"/>
            <a:ext cx="72728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75956" y="4095074"/>
            <a:ext cx="3328" cy="180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0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533"/>
            <a:ext cx="4257827" cy="42578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06320"/>
            <a:ext cx="4822419" cy="3857938"/>
          </a:xfrm>
        </p:spPr>
      </p:pic>
    </p:spTree>
    <p:extLst>
      <p:ext uri="{BB962C8B-B14F-4D97-AF65-F5344CB8AC3E}">
        <p14:creationId xmlns:p14="http://schemas.microsoft.com/office/powerpoint/2010/main" val="132163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impute v1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715376727"/>
              </p:ext>
            </p:extLst>
          </p:nvPr>
        </p:nvGraphicFramePr>
        <p:xfrm>
          <a:off x="371722" y="1330261"/>
          <a:ext cx="17656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51"/>
                <a:gridCol w="588551"/>
                <a:gridCol w="58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1722" y="3933055"/>
            <a:ext cx="8359703" cy="1629545"/>
          </a:xfrm>
        </p:spPr>
        <p:txBody>
          <a:bodyPr>
            <a:normAutofit/>
          </a:bodyPr>
          <a:lstStyle/>
          <a:p>
            <a:r>
              <a:rPr lang="en-US" dirty="0" smtClean="0"/>
              <a:t>V1 and V3 have high value correlation, but also high </a:t>
            </a:r>
            <a:r>
              <a:rPr lang="en-US" dirty="0" err="1" smtClean="0"/>
              <a:t>missingness</a:t>
            </a:r>
            <a:r>
              <a:rPr lang="en-US" dirty="0" smtClean="0"/>
              <a:t> correlation </a:t>
            </a:r>
            <a:r>
              <a:rPr lang="en-US" dirty="0" smtClean="0">
                <a:sym typeface="Wingdings"/>
              </a:rPr>
              <a:t> V3 is no imputation candidate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V1 and V2 show less </a:t>
            </a:r>
            <a:r>
              <a:rPr lang="en-US" dirty="0" err="1" smtClean="0"/>
              <a:t>missingness</a:t>
            </a:r>
            <a:r>
              <a:rPr lang="en-US" dirty="0" smtClean="0"/>
              <a:t> correlation and the values are correlated </a:t>
            </a:r>
            <a:r>
              <a:rPr lang="en-US" dirty="0" smtClean="0">
                <a:sym typeface="Wingdings"/>
              </a:rPr>
              <a:t> V2 is imputation candidate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826342"/>
              </p:ext>
            </p:extLst>
          </p:nvPr>
        </p:nvGraphicFramePr>
        <p:xfrm>
          <a:off x="2957915" y="1330261"/>
          <a:ext cx="17656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51"/>
                <a:gridCol w="588551"/>
                <a:gridCol w="58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57916" y="971436"/>
            <a:ext cx="17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722" y="952507"/>
            <a:ext cx="176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Increase sample size</a:t>
            </a:r>
          </a:p>
          <a:p>
            <a:r>
              <a:rPr lang="en-US" dirty="0" smtClean="0"/>
              <a:t>Imputation</a:t>
            </a:r>
          </a:p>
          <a:p>
            <a:pPr lvl="1"/>
            <a:r>
              <a:rPr lang="en-US" dirty="0" smtClean="0"/>
              <a:t>Numerical</a:t>
            </a:r>
          </a:p>
          <a:p>
            <a:pPr lvl="2"/>
            <a:r>
              <a:rPr lang="en-US" dirty="0" smtClean="0"/>
              <a:t>Change number of top correlating attributes used for imputation</a:t>
            </a:r>
          </a:p>
          <a:p>
            <a:pPr lvl="2"/>
            <a:r>
              <a:rPr lang="en-US" dirty="0" smtClean="0"/>
              <a:t>Use random attributes instead of top correlating ones</a:t>
            </a:r>
          </a:p>
          <a:p>
            <a:pPr lvl="1"/>
            <a:r>
              <a:rPr lang="en-US" dirty="0" smtClean="0"/>
              <a:t>Factors</a:t>
            </a:r>
          </a:p>
          <a:p>
            <a:pPr lvl="2"/>
            <a:r>
              <a:rPr lang="en-US" dirty="0" smtClean="0"/>
              <a:t>Also impute factor NAs instead of treating them as a level</a:t>
            </a:r>
          </a:p>
          <a:p>
            <a:pPr lvl="2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6255" y="0"/>
            <a:ext cx="3204357" cy="1232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9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CIS Presentation Template">
  <a:themeElements>
    <a:clrScheme name="Custom 1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FEFFFF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6E41BDB4-5402-44DA-B645-9072198570B8}" vid="{4CED2DA4-BDC7-4E26-85EE-A06D8C0126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ERCIS_Template_Office2013</Template>
  <TotalTime>24299</TotalTime>
  <Words>658</Words>
  <Application>Microsoft Macintosh PowerPoint</Application>
  <PresentationFormat>On-screen Show (4:3)</PresentationFormat>
  <Paragraphs>174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Trebuchet MS</vt:lpstr>
      <vt:lpstr>Wingdings</vt:lpstr>
      <vt:lpstr>Arial</vt:lpstr>
      <vt:lpstr>ERCIS Presentation Template</vt:lpstr>
      <vt:lpstr>think-cell Folie</vt:lpstr>
      <vt:lpstr>Springleaf marketing response</vt:lpstr>
      <vt:lpstr>Determine whether to send a  direct mail piece to a customer</vt:lpstr>
      <vt:lpstr>approach</vt:lpstr>
      <vt:lpstr>Agenda</vt:lpstr>
      <vt:lpstr>Imputation</vt:lpstr>
      <vt:lpstr>Imputation concept</vt:lpstr>
      <vt:lpstr>PowerPoint Presentation</vt:lpstr>
      <vt:lpstr>example: impute v1</vt:lpstr>
      <vt:lpstr>Options</vt:lpstr>
      <vt:lpstr>Modeling</vt:lpstr>
      <vt:lpstr>Receiver operator characteristic</vt:lpstr>
      <vt:lpstr>Boosting (Additive learning)</vt:lpstr>
      <vt:lpstr>eXtreme gradient Boosting (xgboost)</vt:lpstr>
      <vt:lpstr>xgboost</vt:lpstr>
      <vt:lpstr>Xgboost</vt:lpstr>
      <vt:lpstr>What makes the difference</vt:lpstr>
    </vt:vector>
  </TitlesOfParts>
  <Manager>armin.stein@ercis.uni-muenster.de</Manager>
  <Company>WI WWU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Metaheuristics</dc:title>
  <dc:creator>Marcus Cramer</dc:creator>
  <cp:lastModifiedBy>Markus Heuchert</cp:lastModifiedBy>
  <cp:revision>1318</cp:revision>
  <cp:lastPrinted>2012-03-27T13:30:40Z</cp:lastPrinted>
  <dcterms:created xsi:type="dcterms:W3CDTF">2014-04-02T10:21:58Z</dcterms:created>
  <dcterms:modified xsi:type="dcterms:W3CDTF">2017-01-04T18:49:28Z</dcterms:modified>
</cp:coreProperties>
</file>