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85" r:id="rId2"/>
    <p:sldId id="488" r:id="rId3"/>
    <p:sldId id="539" r:id="rId4"/>
    <p:sldId id="543" r:id="rId5"/>
    <p:sldId id="542" r:id="rId6"/>
    <p:sldId id="527" r:id="rId7"/>
    <p:sldId id="526" r:id="rId8"/>
    <p:sldId id="544" r:id="rId9"/>
    <p:sldId id="547" r:id="rId10"/>
    <p:sldId id="545" r:id="rId11"/>
    <p:sldId id="548" r:id="rId12"/>
    <p:sldId id="540" r:id="rId13"/>
    <p:sldId id="528" r:id="rId14"/>
    <p:sldId id="534" r:id="rId15"/>
    <p:sldId id="529" r:id="rId16"/>
    <p:sldId id="530" r:id="rId17"/>
    <p:sldId id="531" r:id="rId18"/>
    <p:sldId id="535" r:id="rId19"/>
    <p:sldId id="536" r:id="rId20"/>
    <p:sldId id="537" r:id="rId21"/>
    <p:sldId id="532" r:id="rId22"/>
    <p:sldId id="533" r:id="rId23"/>
    <p:sldId id="549" r:id="rId24"/>
    <p:sldId id="541" r:id="rId25"/>
    <p:sldId id="538" r:id="rId26"/>
    <p:sldId id="480" r:id="rId27"/>
    <p:sldId id="490" r:id="rId28"/>
    <p:sldId id="523" r:id="rId29"/>
    <p:sldId id="524" r:id="rId30"/>
  </p:sldIdLst>
  <p:sldSz cx="9144000" cy="6858000" type="screen4x3"/>
  <p:notesSz cx="6858000" cy="9144000"/>
  <p:custDataLst>
    <p:tags r:id="rId3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26" userDrawn="1">
          <p15:clr>
            <a:srgbClr val="A4A3A4"/>
          </p15:clr>
        </p15:guide>
        <p15:guide id="3" pos="5534" userDrawn="1">
          <p15:clr>
            <a:srgbClr val="A4A3A4"/>
          </p15:clr>
        </p15:guide>
        <p15:guide id="4" orient="horz" pos="3657" userDrawn="1">
          <p15:clr>
            <a:srgbClr val="A4A3A4"/>
          </p15:clr>
        </p15:guide>
        <p15:guide id="5" pos="2857" userDrawn="1">
          <p15:clr>
            <a:srgbClr val="A4A3A4"/>
          </p15:clr>
        </p15:guide>
        <p15:guide id="6" orient="horz" pos="107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rin Bergener" initials="KB" lastIdx="2" clrIdx="0"/>
  <p:cmAuthor id="1" name="Marcus Cramer" initials="MC" lastIdx="9" clrIdx="1">
    <p:extLst/>
  </p:cmAuthor>
  <p:cmAuthor id="2" name="Martin Wölck" initials="" lastIdx="48" clrIdx="2"/>
  <p:cmAuthor id="3" name="Martin Wö" initials="MW" lastIdx="21" clrIdx="3">
    <p:extLst/>
  </p:cmAuthor>
  <p:cmAuthor id="4" name="Johannes Berger" initials="JB" lastIdx="5" clrIdx="4"/>
  <p:cmAuthor id="5" name="Herr Johannes Berger" initials="HJB" lastIdx="1"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852339"/>
    <a:srgbClr val="000000"/>
    <a:srgbClr val="D9D9D9"/>
    <a:srgbClr val="8797A3"/>
    <a:srgbClr val="003E90"/>
    <a:srgbClr val="004D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28" autoAdjust="0"/>
    <p:restoredTop sz="89892" autoAdjust="0"/>
  </p:normalViewPr>
  <p:slideViewPr>
    <p:cSldViewPr>
      <p:cViewPr>
        <p:scale>
          <a:sx n="100" d="100"/>
          <a:sy n="100" d="100"/>
        </p:scale>
        <p:origin x="1978" y="950"/>
      </p:cViewPr>
      <p:guideLst>
        <p:guide pos="226"/>
        <p:guide pos="5534"/>
        <p:guide orient="horz" pos="3657"/>
        <p:guide pos="2857"/>
        <p:guide orient="horz" pos="10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3154" y="5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noFill/>
              <a:ln>
                <a:noFill/>
              </a:ln>
              <a:effectLst/>
            </c:spPr>
          </c:dPt>
          <c:dPt>
            <c:idx val="2"/>
            <c:invertIfNegative val="0"/>
            <c:bubble3D val="0"/>
            <c:spPr>
              <a:noFill/>
              <a:ln>
                <a:noFill/>
              </a:ln>
              <a:effectLst/>
            </c:spPr>
          </c:dPt>
          <c:dPt>
            <c:idx val="3"/>
            <c:invertIfNegative val="0"/>
            <c:bubble3D val="0"/>
            <c:spPr>
              <a:noFill/>
              <a:ln>
                <a:noFill/>
              </a:ln>
              <a:effectLst/>
            </c:spPr>
          </c:dPt>
          <c:dPt>
            <c:idx val="4"/>
            <c:invertIfNegative val="0"/>
            <c:bubble3D val="0"/>
            <c:spPr>
              <a:noFill/>
              <a:ln>
                <a:noFill/>
              </a:ln>
              <a:effectLst/>
            </c:spPr>
          </c:dPt>
          <c:dPt>
            <c:idx val="5"/>
            <c:invertIfNegative val="0"/>
            <c:bubble3D val="0"/>
            <c:spPr>
              <a:noFill/>
              <a:ln>
                <a:noFill/>
              </a:ln>
              <a:effectLst/>
            </c:spPr>
          </c:dPt>
          <c:dPt>
            <c:idx val="7"/>
            <c:invertIfNegative val="0"/>
            <c:bubble3D val="0"/>
            <c:spPr>
              <a:noFill/>
              <a:ln>
                <a:noFill/>
              </a:ln>
              <a:effectLst/>
            </c:spPr>
          </c:dPt>
          <c:dPt>
            <c:idx val="8"/>
            <c:invertIfNegative val="0"/>
            <c:bubble3D val="0"/>
            <c:spPr>
              <a:noFill/>
              <a:ln>
                <a:noFill/>
              </a:ln>
              <a:effectLst/>
            </c:spPr>
          </c:dPt>
          <c:dLbls>
            <c:dLbl>
              <c:idx val="0"/>
              <c:layout>
                <c:manualLayout>
                  <c:x val="0"/>
                  <c:y val="-0.30152154918359769"/>
                </c:manualLayout>
              </c:layout>
              <c:showLegendKey val="0"/>
              <c:showVal val="1"/>
              <c:showCatName val="0"/>
              <c:showSerName val="0"/>
              <c:showPercent val="0"/>
              <c:showBubbleSize val="0"/>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layout>
                <c:manualLayout>
                  <c:x val="1.7305562130305254E-3"/>
                  <c:y val="-0.28399122655664433"/>
                </c:manualLayout>
              </c:layout>
              <c:showLegendKey val="0"/>
              <c:showVal val="1"/>
              <c:showCatName val="0"/>
              <c:showSerName val="0"/>
              <c:showPercent val="0"/>
              <c:showBubbleSize val="0"/>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Total</c:v>
                </c:pt>
                <c:pt idx="1">
                  <c:v>ID + target</c:v>
                </c:pt>
                <c:pt idx="2">
                  <c:v>One factor</c:v>
                </c:pt>
                <c:pt idx="3">
                  <c:v>Boolean</c:v>
                </c:pt>
                <c:pt idx="4">
                  <c:v>Date</c:v>
                </c:pt>
                <c:pt idx="5">
                  <c:v>String</c:v>
                </c:pt>
                <c:pt idx="6">
                  <c:v>Numerical</c:v>
                </c:pt>
                <c:pt idx="7">
                  <c:v>|Cor| = 1</c:v>
                </c:pt>
                <c:pt idx="8">
                  <c:v>Factor data</c:v>
                </c:pt>
              </c:strCache>
            </c:strRef>
          </c:cat>
          <c:val>
            <c:numRef>
              <c:f>Sheet1!$B$2:$B$10</c:f>
              <c:numCache>
                <c:formatCode>General</c:formatCode>
                <c:ptCount val="9"/>
                <c:pt idx="0">
                  <c:v>1934</c:v>
                </c:pt>
                <c:pt idx="1">
                  <c:v>1932</c:v>
                </c:pt>
                <c:pt idx="2">
                  <c:v>1924</c:v>
                </c:pt>
                <c:pt idx="3">
                  <c:v>1857</c:v>
                </c:pt>
                <c:pt idx="4">
                  <c:v>1841</c:v>
                </c:pt>
                <c:pt idx="5">
                  <c:v>1824</c:v>
                </c:pt>
                <c:pt idx="6">
                  <c:v>1824</c:v>
                </c:pt>
                <c:pt idx="7">
                  <c:v>1775</c:v>
                </c:pt>
                <c:pt idx="8">
                  <c:v>1427</c:v>
                </c:pt>
              </c:numCache>
            </c:numRef>
          </c:val>
        </c:ser>
        <c:ser>
          <c:idx val="1"/>
          <c:order val="1"/>
          <c:tx>
            <c:strRef>
              <c:f>Sheet1!$C$1</c:f>
              <c:strCache>
                <c:ptCount val="1"/>
                <c:pt idx="0">
                  <c:v>Series 2</c:v>
                </c:pt>
              </c:strCache>
            </c:strRef>
          </c:tx>
          <c:spPr>
            <a:solidFill>
              <a:schemeClr val="accent2"/>
            </a:solidFill>
            <a:ln>
              <a:noFill/>
            </a:ln>
            <a:effectLst/>
          </c:spPr>
          <c:invertIfNegative val="0"/>
          <c:dLbls>
            <c:dLbl>
              <c:idx val="0"/>
              <c:delete val="1"/>
              <c:extLst>
                <c:ext xmlns:c15="http://schemas.microsoft.com/office/drawing/2012/chart" uri="{CE6537A1-D6FC-4f65-9D91-7224C49458BB}"/>
              </c:extLst>
            </c:dLbl>
            <c:dLbl>
              <c:idx val="1"/>
              <c:layout>
                <c:manualLayout>
                  <c:x val="-3.1726497398356686E-17"/>
                  <c:y val="-4.5578838830078718E-2"/>
                </c:manualLayout>
              </c:layout>
              <c:showLegendKey val="0"/>
              <c:showVal val="1"/>
              <c:showCatName val="0"/>
              <c:showSerName val="0"/>
              <c:showPercent val="0"/>
              <c:showBubbleSize val="0"/>
              <c:extLst>
                <c:ext xmlns:c15="http://schemas.microsoft.com/office/drawing/2012/chart" uri="{CE6537A1-D6FC-4f65-9D91-7224C49458BB}"/>
              </c:extLst>
            </c:dLbl>
            <c:dLbl>
              <c:idx val="2"/>
              <c:layout>
                <c:manualLayout>
                  <c:x val="0"/>
                  <c:y val="-3.8566709779297381E-2"/>
                </c:manualLayout>
              </c:layout>
              <c:showLegendKey val="0"/>
              <c:showVal val="1"/>
              <c:showCatName val="0"/>
              <c:showSerName val="0"/>
              <c:showPercent val="0"/>
              <c:showBubbleSize val="0"/>
              <c:extLst>
                <c:ext xmlns:c15="http://schemas.microsoft.com/office/drawing/2012/chart" uri="{CE6537A1-D6FC-4f65-9D91-7224C49458BB}"/>
              </c:extLst>
            </c:dLbl>
            <c:dLbl>
              <c:idx val="3"/>
              <c:layout>
                <c:manualLayout>
                  <c:x val="-6.3452994796713371E-17"/>
                  <c:y val="-3.8566709779297395E-2"/>
                </c:manualLayout>
              </c:layout>
              <c:showLegendKey val="0"/>
              <c:showVal val="1"/>
              <c:showCatName val="0"/>
              <c:showSerName val="0"/>
              <c:showPercent val="0"/>
              <c:showBubbleSize val="0"/>
              <c:extLst>
                <c:ext xmlns:c15="http://schemas.microsoft.com/office/drawing/2012/chart" uri="{CE6537A1-D6FC-4f65-9D91-7224C49458BB}"/>
              </c:extLst>
            </c:dLbl>
            <c:dLbl>
              <c:idx val="4"/>
              <c:layout>
                <c:manualLayout>
                  <c:x val="-6.3452994796713371E-17"/>
                  <c:y val="-3.1554580728516073E-2"/>
                </c:manualLayout>
              </c:layout>
              <c:showLegendKey val="0"/>
              <c:showVal val="1"/>
              <c:showCatName val="0"/>
              <c:showSerName val="0"/>
              <c:showPercent val="0"/>
              <c:showBubbleSize val="0"/>
              <c:extLst>
                <c:ext xmlns:c15="http://schemas.microsoft.com/office/drawing/2012/chart" uri="{CE6537A1-D6FC-4f65-9D91-7224C49458BB}"/>
              </c:extLst>
            </c:dLbl>
            <c:dLbl>
              <c:idx val="5"/>
              <c:layout>
                <c:manualLayout>
                  <c:x val="1.7305562130306522E-3"/>
                  <c:y val="-4.5578838830078718E-2"/>
                </c:manualLayout>
              </c:layout>
              <c:showLegendKey val="0"/>
              <c:showVal val="1"/>
              <c:showCatName val="0"/>
              <c:showSerName val="0"/>
              <c:showPercent val="0"/>
              <c:showBubbleSize val="0"/>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layout>
                <c:manualLayout>
                  <c:x val="-1.2690598959342674E-16"/>
                  <c:y val="-5.2590967880860061E-2"/>
                </c:manualLayout>
              </c:layout>
              <c:showLegendKey val="0"/>
              <c:showVal val="1"/>
              <c:showCatName val="0"/>
              <c:showSerName val="0"/>
              <c:showPercent val="0"/>
              <c:showBubbleSize val="0"/>
              <c:extLst>
                <c:ext xmlns:c15="http://schemas.microsoft.com/office/drawing/2012/chart" uri="{CE6537A1-D6FC-4f65-9D91-7224C49458BB}"/>
              </c:extLst>
            </c:dLbl>
            <c:dLbl>
              <c:idx val="8"/>
              <c:layout>
                <c:manualLayout>
                  <c:x val="-1.2690598959342674E-16"/>
                  <c:y val="-7.7133419558594762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Total</c:v>
                </c:pt>
                <c:pt idx="1">
                  <c:v>ID + target</c:v>
                </c:pt>
                <c:pt idx="2">
                  <c:v>One factor</c:v>
                </c:pt>
                <c:pt idx="3">
                  <c:v>Boolean</c:v>
                </c:pt>
                <c:pt idx="4">
                  <c:v>Date</c:v>
                </c:pt>
                <c:pt idx="5">
                  <c:v>String</c:v>
                </c:pt>
                <c:pt idx="6">
                  <c:v>Numerical</c:v>
                </c:pt>
                <c:pt idx="7">
                  <c:v>|Cor| = 1</c:v>
                </c:pt>
                <c:pt idx="8">
                  <c:v>Factor data</c:v>
                </c:pt>
              </c:strCache>
            </c:strRef>
          </c:cat>
          <c:val>
            <c:numRef>
              <c:f>Sheet1!$C$2:$C$10</c:f>
              <c:numCache>
                <c:formatCode>General</c:formatCode>
                <c:ptCount val="9"/>
                <c:pt idx="0">
                  <c:v>0</c:v>
                </c:pt>
                <c:pt idx="1">
                  <c:v>2</c:v>
                </c:pt>
                <c:pt idx="2">
                  <c:v>8</c:v>
                </c:pt>
                <c:pt idx="3">
                  <c:v>67</c:v>
                </c:pt>
                <c:pt idx="4">
                  <c:v>16</c:v>
                </c:pt>
                <c:pt idx="5">
                  <c:v>17</c:v>
                </c:pt>
                <c:pt idx="6">
                  <c:v>0</c:v>
                </c:pt>
                <c:pt idx="7">
                  <c:v>49</c:v>
                </c:pt>
                <c:pt idx="8">
                  <c:v>348</c:v>
                </c:pt>
              </c:numCache>
            </c:numRef>
          </c:val>
        </c:ser>
        <c:ser>
          <c:idx val="2"/>
          <c:order val="2"/>
          <c:tx>
            <c:strRef>
              <c:f>Sheet1!$D$1</c:f>
              <c:strCache>
                <c:ptCount val="1"/>
                <c:pt idx="0">
                  <c:v>Column1</c:v>
                </c:pt>
              </c:strCache>
            </c:strRef>
          </c:tx>
          <c:spPr>
            <a:solidFill>
              <a:schemeClr val="accent3"/>
            </a:solidFill>
            <a:ln>
              <a:noFill/>
            </a:ln>
            <a:effectLst/>
          </c:spPr>
          <c:invertIfNegative val="0"/>
          <c:cat>
            <c:strRef>
              <c:f>Sheet1!$A$2:$A$10</c:f>
              <c:strCache>
                <c:ptCount val="9"/>
                <c:pt idx="0">
                  <c:v>Total</c:v>
                </c:pt>
                <c:pt idx="1">
                  <c:v>ID + target</c:v>
                </c:pt>
                <c:pt idx="2">
                  <c:v>One factor</c:v>
                </c:pt>
                <c:pt idx="3">
                  <c:v>Boolean</c:v>
                </c:pt>
                <c:pt idx="4">
                  <c:v>Date</c:v>
                </c:pt>
                <c:pt idx="5">
                  <c:v>String</c:v>
                </c:pt>
                <c:pt idx="6">
                  <c:v>Numerical</c:v>
                </c:pt>
                <c:pt idx="7">
                  <c:v>|Cor| = 1</c:v>
                </c:pt>
                <c:pt idx="8">
                  <c:v>Factor data</c:v>
                </c:pt>
              </c:strCache>
            </c:strRef>
          </c:cat>
          <c:val>
            <c:numRef>
              <c:f>Sheet1!$D$2:$D$10</c:f>
              <c:numCache>
                <c:formatCode>General</c:formatCode>
                <c:ptCount val="9"/>
              </c:numCache>
            </c:numRef>
          </c:val>
        </c:ser>
        <c:dLbls>
          <c:showLegendKey val="0"/>
          <c:showVal val="0"/>
          <c:showCatName val="0"/>
          <c:showSerName val="0"/>
          <c:showPercent val="0"/>
          <c:showBubbleSize val="0"/>
        </c:dLbls>
        <c:gapWidth val="150"/>
        <c:overlap val="100"/>
        <c:axId val="602775904"/>
        <c:axId val="602777080"/>
      </c:barChart>
      <c:catAx>
        <c:axId val="60277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400" b="0" i="0" u="none" strike="noStrike" kern="1200" baseline="0">
                <a:solidFill>
                  <a:schemeClr val="tx1"/>
                </a:solidFill>
                <a:latin typeface="+mn-lt"/>
                <a:ea typeface="+mn-ea"/>
                <a:cs typeface="+mn-cs"/>
              </a:defRPr>
            </a:pPr>
            <a:endParaRPr lang="en-US"/>
          </a:p>
        </c:txPr>
        <c:crossAx val="602777080"/>
        <c:crosses val="autoZero"/>
        <c:auto val="1"/>
        <c:lblAlgn val="ctr"/>
        <c:lblOffset val="100"/>
        <c:noMultiLvlLbl val="0"/>
      </c:catAx>
      <c:valAx>
        <c:axId val="602777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602775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Tabelle1!$A$2:$A$8</c:f>
              <c:strCache>
                <c:ptCount val="7"/>
                <c:pt idx="0">
                  <c:v>Bayes Classification</c:v>
                </c:pt>
                <c:pt idx="1">
                  <c:v>Random Forest</c:v>
                </c:pt>
                <c:pt idx="2">
                  <c:v>Deep Learning</c:v>
                </c:pt>
                <c:pt idx="3">
                  <c:v>Support Vector Machines</c:v>
                </c:pt>
                <c:pt idx="4">
                  <c:v>Neural Networks</c:v>
                </c:pt>
                <c:pt idx="5">
                  <c:v>Trees</c:v>
                </c:pt>
                <c:pt idx="6">
                  <c:v>Regression</c:v>
                </c:pt>
              </c:strCache>
            </c:strRef>
          </c:cat>
          <c:val>
            <c:numRef>
              <c:f>Tabelle1!$B$2:$B$8</c:f>
              <c:numCache>
                <c:formatCode>General</c:formatCode>
                <c:ptCount val="7"/>
                <c:pt idx="0">
                  <c:v>127</c:v>
                </c:pt>
                <c:pt idx="1">
                  <c:v>210</c:v>
                </c:pt>
                <c:pt idx="2">
                  <c:v>360</c:v>
                </c:pt>
                <c:pt idx="3">
                  <c:v>573</c:v>
                </c:pt>
                <c:pt idx="4">
                  <c:v>1331</c:v>
                </c:pt>
                <c:pt idx="5">
                  <c:v>1945</c:v>
                </c:pt>
                <c:pt idx="6">
                  <c:v>2281</c:v>
                </c:pt>
              </c:numCache>
            </c:numRef>
          </c:val>
        </c:ser>
        <c:dLbls>
          <c:showLegendKey val="0"/>
          <c:showVal val="0"/>
          <c:showCatName val="0"/>
          <c:showSerName val="0"/>
          <c:showPercent val="0"/>
          <c:showBubbleSize val="0"/>
        </c:dLbls>
        <c:gapWidth val="182"/>
        <c:axId val="606176136"/>
        <c:axId val="606180056"/>
      </c:barChart>
      <c:catAx>
        <c:axId val="6061761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6180056"/>
        <c:crosses val="autoZero"/>
        <c:auto val="1"/>
        <c:lblAlgn val="ctr"/>
        <c:lblOffset val="100"/>
        <c:noMultiLvlLbl val="0"/>
      </c:catAx>
      <c:valAx>
        <c:axId val="6061800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061761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95B663-A359-4E54-8989-6E815F050B49}" type="datetimeFigureOut">
              <a:rPr lang="de-DE" smtClean="0"/>
              <a:pPr/>
              <a:t>04.01.2017</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06FD83-94F6-4B7E-97F7-9005B88CBB08}" type="slidenum">
              <a:rPr lang="de-DE" smtClean="0"/>
              <a:pPr/>
              <a:t>‹Nr.›</a:t>
            </a:fld>
            <a:endParaRPr lang="de-DE" dirty="0"/>
          </a:p>
        </p:txBody>
      </p:sp>
    </p:spTree>
    <p:extLst>
      <p:ext uri="{BB962C8B-B14F-4D97-AF65-F5344CB8AC3E}">
        <p14:creationId xmlns:p14="http://schemas.microsoft.com/office/powerpoint/2010/main" val="3507707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C243D8-2C9D-447E-8AC2-008C661E1A6F}" type="datetimeFigureOut">
              <a:rPr lang="de-DE" smtClean="0"/>
              <a:pPr/>
              <a:t>04.01.2017</a:t>
            </a:fld>
            <a:endParaRPr lang="de-DE" dirty="0"/>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FFBBB1-C8EB-4E56-B1DB-58475CA8EC6C}" type="slidenum">
              <a:rPr lang="de-DE" smtClean="0"/>
              <a:pPr/>
              <a:t>‹Nr.›</a:t>
            </a:fld>
            <a:endParaRPr lang="de-DE" dirty="0"/>
          </a:p>
        </p:txBody>
      </p:sp>
    </p:spTree>
    <p:extLst>
      <p:ext uri="{BB962C8B-B14F-4D97-AF65-F5344CB8AC3E}">
        <p14:creationId xmlns:p14="http://schemas.microsoft.com/office/powerpoint/2010/main" val="3356613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FFBBB1-C8EB-4E56-B1DB-58475CA8EC6C}" type="slidenum">
              <a:rPr lang="de-DE" smtClean="0"/>
              <a:pPr/>
              <a:t>15</a:t>
            </a:fld>
            <a:endParaRPr lang="de-DE" dirty="0"/>
          </a:p>
        </p:txBody>
      </p:sp>
    </p:spTree>
    <p:extLst>
      <p:ext uri="{BB962C8B-B14F-4D97-AF65-F5344CB8AC3E}">
        <p14:creationId xmlns:p14="http://schemas.microsoft.com/office/powerpoint/2010/main" val="46314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7FFBBB1-C8EB-4E56-B1DB-58475CA8EC6C}" type="slidenum">
              <a:rPr lang="de-DE" smtClean="0"/>
              <a:pPr/>
              <a:t>28</a:t>
            </a:fld>
            <a:endParaRPr lang="de-DE" dirty="0"/>
          </a:p>
        </p:txBody>
      </p:sp>
    </p:spTree>
    <p:extLst>
      <p:ext uri="{BB962C8B-B14F-4D97-AF65-F5344CB8AC3E}">
        <p14:creationId xmlns:p14="http://schemas.microsoft.com/office/powerpoint/2010/main" val="6989772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9" name="Rechteck 8"/>
          <p:cNvSpPr/>
          <p:nvPr userDrawn="1"/>
        </p:nvSpPr>
        <p:spPr>
          <a:xfrm>
            <a:off x="0" y="6084095"/>
            <a:ext cx="8793956" cy="466724"/>
          </a:xfrm>
          <a:prstGeom prst="rect">
            <a:avLst/>
          </a:prstGeom>
          <a:solidFill>
            <a:srgbClr val="852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Bildplatzhalter 3"/>
          <p:cNvSpPr>
            <a:spLocks noGrp="1"/>
          </p:cNvSpPr>
          <p:nvPr>
            <p:ph type="pic" sz="quarter" idx="13" hasCustomPrompt="1"/>
          </p:nvPr>
        </p:nvSpPr>
        <p:spPr>
          <a:xfrm>
            <a:off x="6804025" y="4508475"/>
            <a:ext cx="1944688" cy="720725"/>
          </a:xfrm>
          <a:prstGeom prst="rect">
            <a:avLst/>
          </a:prstGeom>
        </p:spPr>
        <p:txBody>
          <a:bodyPr/>
          <a:lstStyle>
            <a:lvl1pPr>
              <a:defRPr baseline="0"/>
            </a:lvl1pPr>
          </a:lstStyle>
          <a:p>
            <a:r>
              <a:rPr lang="de-DE" dirty="0" smtClean="0"/>
              <a:t>Partner Logo 1</a:t>
            </a:r>
            <a:endParaRPr lang="de-DE" dirty="0"/>
          </a:p>
        </p:txBody>
      </p:sp>
      <p:sp>
        <p:nvSpPr>
          <p:cNvPr id="18" name="Bildplatzhalter 3"/>
          <p:cNvSpPr>
            <a:spLocks noGrp="1"/>
          </p:cNvSpPr>
          <p:nvPr>
            <p:ph type="pic" sz="quarter" idx="14" hasCustomPrompt="1"/>
          </p:nvPr>
        </p:nvSpPr>
        <p:spPr>
          <a:xfrm>
            <a:off x="6804248" y="3645024"/>
            <a:ext cx="1944688" cy="720725"/>
          </a:xfrm>
          <a:prstGeom prst="rect">
            <a:avLst/>
          </a:prstGeom>
        </p:spPr>
        <p:txBody>
          <a:bodyPr/>
          <a:lstStyle>
            <a:lvl1pPr>
              <a:defRPr baseline="0"/>
            </a:lvl1pPr>
          </a:lstStyle>
          <a:p>
            <a:r>
              <a:rPr lang="de-DE" dirty="0" smtClean="0"/>
              <a:t>Partner Logo 2</a:t>
            </a:r>
            <a:endParaRPr lang="de-DE" dirty="0"/>
          </a:p>
        </p:txBody>
      </p:sp>
      <p:pic>
        <p:nvPicPr>
          <p:cNvPr id="19" name="Picture 2" descr="\\wi1.uni-muenster.de\dfs\institut\ERCIS\10 Corporate Identity\10 Corporate Design &amp; Communication\10 Logos &amp; Grafiken &amp; Bilder\10 ERCIS-Logo\logo_schrif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3338" y="445245"/>
            <a:ext cx="1892185" cy="1656184"/>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3" descr="\\wi1.uni-muenster.de\dfs\institut\ERCIS\10 Corporate Identity\10 Corporate Design &amp; Communication\10 Logos &amp; Grafiken &amp; Bilder\30 WWU-Logo\WWU_Logo1_1c.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39552" y="437884"/>
            <a:ext cx="1874862" cy="405429"/>
          </a:xfrm>
          <a:prstGeom prst="rect">
            <a:avLst/>
          </a:prstGeom>
          <a:noFill/>
          <a:extLst>
            <a:ext uri="{909E8E84-426E-40dd-AFC4-6F175D3DCCD1}">
              <a14:hiddenFill xmlns:a14="http://schemas.microsoft.com/office/drawing/2010/main" xmlns="">
                <a:solidFill>
                  <a:srgbClr val="FFFFFF"/>
                </a:solidFill>
              </a14:hiddenFill>
            </a:ext>
          </a:extLst>
        </p:spPr>
      </p:pic>
      <p:sp>
        <p:nvSpPr>
          <p:cNvPr id="37" name="Textplatzhalter 35"/>
          <p:cNvSpPr>
            <a:spLocks noGrp="1"/>
          </p:cNvSpPr>
          <p:nvPr>
            <p:ph type="body" sz="quarter" idx="16" hasCustomPrompt="1"/>
          </p:nvPr>
        </p:nvSpPr>
        <p:spPr>
          <a:xfrm>
            <a:off x="467545" y="2348880"/>
            <a:ext cx="6264696" cy="504055"/>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24.07.2014</a:t>
            </a:r>
            <a:endParaRPr lang="en-US" noProof="0" dirty="0"/>
          </a:p>
        </p:txBody>
      </p:sp>
      <p:sp>
        <p:nvSpPr>
          <p:cNvPr id="2" name="Titel 1"/>
          <p:cNvSpPr>
            <a:spLocks noGrp="1"/>
          </p:cNvSpPr>
          <p:nvPr>
            <p:ph type="title" hasCustomPrompt="1"/>
          </p:nvPr>
        </p:nvSpPr>
        <p:spPr>
          <a:xfrm>
            <a:off x="467544" y="1484784"/>
            <a:ext cx="6264695" cy="86409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err="1" smtClean="0"/>
              <a:t>Endpräsentation</a:t>
            </a:r>
            <a:endParaRPr lang="en-US" noProof="0" dirty="0"/>
          </a:p>
        </p:txBody>
      </p:sp>
      <p:sp>
        <p:nvSpPr>
          <p:cNvPr id="11" name="Textfeld 10"/>
          <p:cNvSpPr txBox="1"/>
          <p:nvPr userDrawn="1"/>
        </p:nvSpPr>
        <p:spPr>
          <a:xfrm>
            <a:off x="7524328" y="6101922"/>
            <a:ext cx="1224136" cy="430887"/>
          </a:xfrm>
          <a:prstGeom prst="rect">
            <a:avLst/>
          </a:prstGeom>
          <a:noFill/>
        </p:spPr>
        <p:txBody>
          <a:bodyPr wrap="square" rtlCol="0">
            <a:spAutoFit/>
          </a:bodyPr>
          <a:lstStyle/>
          <a:p>
            <a:pPr algn="r">
              <a:spcAft>
                <a:spcPts val="300"/>
              </a:spcAft>
            </a:pPr>
            <a:r>
              <a:rPr lang="de-DE" sz="1100" b="0" cap="none" baseline="0" dirty="0" smtClean="0">
                <a:solidFill>
                  <a:schemeClr val="bg1"/>
                </a:solidFill>
                <a:latin typeface="Trebuchet MS" pitchFamily="34" charset="0"/>
              </a:rPr>
              <a:t> </a:t>
            </a:r>
            <a:br>
              <a:rPr lang="de-DE" sz="1100" b="0" cap="none" baseline="0" dirty="0" smtClean="0">
                <a:solidFill>
                  <a:schemeClr val="bg1"/>
                </a:solidFill>
                <a:latin typeface="Trebuchet MS" pitchFamily="34" charset="0"/>
              </a:rPr>
            </a:br>
            <a:r>
              <a:rPr lang="de-DE" sz="1100" b="0" cap="none" baseline="0" dirty="0" smtClean="0">
                <a:solidFill>
                  <a:schemeClr val="bg1"/>
                </a:solidFill>
                <a:latin typeface="Trebuchet MS" pitchFamily="34" charset="0"/>
              </a:rPr>
              <a:t>2016-10-26</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eft) + Text (No Bullets)">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468313" y="476250"/>
            <a:ext cx="3959225" cy="5400675"/>
          </a:xfrm>
          <a:prstGeom prst="rect">
            <a:avLst/>
          </a:prstGeom>
        </p:spPr>
        <p:txBody>
          <a:bodyPr/>
          <a:lstStyle/>
          <a:p>
            <a:r>
              <a:rPr lang="en-US" noProof="0" dirty="0" smtClean="0"/>
              <a:t>Add picture by clicking symbol</a:t>
            </a:r>
            <a:endParaRPr lang="en-US" noProof="0" dirty="0"/>
          </a:p>
        </p:txBody>
      </p:sp>
      <p:sp>
        <p:nvSpPr>
          <p:cNvPr id="8" name="Inhaltsplatzhalter 6"/>
          <p:cNvSpPr>
            <a:spLocks noGrp="1"/>
          </p:cNvSpPr>
          <p:nvPr>
            <p:ph sz="quarter" idx="14" hasCustomPrompt="1"/>
          </p:nvPr>
        </p:nvSpPr>
        <p:spPr>
          <a:xfrm>
            <a:off x="4644008" y="2348880"/>
            <a:ext cx="4121991" cy="3528392"/>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stStyle>
          <a:p>
            <a:pPr lvl="0"/>
            <a:r>
              <a:rPr lang="en-US" noProof="0" dirty="0" smtClean="0"/>
              <a:t>Click to add text</a:t>
            </a:r>
          </a:p>
        </p:txBody>
      </p:sp>
      <p:sp>
        <p:nvSpPr>
          <p:cNvPr id="10" name="Textplatzhalter 35"/>
          <p:cNvSpPr>
            <a:spLocks noGrp="1"/>
          </p:cNvSpPr>
          <p:nvPr>
            <p:ph type="body" sz="quarter" idx="16" hasCustomPrompt="1"/>
          </p:nvPr>
        </p:nvSpPr>
        <p:spPr>
          <a:xfrm>
            <a:off x="4644008" y="1963584"/>
            <a:ext cx="4141792"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2" name="Titel 1"/>
          <p:cNvSpPr>
            <a:spLocks noGrp="1"/>
          </p:cNvSpPr>
          <p:nvPr>
            <p:ph type="title" hasCustomPrompt="1"/>
          </p:nvPr>
        </p:nvSpPr>
        <p:spPr>
          <a:xfrm>
            <a:off x="4644007" y="1484783"/>
            <a:ext cx="4142805" cy="479747"/>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6"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ullets) + Image (right, small)">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6804248" y="1628800"/>
            <a:ext cx="1854956" cy="4248125"/>
          </a:xfrm>
          <a:prstGeom prst="rect">
            <a:avLst/>
          </a:prstGeom>
        </p:spPr>
        <p:txBody>
          <a:bodyPr/>
          <a:lstStyle/>
          <a:p>
            <a:r>
              <a:rPr lang="en-US" noProof="0" dirty="0" smtClean="0"/>
              <a:t>Add picture by clicking symbol</a:t>
            </a:r>
            <a:endParaRPr lang="en-US" noProof="0" dirty="0"/>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6" name="Inhaltsplatzhalter 6"/>
          <p:cNvSpPr>
            <a:spLocks noGrp="1"/>
          </p:cNvSpPr>
          <p:nvPr>
            <p:ph sz="quarter" idx="17" hasCustomPrompt="1"/>
          </p:nvPr>
        </p:nvSpPr>
        <p:spPr>
          <a:xfrm>
            <a:off x="378001" y="1548000"/>
            <a:ext cx="6282232" cy="4319587"/>
          </a:xfrm>
          <a:prstGeom prst="rect">
            <a:avLst/>
          </a:prstGeom>
        </p:spPr>
        <p:txBody>
          <a:bodyPr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anose="05000000000000000000"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8"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8"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No Bullets) + Image (right, small)">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6804248" y="1628800"/>
            <a:ext cx="1854956" cy="4248125"/>
          </a:xfrm>
          <a:prstGeom prst="rect">
            <a:avLst/>
          </a:prstGeom>
        </p:spPr>
        <p:txBody>
          <a:bodyPr/>
          <a:lstStyle/>
          <a:p>
            <a:r>
              <a:rPr lang="en-US" noProof="0" dirty="0" smtClean="0"/>
              <a:t>Add picture by clicking symbol</a:t>
            </a:r>
            <a:endParaRPr lang="en-US" noProof="0" dirty="0"/>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9" name="Inhaltsplatzhalter 6"/>
          <p:cNvSpPr>
            <a:spLocks noGrp="1"/>
          </p:cNvSpPr>
          <p:nvPr>
            <p:ph sz="quarter" idx="17" hasCustomPrompt="1"/>
          </p:nvPr>
        </p:nvSpPr>
        <p:spPr>
          <a:xfrm>
            <a:off x="378001" y="1548000"/>
            <a:ext cx="6282232" cy="4319587"/>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vl2pPr marL="449263" indent="-182563">
              <a:buFont typeface="Wingdings" pitchFamily="2" charset="2"/>
              <a:buChar char="§"/>
              <a:defRPr sz="2200">
                <a:solidFill>
                  <a:srgbClr val="5F5F5F"/>
                </a:solidFill>
              </a:defRPr>
            </a:lvl2pPr>
            <a:lvl3pPr marL="806450" indent="-182563">
              <a:buFont typeface="Wingdings" pitchFamily="2" charset="2"/>
              <a:buChar char="§"/>
              <a:defRPr>
                <a:solidFill>
                  <a:srgbClr val="5F5F5F"/>
                </a:solidFill>
              </a:defRPr>
            </a:lvl3pPr>
            <a:lvl4pPr marL="989013" indent="0">
              <a:buFont typeface="Wingdings" pitchFamily="2" charset="2"/>
              <a:buNone/>
              <a:defRPr sz="1800">
                <a:solidFill>
                  <a:srgbClr val="5F5F5F"/>
                </a:solidFill>
              </a:defRPr>
            </a:lvl4pPr>
            <a:lvl5pPr marL="1828800" indent="0">
              <a:buNone/>
              <a:defRPr/>
            </a:lvl5pPr>
          </a:lstStyle>
          <a:p>
            <a:pPr lvl="0"/>
            <a:r>
              <a:rPr lang="en-US" noProof="0" dirty="0" smtClean="0"/>
              <a:t>Click to add text</a:t>
            </a:r>
          </a:p>
        </p:txBody>
      </p:sp>
      <p:sp>
        <p:nvSpPr>
          <p:cNvPr id="6"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8" name="Textplatzhalter 4"/>
          <p:cNvSpPr>
            <a:spLocks noGrp="1"/>
          </p:cNvSpPr>
          <p:nvPr>
            <p:ph type="body" sz="quarter" idx="18"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9" name="Inhaltsplatzhalter 12"/>
          <p:cNvSpPr>
            <a:spLocks noGrp="1"/>
          </p:cNvSpPr>
          <p:nvPr>
            <p:ph sz="quarter" idx="11" hasCustomPrompt="1"/>
          </p:nvPr>
        </p:nvSpPr>
        <p:spPr>
          <a:xfrm>
            <a:off x="395536" y="1772816"/>
            <a:ext cx="6552728" cy="3312368"/>
          </a:xfrm>
          <a:prstGeom prst="rect">
            <a:avLst/>
          </a:prstGeom>
        </p:spPr>
        <p:txBody>
          <a:bodyPr/>
          <a:lstStyle>
            <a:lvl1pPr marL="0">
              <a:spcAft>
                <a:spcPts val="600"/>
              </a:spcAft>
              <a:defRPr sz="2500" b="1" cap="all" baseline="0">
                <a:solidFill>
                  <a:schemeClr val="bg1"/>
                </a:solidFill>
              </a:defRPr>
            </a:lvl1pPr>
          </a:lstStyle>
          <a:p>
            <a:pPr lvl="0"/>
            <a:r>
              <a:rPr lang="en-US" noProof="0" dirty="0" smtClean="0"/>
              <a:t>Click to add text or Image</a:t>
            </a:r>
          </a:p>
        </p:txBody>
      </p:sp>
      <p:sp>
        <p:nvSpPr>
          <p:cNvPr id="3" name="Textplatzhalter 2"/>
          <p:cNvSpPr>
            <a:spLocks noGrp="1"/>
          </p:cNvSpPr>
          <p:nvPr>
            <p:ph type="body" sz="quarter" idx="13" hasCustomPrompt="1"/>
          </p:nvPr>
        </p:nvSpPr>
        <p:spPr>
          <a:xfrm>
            <a:off x="395536" y="5157192"/>
            <a:ext cx="6551613" cy="792162"/>
          </a:xfrm>
          <a:prstGeom prst="rect">
            <a:avLst/>
          </a:prstGeom>
        </p:spPr>
        <p:txBody>
          <a:bodyPr/>
          <a:lstStyle>
            <a:lvl1pPr marL="182563" marR="0" indent="-182563" algn="l" defTabSz="914400" rtl="0" eaLnBrk="1" fontAlgn="auto" latinLnBrk="0" hangingPunct="1">
              <a:lnSpc>
                <a:spcPct val="100000"/>
              </a:lnSpc>
              <a:spcBef>
                <a:spcPts val="0"/>
              </a:spcBef>
              <a:spcAft>
                <a:spcPts val="300"/>
              </a:spcAft>
              <a:buClrTx/>
              <a:buSzTx/>
              <a:buFontTx/>
              <a:buNone/>
              <a:tabLst/>
              <a:defRPr lang="en-US" sz="1300" b="0" kern="1200" cap="all" spc="0" baseline="0" noProof="0" dirty="0" smtClean="0">
                <a:solidFill>
                  <a:schemeClr val="bg1"/>
                </a:solidFill>
                <a:latin typeface="Trebuchet MS" pitchFamily="34" charset="0"/>
                <a:ea typeface="+mn-ea"/>
                <a:cs typeface="Arial" pitchFamily="34" charset="0"/>
              </a:defRPr>
            </a:lvl1pPr>
          </a:lstStyle>
          <a:p>
            <a:pPr marL="182563" marR="0" lvl="0" indent="-182563" algn="l" defTabSz="914400" rtl="0" eaLnBrk="1" fontAlgn="auto" latinLnBrk="0" hangingPunct="1">
              <a:lnSpc>
                <a:spcPct val="100000"/>
              </a:lnSpc>
              <a:spcBef>
                <a:spcPts val="0"/>
              </a:spcBef>
              <a:spcAft>
                <a:spcPts val="300"/>
              </a:spcAft>
              <a:buClrTx/>
              <a:buSzTx/>
              <a:buFontTx/>
              <a:buNone/>
              <a:tabLst/>
              <a:defRPr/>
            </a:pPr>
            <a:r>
              <a:rPr lang="en-US" noProof="0" dirty="0" smtClean="0"/>
              <a:t>Click to add contact Details</a:t>
            </a:r>
          </a:p>
          <a:p>
            <a:pPr lvl="0"/>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Main (Bullets)">
    <p:spTree>
      <p:nvGrpSpPr>
        <p:cNvPr id="1" name=""/>
        <p:cNvGrpSpPr/>
        <p:nvPr/>
      </p:nvGrpSpPr>
      <p:grpSpPr>
        <a:xfrm>
          <a:off x="0" y="0"/>
          <a:ext cx="0" cy="0"/>
          <a:chOff x="0" y="0"/>
          <a:chExt cx="0" cy="0"/>
        </a:xfrm>
      </p:grpSpPr>
      <p:sp>
        <p:nvSpPr>
          <p:cNvPr id="7" name="Inhaltsplatzhalter 6"/>
          <p:cNvSpPr>
            <a:spLocks noGrp="1"/>
          </p:cNvSpPr>
          <p:nvPr>
            <p:ph sz="quarter" idx="13" hasCustomPrompt="1"/>
          </p:nvPr>
        </p:nvSpPr>
        <p:spPr>
          <a:xfrm>
            <a:off x="378000" y="1548000"/>
            <a:ext cx="8353425" cy="4319587"/>
          </a:xfrm>
          <a:prstGeom prst="rect">
            <a:avLst/>
          </a:prstGeom>
        </p:spPr>
        <p:txBody>
          <a:bodyPr>
            <a:normAutofit/>
          </a:bodyPr>
          <a:lstStyle>
            <a:lvl1pPr marL="183600" indent="-1836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449263" indent="-182563">
              <a:spcBef>
                <a:spcPts val="300"/>
              </a:spcBef>
              <a:buFont typeface="Wingdings" pitchFamily="2" charset="2"/>
              <a:buChar char="§"/>
              <a:defRPr sz="2200">
                <a:solidFill>
                  <a:srgbClr val="5F5F5F"/>
                </a:solidFill>
              </a:defRPr>
            </a:lvl2pPr>
            <a:lvl3pPr marL="806450" indent="-182563">
              <a:spcBef>
                <a:spcPts val="300"/>
              </a:spcBef>
              <a:buFont typeface="Wingdings" pitchFamily="2" charset="2"/>
              <a:buChar char="§"/>
              <a:defRPr>
                <a:solidFill>
                  <a:srgbClr val="5F5F5F"/>
                </a:solidFill>
              </a:defRPr>
            </a:lvl3pPr>
            <a:lvl4pPr marL="1163638" indent="-174625">
              <a:buFont typeface="Wingdings" pitchFamily="2" charset="2"/>
              <a:buChar char="§"/>
              <a:defRPr sz="1800">
                <a:solidFill>
                  <a:srgbClr val="5F5F5F"/>
                </a:solidFill>
              </a:defRPr>
            </a:lvl4pPr>
            <a:lvl5pPr marL="1828800" indent="0">
              <a:buNone/>
              <a:defRPr/>
            </a:lvl5pPr>
          </a:lstStyle>
          <a:p>
            <a:pPr lvl="0"/>
            <a:r>
              <a:rPr lang="en-US" noProof="0" dirty="0" smtClean="0"/>
              <a:t>Click to add text</a:t>
            </a:r>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2"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de-DE" dirty="0" smtClean="0"/>
              <a:t>Title</a:t>
            </a:r>
            <a:endParaRPr lang="de-DE" dirty="0"/>
          </a:p>
        </p:txBody>
      </p:sp>
    </p:spTree>
    <p:extLst>
      <p:ext uri="{BB962C8B-B14F-4D97-AF65-F5344CB8AC3E}">
        <p14:creationId xmlns:p14="http://schemas.microsoft.com/office/powerpoint/2010/main" val="3383282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Bullets)">
    <p:spTree>
      <p:nvGrpSpPr>
        <p:cNvPr id="1" name=""/>
        <p:cNvGrpSpPr/>
        <p:nvPr/>
      </p:nvGrpSpPr>
      <p:grpSpPr>
        <a:xfrm>
          <a:off x="0" y="0"/>
          <a:ext cx="0" cy="0"/>
          <a:chOff x="0" y="0"/>
          <a:chExt cx="0" cy="0"/>
        </a:xfrm>
      </p:grpSpPr>
      <p:sp>
        <p:nvSpPr>
          <p:cNvPr id="7" name="Inhaltsplatzhalter 6"/>
          <p:cNvSpPr>
            <a:spLocks noGrp="1"/>
          </p:cNvSpPr>
          <p:nvPr>
            <p:ph sz="quarter" idx="13" hasCustomPrompt="1"/>
          </p:nvPr>
        </p:nvSpPr>
        <p:spPr>
          <a:xfrm>
            <a:off x="378000" y="1548001"/>
            <a:ext cx="8353425" cy="4014600"/>
          </a:xfrm>
          <a:prstGeom prst="rect">
            <a:avLst/>
          </a:prstGeom>
        </p:spPr>
        <p:txBody>
          <a:bodyPr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12"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2"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8" name="Inhaltsplatzhalter 7"/>
          <p:cNvSpPr>
            <a:spLocks noGrp="1"/>
          </p:cNvSpPr>
          <p:nvPr>
            <p:ph sz="quarter" idx="17" hasCustomPrompt="1"/>
          </p:nvPr>
        </p:nvSpPr>
        <p:spPr>
          <a:xfrm>
            <a:off x="377825" y="5831815"/>
            <a:ext cx="8353600" cy="264185"/>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No Bullets)">
    <p:spTree>
      <p:nvGrpSpPr>
        <p:cNvPr id="1" name=""/>
        <p:cNvGrpSpPr/>
        <p:nvPr/>
      </p:nvGrpSpPr>
      <p:grpSpPr>
        <a:xfrm>
          <a:off x="0" y="0"/>
          <a:ext cx="0" cy="0"/>
          <a:chOff x="0" y="0"/>
          <a:chExt cx="0" cy="0"/>
        </a:xfrm>
      </p:grpSpPr>
      <p:sp>
        <p:nvSpPr>
          <p:cNvPr id="5" name="Inhaltsplatzhalter 6"/>
          <p:cNvSpPr>
            <a:spLocks noGrp="1"/>
          </p:cNvSpPr>
          <p:nvPr>
            <p:ph sz="quarter" idx="13" hasCustomPrompt="1"/>
          </p:nvPr>
        </p:nvSpPr>
        <p:spPr>
          <a:xfrm>
            <a:off x="378000" y="1548000"/>
            <a:ext cx="8353425" cy="4319587"/>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stStyle>
          <a:p>
            <a:pPr lvl="0"/>
            <a:r>
              <a:rPr lang="en-US" noProof="0" dirty="0" smtClean="0"/>
              <a:t>Click to add text</a:t>
            </a:r>
          </a:p>
        </p:txBody>
      </p:sp>
      <p:sp>
        <p:nvSpPr>
          <p:cNvPr id="10"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6"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7"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 (Bullets, No Logo)">
    <p:spTree>
      <p:nvGrpSpPr>
        <p:cNvPr id="1" name=""/>
        <p:cNvGrpSpPr/>
        <p:nvPr/>
      </p:nvGrpSpPr>
      <p:grpSpPr>
        <a:xfrm>
          <a:off x="0" y="0"/>
          <a:ext cx="0" cy="0"/>
          <a:chOff x="0" y="0"/>
          <a:chExt cx="0" cy="0"/>
        </a:xfrm>
      </p:grpSpPr>
      <p:sp>
        <p:nvSpPr>
          <p:cNvPr id="10" name="Textplatzhalter 35"/>
          <p:cNvSpPr>
            <a:spLocks noGrp="1"/>
          </p:cNvSpPr>
          <p:nvPr>
            <p:ph type="body" sz="quarter" idx="16"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6" name="Rechteck 5"/>
          <p:cNvSpPr/>
          <p:nvPr userDrawn="1"/>
        </p:nvSpPr>
        <p:spPr>
          <a:xfrm>
            <a:off x="7020272" y="404664"/>
            <a:ext cx="1728192"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nhaltsplatzhalter 6"/>
          <p:cNvSpPr>
            <a:spLocks noGrp="1"/>
          </p:cNvSpPr>
          <p:nvPr>
            <p:ph sz="quarter" idx="13" hasCustomPrompt="1"/>
          </p:nvPr>
        </p:nvSpPr>
        <p:spPr>
          <a:xfrm>
            <a:off x="378000" y="1548000"/>
            <a:ext cx="8353425" cy="4319587"/>
          </a:xfrm>
          <a:prstGeom prst="rect">
            <a:avLst/>
          </a:prstGeom>
        </p:spPr>
        <p:txBody>
          <a:bodyPr lIns="90000"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lang="en-US" sz="2200" b="0" kern="1200" noProof="0" dirty="0" smtClean="0">
                <a:solidFill>
                  <a:srgbClr val="5F5F5F"/>
                </a:solidFill>
                <a:latin typeface="+mn-lt"/>
                <a:ea typeface="+mn-ea"/>
                <a:cs typeface="+mn-cs"/>
              </a:defRPr>
            </a:lvl2pPr>
            <a:lvl3pPr marL="540000" indent="-180000">
              <a:spcBef>
                <a:spcPts val="0"/>
              </a:spcBef>
              <a:buFont typeface="Wingdings" pitchFamily="2" charset="2"/>
              <a:buChar char="§"/>
              <a:defRPr baseline="0">
                <a:solidFill>
                  <a:srgbClr val="5F5F5F"/>
                </a:solidFill>
              </a:defRPr>
            </a:lvl3pPr>
            <a:lvl4pPr marL="720000" indent="-180000">
              <a:spcBef>
                <a:spcPts val="0"/>
              </a:spcBef>
              <a:buFont typeface="Wingdings" panose="05000000000000000000"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7"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extLst>
      <p:ext uri="{BB962C8B-B14F-4D97-AF65-F5344CB8AC3E}">
        <p14:creationId xmlns:p14="http://schemas.microsoft.com/office/powerpoint/2010/main" val="30944646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Bullets, No Title, No Logo)">
    <p:spTree>
      <p:nvGrpSpPr>
        <p:cNvPr id="1" name=""/>
        <p:cNvGrpSpPr/>
        <p:nvPr/>
      </p:nvGrpSpPr>
      <p:grpSpPr>
        <a:xfrm>
          <a:off x="0" y="0"/>
          <a:ext cx="0" cy="0"/>
          <a:chOff x="0" y="0"/>
          <a:chExt cx="0" cy="0"/>
        </a:xfrm>
      </p:grpSpPr>
      <p:sp>
        <p:nvSpPr>
          <p:cNvPr id="2" name="Rechteck 1"/>
          <p:cNvSpPr/>
          <p:nvPr userDrawn="1"/>
        </p:nvSpPr>
        <p:spPr>
          <a:xfrm>
            <a:off x="7020272" y="404664"/>
            <a:ext cx="1728192"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6"/>
          <p:cNvSpPr>
            <a:spLocks noGrp="1"/>
          </p:cNvSpPr>
          <p:nvPr>
            <p:ph sz="quarter" idx="13" hasCustomPrompt="1"/>
          </p:nvPr>
        </p:nvSpPr>
        <p:spPr>
          <a:xfrm>
            <a:off x="378000" y="188640"/>
            <a:ext cx="8370464" cy="5678947"/>
          </a:xfrm>
          <a:prstGeom prst="rect">
            <a:avLst/>
          </a:prstGeom>
        </p:spPr>
        <p:txBody>
          <a:bodyPr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anose="05000000000000000000"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4"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extLst>
      <p:ext uri="{BB962C8B-B14F-4D97-AF65-F5344CB8AC3E}">
        <p14:creationId xmlns:p14="http://schemas.microsoft.com/office/powerpoint/2010/main" val="42918256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heading Slide">
    <p:spTree>
      <p:nvGrpSpPr>
        <p:cNvPr id="1" name=""/>
        <p:cNvGrpSpPr/>
        <p:nvPr/>
      </p:nvGrpSpPr>
      <p:grpSpPr>
        <a:xfrm>
          <a:off x="0" y="0"/>
          <a:ext cx="0" cy="0"/>
          <a:chOff x="0" y="0"/>
          <a:chExt cx="0" cy="0"/>
        </a:xfrm>
      </p:grpSpPr>
      <p:sp>
        <p:nvSpPr>
          <p:cNvPr id="3" name="Bildplatzhalter 2"/>
          <p:cNvSpPr>
            <a:spLocks noGrp="1"/>
          </p:cNvSpPr>
          <p:nvPr>
            <p:ph type="pic" sz="quarter" idx="13" hasCustomPrompt="1"/>
          </p:nvPr>
        </p:nvSpPr>
        <p:spPr>
          <a:xfrm>
            <a:off x="366714" y="1556793"/>
            <a:ext cx="8309742" cy="2808312"/>
          </a:xfrm>
          <a:prstGeom prst="rect">
            <a:avLst/>
          </a:prstGeom>
        </p:spPr>
        <p:txBody>
          <a:bodyPr/>
          <a:lstStyle>
            <a:lvl1pPr>
              <a:defRPr/>
            </a:lvl1pPr>
          </a:lstStyle>
          <a:p>
            <a:r>
              <a:rPr lang="en-US" noProof="0" dirty="0" smtClean="0"/>
              <a:t>Picture (optional)</a:t>
            </a:r>
            <a:endParaRPr lang="en-US" noProof="0" dirty="0"/>
          </a:p>
        </p:txBody>
      </p:sp>
      <p:sp>
        <p:nvSpPr>
          <p:cNvPr id="6" name="Textplatzhalter 35"/>
          <p:cNvSpPr>
            <a:spLocks noGrp="1"/>
          </p:cNvSpPr>
          <p:nvPr>
            <p:ph type="body" sz="quarter" idx="16" hasCustomPrompt="1"/>
          </p:nvPr>
        </p:nvSpPr>
        <p:spPr>
          <a:xfrm>
            <a:off x="367456" y="4941168"/>
            <a:ext cx="83090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ADD subtitle</a:t>
            </a:r>
            <a:endParaRPr lang="en-US" noProof="0" dirty="0"/>
          </a:p>
        </p:txBody>
      </p:sp>
      <p:sp>
        <p:nvSpPr>
          <p:cNvPr id="2" name="Titel 1"/>
          <p:cNvSpPr>
            <a:spLocks noGrp="1"/>
          </p:cNvSpPr>
          <p:nvPr>
            <p:ph type="title" hasCustomPrompt="1"/>
          </p:nvPr>
        </p:nvSpPr>
        <p:spPr>
          <a:xfrm>
            <a:off x="366713" y="4460875"/>
            <a:ext cx="8309743" cy="480293"/>
          </a:xfrm>
          <a:prstGeom prst="rect">
            <a:avLst/>
          </a:prstGeom>
        </p:spPr>
        <p:txBody>
          <a:bodyPr/>
          <a:lstStyle>
            <a:lvl1pPr>
              <a:defRPr lang="de-DE" sz="2500" b="1" kern="1200" cap="all" spc="0" baseline="0" noProof="0" dirty="0">
                <a:solidFill>
                  <a:srgbClr val="852339"/>
                </a:solidFill>
                <a:latin typeface="Trebuchet MS" pitchFamily="34" charset="0"/>
                <a:ea typeface="+mn-ea"/>
                <a:cs typeface="Arial" pitchFamily="34" charset="0"/>
              </a:defRPr>
            </a:lvl1pPr>
          </a:lstStyle>
          <a:p>
            <a:pPr marL="0" lvl="0" indent="0" algn="l" defTabSz="914400" rtl="0" eaLnBrk="1" latinLnBrk="0" hangingPunct="1">
              <a:spcBef>
                <a:spcPts val="0"/>
              </a:spcBef>
              <a:spcAft>
                <a:spcPts val="300"/>
              </a:spcAft>
              <a:buFontTx/>
              <a:buNone/>
            </a:pPr>
            <a:r>
              <a:rPr lang="en-US" noProof="0" dirty="0" smtClean="0"/>
              <a:t>Title</a:t>
            </a:r>
            <a:endParaRPr lang="en-US" noProof="0" dirty="0"/>
          </a:p>
        </p:txBody>
      </p:sp>
      <p:sp>
        <p:nvSpPr>
          <p:cNvPr id="5"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extLst>
      <p:ext uri="{BB962C8B-B14F-4D97-AF65-F5344CB8AC3E}">
        <p14:creationId xmlns:p14="http://schemas.microsoft.com/office/powerpoint/2010/main" val="35744115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Bullets)">
    <p:spTree>
      <p:nvGrpSpPr>
        <p:cNvPr id="1" name=""/>
        <p:cNvGrpSpPr/>
        <p:nvPr/>
      </p:nvGrpSpPr>
      <p:grpSpPr>
        <a:xfrm>
          <a:off x="0" y="0"/>
          <a:ext cx="0" cy="0"/>
          <a:chOff x="0" y="0"/>
          <a:chExt cx="0" cy="0"/>
        </a:xfrm>
      </p:grpSpPr>
      <p:sp>
        <p:nvSpPr>
          <p:cNvPr id="13" name="Textplatzhalter 35"/>
          <p:cNvSpPr>
            <a:spLocks noGrp="1"/>
          </p:cNvSpPr>
          <p:nvPr>
            <p:ph type="body" sz="quarter" idx="17"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6" name="Inhaltsplatzhalter 6"/>
          <p:cNvSpPr>
            <a:spLocks noGrp="1"/>
          </p:cNvSpPr>
          <p:nvPr>
            <p:ph sz="quarter" idx="13" hasCustomPrompt="1"/>
          </p:nvPr>
        </p:nvSpPr>
        <p:spPr>
          <a:xfrm>
            <a:off x="378000" y="1556792"/>
            <a:ext cx="4121992" cy="4319587"/>
          </a:xfrm>
          <a:prstGeom prst="rect">
            <a:avLst/>
          </a:prstGeom>
        </p:spPr>
        <p:txBody>
          <a:bodyPr tIns="36000" bIns="36000">
            <a:normAutofit/>
          </a:bodyPr>
          <a:lstStyle>
            <a:lvl1pPr marL="180000" indent="-1800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itchFamily="2" charset="2"/>
              <a:buChar char="§"/>
              <a:defRPr sz="1800">
                <a:solidFill>
                  <a:srgbClr val="5F5F5F"/>
                </a:solidFill>
              </a:defRPr>
            </a:lvl4pPr>
            <a:lvl5pPr marL="1828800" indent="0">
              <a:buNone/>
              <a:defRPr/>
            </a:lvl5pPr>
          </a:lstStyle>
          <a:p>
            <a:pPr lvl="0"/>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7" name="Inhaltsplatzhalter 6"/>
          <p:cNvSpPr>
            <a:spLocks noGrp="1"/>
          </p:cNvSpPr>
          <p:nvPr>
            <p:ph sz="quarter" idx="18" hasCustomPrompt="1"/>
          </p:nvPr>
        </p:nvSpPr>
        <p:spPr>
          <a:xfrm>
            <a:off x="4626472" y="1556792"/>
            <a:ext cx="4121992" cy="4319587"/>
          </a:xfrm>
          <a:prstGeom prst="rect">
            <a:avLst/>
          </a:prstGeom>
        </p:spPr>
        <p:txBody>
          <a:bodyPr tIns="36000" bIns="36000">
            <a:normAutofit/>
          </a:bodyPr>
          <a:lstStyle>
            <a:lvl1pPr marL="183600" indent="-183600">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449263" indent="-182563">
              <a:spcBef>
                <a:spcPts val="300"/>
              </a:spcBef>
              <a:buFont typeface="Wingdings" pitchFamily="2" charset="2"/>
              <a:buChar char="§"/>
              <a:defRPr sz="2200">
                <a:solidFill>
                  <a:srgbClr val="5F5F5F"/>
                </a:solidFill>
              </a:defRPr>
            </a:lvl2pPr>
            <a:lvl3pPr marL="806450" indent="-182563">
              <a:spcBef>
                <a:spcPts val="300"/>
              </a:spcBef>
              <a:buFont typeface="Wingdings" pitchFamily="2" charset="2"/>
              <a:buChar char="§"/>
              <a:defRPr>
                <a:solidFill>
                  <a:srgbClr val="5F5F5F"/>
                </a:solidFill>
              </a:defRPr>
            </a:lvl3pPr>
            <a:lvl4pPr marL="1163638" indent="-174625">
              <a:buFont typeface="Wingdings" pitchFamily="2" charset="2"/>
              <a:buChar char="§"/>
              <a:defRPr sz="1800">
                <a:solidFill>
                  <a:srgbClr val="5F5F5F"/>
                </a:solidFill>
              </a:defRPr>
            </a:lvl4pPr>
            <a:lvl5pPr marL="1828800" indent="0">
              <a:buNone/>
              <a:defRPr/>
            </a:lvl5pPr>
          </a:lstStyle>
          <a:p>
            <a:pPr marL="180000" lvl="0" indent="-180000" algn="l" defTabSz="914400" rtl="0" eaLnBrk="1" latinLnBrk="0" hangingPunct="1">
              <a:spcBef>
                <a:spcPts val="600"/>
              </a:spcBef>
              <a:spcAft>
                <a:spcPts val="0"/>
              </a:spcAft>
              <a:buFont typeface="Wingdings" pitchFamily="2" charset="2"/>
              <a:buChar char="§"/>
            </a:pPr>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8"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9"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No Bullets)">
    <p:spTree>
      <p:nvGrpSpPr>
        <p:cNvPr id="1" name=""/>
        <p:cNvGrpSpPr/>
        <p:nvPr/>
      </p:nvGrpSpPr>
      <p:grpSpPr>
        <a:xfrm>
          <a:off x="0" y="0"/>
          <a:ext cx="0" cy="0"/>
          <a:chOff x="0" y="0"/>
          <a:chExt cx="0" cy="0"/>
        </a:xfrm>
      </p:grpSpPr>
      <p:sp>
        <p:nvSpPr>
          <p:cNvPr id="6" name="Inhaltsplatzhalter 6"/>
          <p:cNvSpPr>
            <a:spLocks noGrp="1"/>
          </p:cNvSpPr>
          <p:nvPr>
            <p:ph sz="quarter" idx="14" hasCustomPrompt="1"/>
          </p:nvPr>
        </p:nvSpPr>
        <p:spPr>
          <a:xfrm>
            <a:off x="378001" y="1556792"/>
            <a:ext cx="4121991" cy="4319587"/>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stStyle>
          <a:p>
            <a:pPr lvl="0"/>
            <a:r>
              <a:rPr lang="en-US" noProof="0" dirty="0" smtClean="0"/>
              <a:t>Click to add text</a:t>
            </a:r>
          </a:p>
        </p:txBody>
      </p:sp>
      <p:sp>
        <p:nvSpPr>
          <p:cNvPr id="8" name="Inhaltsplatzhalter 6"/>
          <p:cNvSpPr>
            <a:spLocks noGrp="1"/>
          </p:cNvSpPr>
          <p:nvPr>
            <p:ph sz="quarter" idx="15" hasCustomPrompt="1"/>
          </p:nvPr>
        </p:nvSpPr>
        <p:spPr>
          <a:xfrm>
            <a:off x="4626473" y="1556792"/>
            <a:ext cx="4121991" cy="4319587"/>
          </a:xfrm>
          <a:prstGeom prst="rect">
            <a:avLst/>
          </a:prstGeom>
        </p:spPr>
        <p:txBody>
          <a:bodyPr>
            <a:normAutofit/>
          </a:bodyPr>
          <a:lstStyle>
            <a:lvl1pPr marL="0" indent="0">
              <a:buFont typeface="Wingdings" pitchFamily="2" charset="2"/>
              <a:buNone/>
              <a:defRPr lang="en-US" sz="2400" b="0" kern="1200" spc="0" baseline="0" noProof="0" dirty="0" smtClean="0">
                <a:solidFill>
                  <a:srgbClr val="5F5F5F"/>
                </a:solidFill>
                <a:latin typeface="Trebuchet MS" pitchFamily="34" charset="0"/>
                <a:ea typeface="+mn-ea"/>
                <a:cs typeface="Arial" pitchFamily="34" charset="0"/>
              </a:defRPr>
            </a:lvl1pPr>
          </a:lstStyle>
          <a:p>
            <a:pPr lvl="0"/>
            <a:r>
              <a:rPr lang="en-US" noProof="0" dirty="0" smtClean="0"/>
              <a:t>Click to add text</a:t>
            </a:r>
          </a:p>
        </p:txBody>
      </p:sp>
      <p:sp>
        <p:nvSpPr>
          <p:cNvPr id="13" name="Textplatzhalter 35"/>
          <p:cNvSpPr>
            <a:spLocks noGrp="1"/>
          </p:cNvSpPr>
          <p:nvPr>
            <p:ph type="body" sz="quarter" idx="17" hasCustomPrompt="1"/>
          </p:nvPr>
        </p:nvSpPr>
        <p:spPr>
          <a:xfrm>
            <a:off x="370800" y="1052736"/>
            <a:ext cx="6508800"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7" name="Titel 1"/>
          <p:cNvSpPr>
            <a:spLocks noGrp="1"/>
          </p:cNvSpPr>
          <p:nvPr>
            <p:ph type="title" hasCustomPrompt="1"/>
          </p:nvPr>
        </p:nvSpPr>
        <p:spPr>
          <a:xfrm>
            <a:off x="371722" y="573881"/>
            <a:ext cx="6504533" cy="481336"/>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8"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Left) + Text (Bullets)">
    <p:spTree>
      <p:nvGrpSpPr>
        <p:cNvPr id="1" name=""/>
        <p:cNvGrpSpPr/>
        <p:nvPr/>
      </p:nvGrpSpPr>
      <p:grpSpPr>
        <a:xfrm>
          <a:off x="0" y="0"/>
          <a:ext cx="0" cy="0"/>
          <a:chOff x="0" y="0"/>
          <a:chExt cx="0" cy="0"/>
        </a:xfrm>
      </p:grpSpPr>
      <p:sp>
        <p:nvSpPr>
          <p:cNvPr id="7" name="Bildplatzhalter 6"/>
          <p:cNvSpPr>
            <a:spLocks noGrp="1"/>
          </p:cNvSpPr>
          <p:nvPr>
            <p:ph type="pic" sz="quarter" idx="13" hasCustomPrompt="1"/>
          </p:nvPr>
        </p:nvSpPr>
        <p:spPr>
          <a:xfrm>
            <a:off x="468313" y="476250"/>
            <a:ext cx="3959225" cy="5400675"/>
          </a:xfrm>
          <a:prstGeom prst="rect">
            <a:avLst/>
          </a:prstGeom>
        </p:spPr>
        <p:txBody>
          <a:bodyPr/>
          <a:lstStyle>
            <a:lvl1pPr>
              <a:defRPr baseline="0"/>
            </a:lvl1pPr>
          </a:lstStyle>
          <a:p>
            <a:r>
              <a:rPr lang="en-US" noProof="0" dirty="0" smtClean="0"/>
              <a:t>Add picture by clicking symbol</a:t>
            </a:r>
            <a:endParaRPr lang="en-US" noProof="0" dirty="0"/>
          </a:p>
        </p:txBody>
      </p:sp>
      <p:sp>
        <p:nvSpPr>
          <p:cNvPr id="10" name="Textplatzhalter 35"/>
          <p:cNvSpPr>
            <a:spLocks noGrp="1"/>
          </p:cNvSpPr>
          <p:nvPr>
            <p:ph type="body" sz="quarter" idx="16" hasCustomPrompt="1"/>
          </p:nvPr>
        </p:nvSpPr>
        <p:spPr>
          <a:xfrm>
            <a:off x="4644008" y="1963584"/>
            <a:ext cx="4141792" cy="288032"/>
          </a:xfrm>
          <a:prstGeom prst="rect">
            <a:avLst/>
          </a:prstGeom>
        </p:spPr>
        <p:txBody>
          <a:bodyPr/>
          <a:lstStyle>
            <a:lvl1pPr marL="0" indent="0">
              <a:defRPr lang="en-US" sz="1500" b="1" kern="1200" cap="all" spc="0" baseline="0" noProof="0" dirty="0">
                <a:solidFill>
                  <a:srgbClr val="5F5F5F"/>
                </a:solidFill>
                <a:latin typeface="Trebuchet MS" pitchFamily="34" charset="0"/>
                <a:ea typeface="+mn-ea"/>
                <a:cs typeface="Arial" pitchFamily="34" charset="0"/>
              </a:defRPr>
            </a:lvl1pPr>
          </a:lstStyle>
          <a:p>
            <a:pPr lvl="0"/>
            <a:r>
              <a:rPr lang="en-US" noProof="0" dirty="0" smtClean="0"/>
              <a:t>Click to edit subtitle</a:t>
            </a:r>
            <a:endParaRPr lang="en-US" noProof="0" dirty="0"/>
          </a:p>
        </p:txBody>
      </p:sp>
      <p:sp>
        <p:nvSpPr>
          <p:cNvPr id="8" name="Inhaltsplatzhalter 6"/>
          <p:cNvSpPr>
            <a:spLocks noGrp="1"/>
          </p:cNvSpPr>
          <p:nvPr>
            <p:ph sz="quarter" idx="18" hasCustomPrompt="1"/>
          </p:nvPr>
        </p:nvSpPr>
        <p:spPr>
          <a:xfrm>
            <a:off x="4644008" y="2348880"/>
            <a:ext cx="4121992" cy="3527499"/>
          </a:xfrm>
          <a:prstGeom prst="rect">
            <a:avLst/>
          </a:prstGeom>
        </p:spPr>
        <p:txBody>
          <a:bodyPr tIns="36000" bIns="36000">
            <a:normAutofit/>
          </a:bodyPr>
          <a:lstStyle>
            <a:lvl1pPr marL="180000" indent="-180000" algn="l" defTabSz="914400" rtl="0" eaLnBrk="1" latinLnBrk="0" hangingPunct="1">
              <a:spcBef>
                <a:spcPts val="600"/>
              </a:spcBef>
              <a:spcAft>
                <a:spcPts val="0"/>
              </a:spcAft>
              <a:buFont typeface="Wingdings" pitchFamily="2" charset="2"/>
              <a:buChar char="§"/>
              <a:defRPr lang="en-US" sz="2400" b="0" kern="1200" spc="0" baseline="0" noProof="0" dirty="0" smtClean="0">
                <a:solidFill>
                  <a:srgbClr val="5F5F5F"/>
                </a:solidFill>
                <a:latin typeface="Trebuchet MS" pitchFamily="34" charset="0"/>
                <a:ea typeface="+mn-ea"/>
                <a:cs typeface="Arial" pitchFamily="34" charset="0"/>
              </a:defRPr>
            </a:lvl1pPr>
            <a:lvl2pPr marL="360000" indent="-180000">
              <a:spcBef>
                <a:spcPts val="300"/>
              </a:spcBef>
              <a:buFont typeface="Wingdings" pitchFamily="2" charset="2"/>
              <a:buChar char="§"/>
              <a:defRPr sz="2200">
                <a:solidFill>
                  <a:srgbClr val="5F5F5F"/>
                </a:solidFill>
              </a:defRPr>
            </a:lvl2pPr>
            <a:lvl3pPr marL="540000" indent="-180000">
              <a:spcBef>
                <a:spcPts val="0"/>
              </a:spcBef>
              <a:buFont typeface="Wingdings" pitchFamily="2" charset="2"/>
              <a:buChar char="§"/>
              <a:defRPr>
                <a:solidFill>
                  <a:srgbClr val="5F5F5F"/>
                </a:solidFill>
              </a:defRPr>
            </a:lvl3pPr>
            <a:lvl4pPr marL="720000" indent="-180000">
              <a:spcBef>
                <a:spcPts val="0"/>
              </a:spcBef>
              <a:buFont typeface="Wingdings" panose="05000000000000000000" pitchFamily="2" charset="2"/>
              <a:buChar char="§"/>
              <a:defRPr sz="1800">
                <a:solidFill>
                  <a:srgbClr val="5F5F5F"/>
                </a:solidFill>
              </a:defRPr>
            </a:lvl4pPr>
            <a:lvl5pPr marL="1828800" indent="0">
              <a:buNone/>
              <a:defRPr/>
            </a:lvl5pPr>
          </a:lstStyle>
          <a:p>
            <a:pPr marL="180000" lvl="0" indent="-180000" algn="l" defTabSz="914400" rtl="0" eaLnBrk="1" latinLnBrk="0" hangingPunct="1">
              <a:spcBef>
                <a:spcPts val="600"/>
              </a:spcBef>
              <a:spcAft>
                <a:spcPts val="0"/>
              </a:spcAft>
              <a:buFont typeface="Wingdings" pitchFamily="2" charset="2"/>
              <a:buChar char="§"/>
            </a:pPr>
            <a:r>
              <a:rPr lang="en-US" noProof="0" dirty="0" smtClean="0"/>
              <a:t>Click to add text</a:t>
            </a:r>
          </a:p>
          <a:p>
            <a:pPr lvl="1"/>
            <a:r>
              <a:rPr lang="en-US" noProof="0" dirty="0" smtClean="0"/>
              <a:t>Click to add text</a:t>
            </a:r>
          </a:p>
          <a:p>
            <a:pPr lvl="2"/>
            <a:r>
              <a:rPr lang="en-US" noProof="0" dirty="0" smtClean="0"/>
              <a:t>Click to add text</a:t>
            </a:r>
          </a:p>
          <a:p>
            <a:pPr lvl="3"/>
            <a:r>
              <a:rPr lang="en-US" noProof="0" dirty="0" smtClean="0"/>
              <a:t>Click to add text</a:t>
            </a:r>
          </a:p>
        </p:txBody>
      </p:sp>
      <p:sp>
        <p:nvSpPr>
          <p:cNvPr id="6" name="Titel 1"/>
          <p:cNvSpPr>
            <a:spLocks noGrp="1"/>
          </p:cNvSpPr>
          <p:nvPr>
            <p:ph type="title" hasCustomPrompt="1"/>
          </p:nvPr>
        </p:nvSpPr>
        <p:spPr>
          <a:xfrm>
            <a:off x="4644007" y="1484783"/>
            <a:ext cx="4142805" cy="479747"/>
          </a:xfrm>
          <a:prstGeom prst="rect">
            <a:avLst/>
          </a:prstGeom>
        </p:spPr>
        <p:txBody>
          <a:bodyPr/>
          <a:lstStyle>
            <a:lvl1pPr>
              <a:defRPr lang="de-DE" sz="2500" b="1" kern="1200" cap="all" spc="0" baseline="0" noProof="0" smtClean="0">
                <a:solidFill>
                  <a:srgbClr val="852339"/>
                </a:solidFill>
                <a:latin typeface="Trebuchet MS" pitchFamily="34" charset="0"/>
                <a:ea typeface="+mn-ea"/>
                <a:cs typeface="Arial" pitchFamily="34" charset="0"/>
              </a:defRPr>
            </a:lvl1pPr>
          </a:lstStyle>
          <a:p>
            <a:r>
              <a:rPr lang="en-US" noProof="0" dirty="0" smtClean="0"/>
              <a:t>Title</a:t>
            </a:r>
            <a:endParaRPr lang="en-US" noProof="0" dirty="0"/>
          </a:p>
        </p:txBody>
      </p:sp>
      <p:sp>
        <p:nvSpPr>
          <p:cNvPr id="9" name="Textplatzhalter 4"/>
          <p:cNvSpPr>
            <a:spLocks noGrp="1"/>
          </p:cNvSpPr>
          <p:nvPr>
            <p:ph type="body" sz="quarter" idx="17" hasCustomPrompt="1"/>
          </p:nvPr>
        </p:nvSpPr>
        <p:spPr>
          <a:xfrm>
            <a:off x="377825" y="5867400"/>
            <a:ext cx="1755775" cy="228600"/>
          </a:xfrm>
          <a:prstGeom prst="rect">
            <a:avLst/>
          </a:prstGeom>
        </p:spPr>
        <p:txBody>
          <a:bodyPr/>
          <a:lstStyle>
            <a:lvl1pPr>
              <a:defRPr sz="1000"/>
            </a:lvl1pPr>
          </a:lstStyle>
          <a:p>
            <a:pPr lvl="0"/>
            <a:r>
              <a:rPr lang="de-DE" dirty="0" smtClean="0"/>
              <a:t>Source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7"/>
            </p:custDataLst>
            <p:extLst>
              <p:ext uri="{D42A27DB-BD31-4B8C-83A1-F6EECF244321}">
                <p14:modId xmlns:p14="http://schemas.microsoft.com/office/powerpoint/2010/main" val="108003891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3" name="think-cell Folie" r:id="rId18" imgW="344" imgH="341" progId="TCLayout.ActiveDocument.1">
                  <p:embed/>
                </p:oleObj>
              </mc:Choice>
              <mc:Fallback>
                <p:oleObj name="think-cell Folie" r:id="rId18" imgW="344" imgH="341" progId="TCLayout.ActiveDocument.1">
                  <p:embed/>
                  <p:pic>
                    <p:nvPicPr>
                      <p:cNvPr id="0" name=""/>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11" name="Rechteck 10"/>
          <p:cNvSpPr/>
          <p:nvPr userDrawn="1"/>
        </p:nvSpPr>
        <p:spPr>
          <a:xfrm>
            <a:off x="0" y="6084095"/>
            <a:ext cx="8793956" cy="466724"/>
          </a:xfrm>
          <a:prstGeom prst="rect">
            <a:avLst/>
          </a:prstGeom>
          <a:solidFill>
            <a:srgbClr val="852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feld 11"/>
          <p:cNvSpPr txBox="1"/>
          <p:nvPr/>
        </p:nvSpPr>
        <p:spPr>
          <a:xfrm>
            <a:off x="378692" y="6101922"/>
            <a:ext cx="4121300" cy="469359"/>
          </a:xfrm>
          <a:prstGeom prst="rect">
            <a:avLst/>
          </a:prstGeom>
          <a:noFill/>
        </p:spPr>
        <p:txBody>
          <a:bodyPr wrap="square" rtlCol="0">
            <a:spAutoFit/>
          </a:bodyPr>
          <a:lstStyle/>
          <a:p>
            <a:pPr>
              <a:spcAft>
                <a:spcPts val="300"/>
              </a:spcAft>
            </a:pPr>
            <a:r>
              <a:rPr lang="en-US" sz="1100" b="0" cap="none" baseline="0" noProof="0" dirty="0" smtClean="0">
                <a:solidFill>
                  <a:schemeClr val="bg1"/>
                </a:solidFill>
                <a:latin typeface="Trebuchet MS" pitchFamily="34" charset="0"/>
              </a:rPr>
              <a:t>Final Presentation AML-R</a:t>
            </a:r>
            <a:endParaRPr lang="en-US" sz="1100" b="0" cap="none" baseline="0" noProof="0" dirty="0" smtClean="0">
              <a:solidFill>
                <a:schemeClr val="bg1"/>
              </a:solidFill>
              <a:latin typeface="Trebuchet MS" pitchFamily="34" charset="0"/>
            </a:endParaRPr>
          </a:p>
          <a:p>
            <a:pPr>
              <a:spcAft>
                <a:spcPts val="300"/>
              </a:spcAft>
            </a:pPr>
            <a:r>
              <a:rPr lang="de-DE" sz="1100" b="0" cap="none" baseline="0" noProof="0" dirty="0" smtClean="0">
                <a:solidFill>
                  <a:schemeClr val="bg1"/>
                </a:solidFill>
                <a:latin typeface="Trebuchet MS" pitchFamily="34" charset="0"/>
              </a:rPr>
              <a:t>Marcus </a:t>
            </a:r>
            <a:r>
              <a:rPr lang="de-DE" sz="1100" b="0" cap="none" baseline="0" noProof="0" dirty="0" smtClean="0">
                <a:solidFill>
                  <a:schemeClr val="bg1"/>
                </a:solidFill>
                <a:latin typeface="Trebuchet MS" pitchFamily="34" charset="0"/>
              </a:rPr>
              <a:t>Cramer, Markus </a:t>
            </a:r>
            <a:r>
              <a:rPr lang="de-DE" sz="1100" b="0" cap="none" baseline="0" noProof="0" dirty="0" err="1" smtClean="0">
                <a:solidFill>
                  <a:schemeClr val="bg1"/>
                </a:solidFill>
                <a:latin typeface="Trebuchet MS" pitchFamily="34" charset="0"/>
              </a:rPr>
              <a:t>Heuchert</a:t>
            </a:r>
            <a:endParaRPr lang="en-US" sz="1100" b="0" cap="none" baseline="0" noProof="0" dirty="0">
              <a:solidFill>
                <a:schemeClr val="bg1"/>
              </a:solidFill>
              <a:latin typeface="Trebuchet MS" pitchFamily="34" charset="0"/>
            </a:endParaRPr>
          </a:p>
        </p:txBody>
      </p:sp>
      <p:sp>
        <p:nvSpPr>
          <p:cNvPr id="7" name="Textfeld 6"/>
          <p:cNvSpPr txBox="1"/>
          <p:nvPr/>
        </p:nvSpPr>
        <p:spPr>
          <a:xfrm>
            <a:off x="7524328" y="6101922"/>
            <a:ext cx="1224136" cy="430887"/>
          </a:xfrm>
          <a:prstGeom prst="rect">
            <a:avLst/>
          </a:prstGeom>
          <a:noFill/>
        </p:spPr>
        <p:txBody>
          <a:bodyPr wrap="square" rtlCol="0">
            <a:spAutoFit/>
          </a:bodyPr>
          <a:lstStyle/>
          <a:p>
            <a:pPr algn="r">
              <a:spcAft>
                <a:spcPts val="300"/>
              </a:spcAft>
            </a:pPr>
            <a:fld id="{A9063EE5-D4E8-4F75-A77C-D3AC67F05250}" type="slidenum">
              <a:rPr lang="de-DE" sz="1100" b="0" cap="none" baseline="0" smtClean="0">
                <a:solidFill>
                  <a:schemeClr val="bg1"/>
                </a:solidFill>
                <a:latin typeface="Trebuchet MS" pitchFamily="34" charset="0"/>
              </a:rPr>
              <a:pPr algn="r">
                <a:spcAft>
                  <a:spcPts val="300"/>
                </a:spcAft>
              </a:pPr>
              <a:t>‹Nr.›</a:t>
            </a:fld>
            <a:r>
              <a:rPr lang="de-DE" sz="1100" b="0" cap="none" baseline="0" dirty="0" smtClean="0">
                <a:solidFill>
                  <a:schemeClr val="bg1"/>
                </a:solidFill>
                <a:latin typeface="Trebuchet MS" pitchFamily="34" charset="0"/>
              </a:rPr>
              <a:t/>
            </a:r>
            <a:br>
              <a:rPr lang="de-DE" sz="1100" b="0" cap="none" baseline="0" dirty="0" smtClean="0">
                <a:solidFill>
                  <a:schemeClr val="bg1"/>
                </a:solidFill>
                <a:latin typeface="Trebuchet MS" pitchFamily="34" charset="0"/>
              </a:rPr>
            </a:br>
            <a:r>
              <a:rPr lang="de-DE" sz="1100" b="0" cap="none" baseline="0" dirty="0" smtClean="0">
                <a:solidFill>
                  <a:schemeClr val="bg1"/>
                </a:solidFill>
                <a:latin typeface="Trebuchet MS" pitchFamily="34" charset="0"/>
              </a:rPr>
              <a:t>2017-01-17</a:t>
            </a:r>
            <a:endParaRPr lang="de-DE" sz="1100" b="0" cap="none" baseline="0" dirty="0" smtClean="0">
              <a:solidFill>
                <a:schemeClr val="bg1"/>
              </a:solidFill>
              <a:latin typeface="Trebuchet MS" pitchFamily="34" charset="0"/>
            </a:endParaRPr>
          </a:p>
        </p:txBody>
      </p:sp>
      <p:pic>
        <p:nvPicPr>
          <p:cNvPr id="16" name="Picture 2" descr="\\wi1.uni-muenster.de\dfs\institut\ERCIS\10 Corporate Identity\10 Corporate Design &amp; Communication\10 Logos &amp; Grafiken &amp; Bilder\10 ERCIS-Logo\ERCIS_logo.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115448" y="440382"/>
            <a:ext cx="1574224" cy="950267"/>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64" r:id="rId4"/>
    <p:sldLayoutId id="2147483663" r:id="rId5"/>
    <p:sldLayoutId id="2147483662" r:id="rId6"/>
    <p:sldLayoutId id="2147483658" r:id="rId7"/>
    <p:sldLayoutId id="2147483653" r:id="rId8"/>
    <p:sldLayoutId id="2147483652" r:id="rId9"/>
    <p:sldLayoutId id="2147483657" r:id="rId10"/>
    <p:sldLayoutId id="2147483659" r:id="rId11"/>
    <p:sldLayoutId id="2147483654" r:id="rId12"/>
    <p:sldLayoutId id="2147483660" r:id="rId13"/>
    <p:sldLayoutId id="2147483665" r:id="rId14"/>
  </p:sldLayoutIdLst>
  <p:timing>
    <p:tnLst>
      <p:par>
        <p:cTn id="1" dur="indefinite" restart="never" nodeType="tmRoot"/>
      </p:par>
    </p:tnLst>
  </p:timing>
  <p:hf sldNum="0" hdr="0" dt="0"/>
  <p:txStyles>
    <p:titleStyle>
      <a:lvl1pPr algn="l" defTabSz="914400" rtl="0" eaLnBrk="1" latinLnBrk="0" hangingPunct="1">
        <a:spcBef>
          <a:spcPct val="0"/>
        </a:spcBef>
        <a:buNone/>
        <a:defRPr sz="2800" b="1" kern="1200" cap="all" baseline="0">
          <a:solidFill>
            <a:srgbClr val="852339"/>
          </a:solidFill>
          <a:latin typeface="Trebuchet MS" pitchFamily="34" charset="0"/>
          <a:ea typeface="+mj-ea"/>
          <a:cs typeface="Arial" pitchFamily="34" charset="0"/>
        </a:defRPr>
      </a:lvl1pPr>
    </p:titleStyle>
    <p:bodyStyle>
      <a:lvl1pPr marL="182563" indent="-182563" algn="l" defTabSz="914400" rtl="0" eaLnBrk="1" latinLnBrk="0" hangingPunct="1">
        <a:spcBef>
          <a:spcPts val="0"/>
        </a:spcBef>
        <a:spcAft>
          <a:spcPts val="300"/>
        </a:spcAft>
        <a:buFontTx/>
        <a:buNone/>
        <a:defRPr sz="1300" b="0" kern="1200" spc="0" baseline="0">
          <a:solidFill>
            <a:srgbClr val="5F5F5F"/>
          </a:solidFill>
          <a:latin typeface="Trebuchet MS" pitchFamily="34" charset="0"/>
          <a:ea typeface="+mn-ea"/>
          <a:cs typeface="Arial" pitchFamily="34" charset="0"/>
        </a:defRPr>
      </a:lvl1pPr>
      <a:lvl2pPr marL="449263" indent="-182563" algn="l" defTabSz="914400" rtl="0" eaLnBrk="1" latinLnBrk="0" hangingPunct="1">
        <a:spcBef>
          <a:spcPct val="20000"/>
        </a:spcBef>
        <a:buFontTx/>
        <a:buBlip>
          <a:blip r:embed="rId21"/>
        </a:buBlip>
        <a:defRPr sz="2000" b="0" kern="1200">
          <a:solidFill>
            <a:schemeClr val="tx1"/>
          </a:solidFill>
          <a:latin typeface="+mn-lt"/>
          <a:ea typeface="+mn-ea"/>
          <a:cs typeface="+mn-cs"/>
        </a:defRPr>
      </a:lvl2pPr>
      <a:lvl3pPr marL="806450" indent="-182563" algn="l" defTabSz="914400" rtl="0" eaLnBrk="1" latinLnBrk="0" hangingPunct="1">
        <a:spcBef>
          <a:spcPct val="20000"/>
        </a:spcBef>
        <a:buFontTx/>
        <a:buBlip>
          <a:blip r:embed="rId21"/>
        </a:buBlip>
        <a:defRPr sz="2000" b="0" kern="1200">
          <a:solidFill>
            <a:schemeClr val="tx1"/>
          </a:solidFill>
          <a:latin typeface="+mn-lt"/>
          <a:ea typeface="+mn-ea"/>
          <a:cs typeface="+mn-cs"/>
        </a:defRPr>
      </a:lvl3pPr>
      <a:lvl4pPr marL="1163638" indent="-174625" algn="l" defTabSz="914400" rtl="0" eaLnBrk="1" latinLnBrk="0" hangingPunct="1">
        <a:spcBef>
          <a:spcPct val="20000"/>
        </a:spcBef>
        <a:buFontTx/>
        <a:buBlip>
          <a:blip r:embed="rId21"/>
        </a:buBlip>
        <a:defRPr sz="2000" b="0" kern="1200">
          <a:solidFill>
            <a:schemeClr val="tx1"/>
          </a:solidFill>
          <a:latin typeface="+mn-lt"/>
          <a:ea typeface="+mn-ea"/>
          <a:cs typeface="+mn-cs"/>
        </a:defRPr>
      </a:lvl4pPr>
      <a:lvl5pPr marL="2057400" indent="-228600" algn="l" defTabSz="914400" rtl="0" eaLnBrk="1" latinLnBrk="0" hangingPunct="1">
        <a:spcBef>
          <a:spcPct val="20000"/>
        </a:spcBef>
        <a:buFontTx/>
        <a:buBlip>
          <a:blip r:embed="rId21"/>
        </a:buBlip>
        <a:defRPr sz="22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hyperlink" Target="http://nlp.stanford.edu/sentiment/" TargetMode="External"/><Relationship Id="rId3" Type="http://schemas.openxmlformats.org/officeDocument/2006/relationships/hyperlink" Target="http://www.di.fc.ul.pt/~jpn/r/fourier/fourier.html" TargetMode="External"/><Relationship Id="rId7" Type="http://schemas.openxmlformats.org/officeDocument/2006/relationships/hyperlink" Target="https://www.dsprelated.com/showcode/174.php" TargetMode="External"/><Relationship Id="rId2" Type="http://schemas.openxmlformats.org/officeDocument/2006/relationships/hyperlink" Target="http://cmc.music.columbia.edu/musicandcomputers/" TargetMode="External"/><Relationship Id="rId1" Type="http://schemas.openxmlformats.org/officeDocument/2006/relationships/slideLayout" Target="../slideLayouts/slideLayout2.xml"/><Relationship Id="rId6" Type="http://schemas.openxmlformats.org/officeDocument/2006/relationships/hyperlink" Target="https://developer.spotify.com/web-api/get-audio-features/" TargetMode="External"/><Relationship Id="rId5" Type="http://schemas.openxmlformats.org/officeDocument/2006/relationships/hyperlink" Target="http://www.diracdelta.co.uk/science/source/e/q/equal%20loudness%20contour/source.html#.WADCgpN940p" TargetMode="External"/><Relationship Id="rId4" Type="http://schemas.openxmlformats.org/officeDocument/2006/relationships/hyperlink" Target="http://www.abstractnew.com/2014/04/the-fast-fourier-transform-fft-without.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hyperlink" Target="http://signalprocessingsociety.org/uploads/special_issues_deadlines/MusicSP.pdf" TargetMode="External"/><Relationship Id="rId2" Type="http://schemas.openxmlformats.org/officeDocument/2006/relationships/hyperlink" Target="https://research.googleblog.com/2015/08/the-neural-networks-behind-google-voic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6"/>
          </p:nvPr>
        </p:nvSpPr>
        <p:spPr/>
        <p:txBody>
          <a:bodyPr/>
          <a:lstStyle/>
          <a:p>
            <a:r>
              <a:rPr lang="de-DE" dirty="0" smtClean="0"/>
              <a:t>Intermediate </a:t>
            </a:r>
            <a:r>
              <a:rPr lang="de-DE" dirty="0" err="1" smtClean="0"/>
              <a:t>seminar</a:t>
            </a:r>
            <a:r>
              <a:rPr lang="de-DE" dirty="0" smtClean="0"/>
              <a:t> </a:t>
            </a:r>
            <a:r>
              <a:rPr lang="de-DE" dirty="0" err="1" smtClean="0"/>
              <a:t>presentation</a:t>
            </a:r>
            <a:r>
              <a:rPr lang="de-DE" dirty="0" smtClean="0"/>
              <a:t> (AML-R)</a:t>
            </a:r>
          </a:p>
          <a:p>
            <a:endParaRPr lang="de-DE" dirty="0"/>
          </a:p>
          <a:p>
            <a:r>
              <a:rPr lang="de-DE" dirty="0" smtClean="0"/>
              <a:t>Marcus Cramer</a:t>
            </a:r>
            <a:endParaRPr lang="en-US" dirty="0"/>
          </a:p>
        </p:txBody>
      </p:sp>
      <p:sp>
        <p:nvSpPr>
          <p:cNvPr id="5" name="Titel 4"/>
          <p:cNvSpPr>
            <a:spLocks noGrp="1"/>
          </p:cNvSpPr>
          <p:nvPr>
            <p:ph type="title"/>
          </p:nvPr>
        </p:nvSpPr>
        <p:spPr>
          <a:xfrm>
            <a:off x="467544" y="1484784"/>
            <a:ext cx="7380820" cy="864096"/>
          </a:xfrm>
        </p:spPr>
        <p:txBody>
          <a:bodyPr/>
          <a:lstStyle/>
          <a:p>
            <a:r>
              <a:rPr lang="de-DE" dirty="0" smtClean="0"/>
              <a:t>Feature </a:t>
            </a:r>
            <a:r>
              <a:rPr lang="de-DE" dirty="0" err="1" smtClean="0"/>
              <a:t>extraction</a:t>
            </a:r>
            <a:r>
              <a:rPr lang="de-DE" dirty="0" smtClean="0"/>
              <a:t> </a:t>
            </a:r>
            <a:r>
              <a:rPr lang="de-DE" dirty="0" err="1" smtClean="0"/>
              <a:t>for</a:t>
            </a:r>
            <a:r>
              <a:rPr lang="de-DE" dirty="0" smtClean="0"/>
              <a:t> </a:t>
            </a:r>
            <a:r>
              <a:rPr lang="de-DE" dirty="0" err="1" smtClean="0"/>
              <a:t>audio</a:t>
            </a:r>
            <a:endParaRPr lang="en-GB" dirty="0"/>
          </a:p>
        </p:txBody>
      </p:sp>
    </p:spTree>
    <p:extLst>
      <p:ext uri="{BB962C8B-B14F-4D97-AF65-F5344CB8AC3E}">
        <p14:creationId xmlns:p14="http://schemas.microsoft.com/office/powerpoint/2010/main" val="2715768065"/>
      </p:ext>
    </p:extLst>
  </p:cSld>
  <p:clrMapOvr>
    <a:masterClrMapping/>
  </p:clrMapOvr>
  <mc:AlternateContent xmlns:mc="http://schemas.openxmlformats.org/markup-compatibility/2006" xmlns:p14="http://schemas.microsoft.com/office/powerpoint/2010/main">
    <mc:Choice Requires="p14">
      <p:transition spd="slow" p14:dur="2000" advTm="4413"/>
    </mc:Choice>
    <mc:Fallback xmlns="">
      <p:transition xmlns:p14="http://schemas.microsoft.com/office/powerpoint/2010/main" spd="slow" advTm="441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Occurrences of days (2/16 features)</a:t>
              </a:r>
              <a:endParaRPr lang="en-US" sz="1400" b="1" dirty="0"/>
            </a:p>
          </p:txBody>
        </p:sp>
      </p:grpSp>
      <p:grpSp>
        <p:nvGrpSpPr>
          <p:cNvPr id="11" name="Group 10"/>
          <p:cNvGrpSpPr/>
          <p:nvPr/>
        </p:nvGrpSpPr>
        <p:grpSpPr>
          <a:xfrm>
            <a:off x="4896036" y="1393030"/>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Target response rate of days</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de-DE" dirty="0" smtClean="0"/>
              <a:t>Numbers </a:t>
            </a:r>
            <a:r>
              <a:rPr lang="de-DE" dirty="0" err="1" smtClean="0"/>
              <a:t>vary</a:t>
            </a:r>
            <a:r>
              <a:rPr lang="de-DE" dirty="0" smtClean="0"/>
              <a:t> </a:t>
            </a:r>
            <a:r>
              <a:rPr lang="de-DE" dirty="0" err="1" smtClean="0"/>
              <a:t>drastically</a:t>
            </a:r>
            <a:r>
              <a:rPr lang="de-DE" dirty="0" smtClean="0"/>
              <a:t> FOR different Days</a:t>
            </a:r>
            <a:endParaRPr lang="en-US" dirty="0"/>
          </a:p>
        </p:txBody>
      </p:sp>
      <p:pic>
        <p:nvPicPr>
          <p:cNvPr id="23" name="Grafik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0000" y="1728000"/>
            <a:ext cx="2520000" cy="2520000"/>
          </a:xfrm>
          <a:prstGeom prst="rect">
            <a:avLst/>
          </a:prstGeom>
        </p:spPr>
      </p:pic>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0000" y="3528000"/>
            <a:ext cx="2520000" cy="2520000"/>
          </a:xfrm>
          <a:prstGeom prst="rect">
            <a:avLst/>
          </a:prstGeom>
        </p:spPr>
      </p:pic>
      <p:pic>
        <p:nvPicPr>
          <p:cNvPr id="25" name="Grafik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000" y="1728000"/>
            <a:ext cx="2520000" cy="2520000"/>
          </a:xfrm>
          <a:prstGeom prst="rect">
            <a:avLst/>
          </a:prstGeom>
        </p:spPr>
      </p:pic>
      <p:pic>
        <p:nvPicPr>
          <p:cNvPr id="22" name="Grafik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8000" y="3528000"/>
            <a:ext cx="2520000" cy="2520000"/>
          </a:xfrm>
          <a:prstGeom prst="rect">
            <a:avLst/>
          </a:prstGeom>
        </p:spPr>
      </p:pic>
    </p:spTree>
    <p:extLst>
      <p:ext uri="{BB962C8B-B14F-4D97-AF65-F5344CB8AC3E}">
        <p14:creationId xmlns:p14="http://schemas.microsoft.com/office/powerpoint/2010/main" val="78181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Occurrences of years (2/16 features)</a:t>
              </a:r>
              <a:endParaRPr lang="en-US" sz="1400" b="1" dirty="0"/>
            </a:p>
          </p:txBody>
        </p:sp>
      </p:grpSp>
      <p:grpSp>
        <p:nvGrpSpPr>
          <p:cNvPr id="11" name="Group 10"/>
          <p:cNvGrpSpPr/>
          <p:nvPr/>
        </p:nvGrpSpPr>
        <p:grpSpPr>
          <a:xfrm>
            <a:off x="4896036" y="1393030"/>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Target response rate of years</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de-DE" dirty="0" smtClean="0"/>
              <a:t>Numbers </a:t>
            </a:r>
            <a:r>
              <a:rPr lang="de-DE" dirty="0" err="1" smtClean="0"/>
              <a:t>vary</a:t>
            </a:r>
            <a:r>
              <a:rPr lang="de-DE" dirty="0" smtClean="0"/>
              <a:t> </a:t>
            </a:r>
            <a:r>
              <a:rPr lang="de-DE" dirty="0" err="1" smtClean="0"/>
              <a:t>drastically</a:t>
            </a:r>
            <a:r>
              <a:rPr lang="de-DE" dirty="0" smtClean="0"/>
              <a:t> FOR different </a:t>
            </a:r>
            <a:r>
              <a:rPr lang="de-DE" dirty="0" err="1" smtClean="0"/>
              <a:t>Years</a:t>
            </a:r>
            <a:endParaRPr lang="en-US" dirty="0"/>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0" y="3825044"/>
            <a:ext cx="2520000" cy="2222956"/>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000" y="1728000"/>
            <a:ext cx="2520000" cy="2241060"/>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0000" y="3825044"/>
            <a:ext cx="2520000" cy="2222956"/>
          </a:xfrm>
          <a:prstGeom prst="rect">
            <a:avLst/>
          </a:prstGeom>
        </p:spPr>
      </p:pic>
      <p:pic>
        <p:nvPicPr>
          <p:cNvPr id="2" name="Grafik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0630" y="1728000"/>
            <a:ext cx="2520000" cy="2097044"/>
          </a:xfrm>
          <a:prstGeom prst="rect">
            <a:avLst/>
          </a:prstGeom>
        </p:spPr>
      </p:pic>
    </p:spTree>
    <p:extLst>
      <p:ext uri="{BB962C8B-B14F-4D97-AF65-F5344CB8AC3E}">
        <p14:creationId xmlns:p14="http://schemas.microsoft.com/office/powerpoint/2010/main" val="2911729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6"/>
          </p:nvPr>
        </p:nvSpPr>
        <p:spPr/>
        <p:txBody>
          <a:bodyPr/>
          <a:lstStyle/>
          <a:p>
            <a:endParaRPr lang="en-US"/>
          </a:p>
        </p:txBody>
      </p:sp>
      <p:sp>
        <p:nvSpPr>
          <p:cNvPr id="4" name="Titel 3"/>
          <p:cNvSpPr>
            <a:spLocks noGrp="1"/>
          </p:cNvSpPr>
          <p:nvPr>
            <p:ph type="title"/>
          </p:nvPr>
        </p:nvSpPr>
        <p:spPr/>
        <p:txBody>
          <a:bodyPr/>
          <a:lstStyle/>
          <a:p>
            <a:r>
              <a:rPr lang="de-DE" dirty="0" smtClean="0"/>
              <a:t>Agenda</a:t>
            </a:r>
            <a:endParaRPr lang="en-US" dirty="0"/>
          </a:p>
        </p:txBody>
      </p:sp>
      <p:sp>
        <p:nvSpPr>
          <p:cNvPr id="5" name="Inhaltsplatzhalter 4"/>
          <p:cNvSpPr>
            <a:spLocks noGrp="1"/>
          </p:cNvSpPr>
          <p:nvPr>
            <p:ph sz="quarter" idx="17"/>
          </p:nvPr>
        </p:nvSpPr>
        <p:spPr/>
        <p:txBody>
          <a:bodyPr/>
          <a:lstStyle/>
          <a:p>
            <a:endParaRPr lang="en-US"/>
          </a:p>
        </p:txBody>
      </p:sp>
      <p:cxnSp>
        <p:nvCxnSpPr>
          <p:cNvPr id="7" name="Gerader Verbinder 6"/>
          <p:cNvCxnSpPr/>
          <p:nvPr/>
        </p:nvCxnSpPr>
        <p:spPr>
          <a:xfrm>
            <a:off x="827584" y="1773216"/>
            <a:ext cx="0" cy="3600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Gleichschenkliges Dreieck 7"/>
          <p:cNvSpPr/>
          <p:nvPr/>
        </p:nvSpPr>
        <p:spPr>
          <a:xfrm rot="5400000">
            <a:off x="827584" y="3068960"/>
            <a:ext cx="360040" cy="21602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a:xfrm>
            <a:off x="1223628" y="2168860"/>
            <a:ext cx="5364596" cy="2862322"/>
          </a:xfrm>
          <a:prstGeom prst="rect">
            <a:avLst/>
          </a:prstGeom>
          <a:noFill/>
        </p:spPr>
        <p:txBody>
          <a:bodyPr wrap="square" rtlCol="0">
            <a:spAutoFit/>
          </a:bodyPr>
          <a:lstStyle/>
          <a:p>
            <a:pPr marL="342900" indent="-342900">
              <a:buAutoNum type="arabicPeriod"/>
            </a:pPr>
            <a:r>
              <a:rPr lang="de-DE" dirty="0" smtClean="0"/>
              <a:t>Data </a:t>
            </a:r>
            <a:r>
              <a:rPr lang="de-DE" dirty="0" err="1" smtClean="0"/>
              <a:t>understanding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smtClean="0"/>
              <a:t>Data </a:t>
            </a:r>
            <a:r>
              <a:rPr lang="de-DE" dirty="0" err="1" smtClean="0"/>
              <a:t>cleaning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err="1" smtClean="0"/>
              <a:t>Machine</a:t>
            </a:r>
            <a:r>
              <a:rPr lang="de-DE" dirty="0" smtClean="0"/>
              <a:t> </a:t>
            </a:r>
            <a:r>
              <a:rPr lang="de-DE" dirty="0" err="1" smtClean="0"/>
              <a:t>learning</a:t>
            </a:r>
            <a:r>
              <a:rPr lang="de-DE" dirty="0" smtClean="0"/>
              <a:t> </a:t>
            </a:r>
            <a:r>
              <a:rPr lang="de-DE" dirty="0" err="1" smtClean="0"/>
              <a:t>approaches</a:t>
            </a:r>
            <a:endParaRPr lang="de-DE" dirty="0" smtClean="0"/>
          </a:p>
          <a:p>
            <a:pPr marL="342900" indent="-342900">
              <a:buAutoNum type="arabicPeriod"/>
            </a:pPr>
            <a:endParaRPr lang="de-DE" dirty="0" smtClean="0"/>
          </a:p>
          <a:p>
            <a:pPr marL="342900" indent="-342900">
              <a:buAutoNum type="arabicPeriod"/>
            </a:pPr>
            <a:endParaRPr lang="de-DE" dirty="0"/>
          </a:p>
          <a:p>
            <a:pPr marL="342900" indent="-342900">
              <a:buAutoNum type="arabicPeriod"/>
            </a:pPr>
            <a:r>
              <a:rPr lang="de-DE" dirty="0" err="1" smtClean="0"/>
              <a:t>Results</a:t>
            </a:r>
            <a:endParaRPr lang="de-DE" dirty="0" smtClean="0"/>
          </a:p>
        </p:txBody>
      </p:sp>
    </p:spTree>
    <p:extLst>
      <p:ext uri="{BB962C8B-B14F-4D97-AF65-F5344CB8AC3E}">
        <p14:creationId xmlns:p14="http://schemas.microsoft.com/office/powerpoint/2010/main" val="3242813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5" name="Content Placeholder 4"/>
          <p:cNvSpPr>
            <a:spLocks noGrp="1"/>
          </p:cNvSpPr>
          <p:nvPr>
            <p:ph sz="quarter" idx="17"/>
          </p:nvPr>
        </p:nvSpPr>
        <p:spPr/>
        <p:txBody>
          <a:bodyPr/>
          <a:lstStyle/>
          <a:p>
            <a:endParaRPr lang="en-US"/>
          </a:p>
        </p:txBody>
      </p:sp>
      <p:sp>
        <p:nvSpPr>
          <p:cNvPr id="7" name="Title 3"/>
          <p:cNvSpPr txBox="1">
            <a:spLocks/>
          </p:cNvSpPr>
          <p:nvPr/>
        </p:nvSpPr>
        <p:spPr>
          <a:xfrm>
            <a:off x="371722" y="224644"/>
            <a:ext cx="6504533" cy="481336"/>
          </a:xfrm>
          <a:prstGeom prst="rect">
            <a:avLst/>
          </a:prstGeom>
        </p:spPr>
        <p:txBody>
          <a:bodyPr/>
          <a:lstStyle>
            <a:lvl1pPr algn="l" defTabSz="914400" rtl="0" eaLnBrk="1" latinLnBrk="0" hangingPunct="1">
              <a:spcBef>
                <a:spcPct val="0"/>
              </a:spcBef>
              <a:buNone/>
              <a:defRPr lang="de-DE" sz="2500" b="1" kern="1200" cap="all" spc="0" baseline="0" noProof="0" smtClean="0">
                <a:solidFill>
                  <a:srgbClr val="852339"/>
                </a:solidFill>
                <a:latin typeface="Trebuchet MS" pitchFamily="34" charset="0"/>
                <a:ea typeface="+mn-ea"/>
                <a:cs typeface="Arial" pitchFamily="34" charset="0"/>
              </a:defRPr>
            </a:lvl1pPr>
          </a:lstStyle>
          <a:p>
            <a:r>
              <a:rPr lang="en-US" dirty="0" smtClean="0"/>
              <a:t>Different NA encodings</a:t>
            </a:r>
            <a:endParaRPr lang="en-US" dirty="0"/>
          </a:p>
        </p:txBody>
      </p:sp>
      <p:sp>
        <p:nvSpPr>
          <p:cNvPr id="8" name="TextBox 7"/>
          <p:cNvSpPr txBox="1"/>
          <p:nvPr/>
        </p:nvSpPr>
        <p:spPr>
          <a:xfrm>
            <a:off x="377825" y="1700213"/>
            <a:ext cx="8407400" cy="4031873"/>
          </a:xfrm>
          <a:prstGeom prst="rect">
            <a:avLst/>
          </a:prstGeom>
          <a:noFill/>
        </p:spPr>
        <p:txBody>
          <a:bodyPr wrap="square" rtlCol="0">
            <a:spAutoFit/>
          </a:bodyPr>
          <a:lstStyle/>
          <a:p>
            <a:r>
              <a:rPr lang="en-US" sz="1600" dirty="0" smtClean="0"/>
              <a:t>Obvious NAs: -1 (all other values positive), [], blank</a:t>
            </a:r>
          </a:p>
          <a:p>
            <a:r>
              <a:rPr lang="en-US" sz="1600" dirty="0" smtClean="0"/>
              <a:t>More sophisticated:</a:t>
            </a:r>
          </a:p>
          <a:p>
            <a:pPr marL="342900" indent="-342900">
              <a:buFont typeface="+mj-lt"/>
              <a:buAutoNum type="arabicPeriod"/>
            </a:pPr>
            <a:r>
              <a:rPr lang="en-US" sz="1600" dirty="0" smtClean="0"/>
              <a:t>Find columns with negative mean of unique values and remove outliers -&gt; results in positive mean of unique values -&gt; outlier = -99999 -&gt; NA encoding</a:t>
            </a:r>
          </a:p>
          <a:p>
            <a:pPr marL="342900" indent="-342900">
              <a:buFont typeface="+mj-lt"/>
              <a:buAutoNum type="arabicPeriod"/>
            </a:pPr>
            <a:r>
              <a:rPr lang="en-US" sz="1600" dirty="0" smtClean="0"/>
              <a:t>Take mean of unique values and mean of unique values minus one extremum on both sides -&gt; if first value is more than 10 times higher than second value, we probably have an illogically high maximum value -&gt; this is the case for 1+e09, 9999, 99, 100</a:t>
            </a:r>
          </a:p>
          <a:p>
            <a:pPr marL="342900" indent="-342900">
              <a:buFont typeface="+mj-lt"/>
              <a:buAutoNum type="arabicPeriod"/>
            </a:pPr>
            <a:r>
              <a:rPr lang="en-US" sz="1600" dirty="0" smtClean="0"/>
              <a:t>Sometimes, the second highest value also seems to be some sort of NA encoding (same approach as above but removed second maximum too) -&gt; 9996, 9998, 98</a:t>
            </a:r>
          </a:p>
          <a:p>
            <a:pPr marL="342900" indent="-342900">
              <a:buFont typeface="+mj-lt"/>
              <a:buAutoNum type="arabicPeriod"/>
            </a:pPr>
            <a:r>
              <a:rPr lang="en-US" sz="1600" dirty="0" smtClean="0"/>
              <a:t>For other columns, a couple of extreme outliers exist. The maximum of extreme outliers is 5 values, which are more than 10000 times higher than the rest in the same column -&gt; 999999999, 999999998, 999999997, 999999996, 999999995, 999999994</a:t>
            </a:r>
          </a:p>
          <a:p>
            <a:pPr marL="342900" indent="-342900">
              <a:buFont typeface="+mj-lt"/>
              <a:buAutoNum type="arabicPeriod"/>
            </a:pPr>
            <a:r>
              <a:rPr lang="en-US" sz="1600" dirty="0" smtClean="0"/>
              <a:t>Everything double checked for plausibility with random manual samples</a:t>
            </a:r>
          </a:p>
          <a:p>
            <a:pPr marL="342900" indent="-342900">
              <a:buFont typeface="+mj-lt"/>
              <a:buAutoNum type="arabicPeriod"/>
            </a:pPr>
            <a:r>
              <a:rPr lang="en-US" sz="1600" dirty="0" smtClean="0"/>
              <a:t>Made sure that data is unlikely to be factors (then these encodings might stand for sensible values)</a:t>
            </a:r>
            <a:endParaRPr lang="en-US" sz="1600" dirty="0"/>
          </a:p>
        </p:txBody>
      </p:sp>
      <p:sp>
        <p:nvSpPr>
          <p:cNvPr id="9" name="Rectangle 8"/>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Beautify</a:t>
            </a:r>
            <a:endParaRPr lang="en-US" dirty="0"/>
          </a:p>
        </p:txBody>
      </p:sp>
    </p:spTree>
    <p:extLst>
      <p:ext uri="{BB962C8B-B14F-4D97-AF65-F5344CB8AC3E}">
        <p14:creationId xmlns:p14="http://schemas.microsoft.com/office/powerpoint/2010/main" val="178239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14" name="Title 3"/>
          <p:cNvSpPr>
            <a:spLocks noGrp="1"/>
          </p:cNvSpPr>
          <p:nvPr>
            <p:ph type="title"/>
          </p:nvPr>
        </p:nvSpPr>
        <p:spPr>
          <a:xfrm>
            <a:off x="371722" y="224644"/>
            <a:ext cx="6504533" cy="481336"/>
          </a:xfrm>
        </p:spPr>
        <p:txBody>
          <a:bodyPr/>
          <a:lstStyle/>
          <a:p>
            <a:r>
              <a:rPr lang="en-US" dirty="0" smtClean="0"/>
              <a:t>Completeness of observation highly impacts target variable</a:t>
            </a:r>
            <a:endParaRPr lang="en-US" dirty="0"/>
          </a:p>
        </p:txBody>
      </p:sp>
      <p:pic>
        <p:nvPicPr>
          <p:cNvPr id="18" name="Content Placeholder 17"/>
          <p:cNvPicPr>
            <a:picLocks noGrp="1" noChangeAspect="1"/>
          </p:cNvPicPr>
          <p:nvPr>
            <p:ph sz="quarter" idx="17"/>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p:spPr>
      </p:pic>
      <p:cxnSp>
        <p:nvCxnSpPr>
          <p:cNvPr id="15" name="Straight Arrow Connector 14"/>
          <p:cNvCxnSpPr/>
          <p:nvPr/>
        </p:nvCxnSpPr>
        <p:spPr>
          <a:xfrm>
            <a:off x="1187624" y="5112000"/>
            <a:ext cx="2412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187624" y="5112001"/>
            <a:ext cx="2412268" cy="307777"/>
          </a:xfrm>
          <a:prstGeom prst="rect">
            <a:avLst/>
          </a:prstGeom>
          <a:noFill/>
        </p:spPr>
        <p:txBody>
          <a:bodyPr wrap="square" rtlCol="0">
            <a:spAutoFit/>
          </a:bodyPr>
          <a:lstStyle/>
          <a:p>
            <a:pPr algn="ctr"/>
            <a:r>
              <a:rPr lang="en-US" sz="1400" smtClean="0"/>
              <a:t>Incompleteness of sample</a:t>
            </a:r>
            <a:endParaRPr lang="en-US" sz="1400"/>
          </a:p>
        </p:txBody>
      </p:sp>
    </p:spTree>
    <p:extLst>
      <p:ext uri="{BB962C8B-B14F-4D97-AF65-F5344CB8AC3E}">
        <p14:creationId xmlns:p14="http://schemas.microsoft.com/office/powerpoint/2010/main" val="876851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6" name="Title 3"/>
          <p:cNvSpPr>
            <a:spLocks noGrp="1"/>
          </p:cNvSpPr>
          <p:nvPr>
            <p:ph type="title"/>
          </p:nvPr>
        </p:nvSpPr>
        <p:spPr>
          <a:xfrm>
            <a:off x="371722" y="224644"/>
            <a:ext cx="6504533" cy="481336"/>
          </a:xfrm>
        </p:spPr>
        <p:txBody>
          <a:bodyPr/>
          <a:lstStyle/>
          <a:p>
            <a:r>
              <a:rPr lang="en-US" dirty="0" smtClean="0"/>
              <a:t>Numerical/</a:t>
            </a:r>
            <a:r>
              <a:rPr lang="en-US" dirty="0" err="1" smtClean="0"/>
              <a:t>categ</a:t>
            </a:r>
            <a:r>
              <a:rPr lang="en-US" dirty="0" smtClean="0"/>
              <a:t>. values hard to differentiate via “elbow-criterion”</a:t>
            </a:r>
            <a:endParaRPr lang="en-US" dirty="0"/>
          </a:p>
        </p:txBody>
      </p:sp>
      <p:grpSp>
        <p:nvGrpSpPr>
          <p:cNvPr id="9" name="Group 8"/>
          <p:cNvGrpSpPr/>
          <p:nvPr/>
        </p:nvGrpSpPr>
        <p:grpSpPr>
          <a:xfrm>
            <a:off x="358775" y="1393031"/>
            <a:ext cx="3889189" cy="307777"/>
            <a:chOff x="358775" y="1609055"/>
            <a:chExt cx="3889189" cy="307777"/>
          </a:xfrm>
        </p:grpSpPr>
        <p:cxnSp>
          <p:nvCxnSpPr>
            <p:cNvPr id="10" name="Straight Connector 9"/>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unique values per attribute</a:t>
              </a:r>
              <a:endParaRPr lang="en-US" sz="1400" b="1" dirty="0"/>
            </a:p>
          </p:txBody>
        </p:sp>
      </p:grpSp>
      <p:grpSp>
        <p:nvGrpSpPr>
          <p:cNvPr id="12" name="Group 11"/>
          <p:cNvGrpSpPr/>
          <p:nvPr/>
        </p:nvGrpSpPr>
        <p:grpSpPr>
          <a:xfrm>
            <a:off x="4896036" y="1393030"/>
            <a:ext cx="3889189" cy="307777"/>
            <a:chOff x="358775" y="1609055"/>
            <a:chExt cx="3889189" cy="307777"/>
          </a:xfrm>
        </p:grpSpPr>
        <p:cxnSp>
          <p:nvCxnSpPr>
            <p:cNvPr id="13" name="Straight Connector 12"/>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unique values (&lt;101)</a:t>
              </a:r>
              <a:endParaRPr lang="en-US" sz="1400" b="1" dirty="0"/>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000" y="1872000"/>
            <a:ext cx="3240000" cy="3240000"/>
          </a:xfrm>
          <a:prstGeom prst="rect">
            <a:avLst/>
          </a:prstGeom>
        </p:spPr>
      </p:pic>
      <p:pic>
        <p:nvPicPr>
          <p:cNvPr id="5" name="Content Placeholder 4"/>
          <p:cNvPicPr>
            <a:picLocks noGrp="1" noChangeAspect="1"/>
          </p:cNvPicPr>
          <p:nvPr>
            <p:ph sz="quarter" idx="17"/>
          </p:nvPr>
        </p:nvPicPr>
        <p:blipFill>
          <a:blip r:embed="rId4" cstate="print">
            <a:extLst>
              <a:ext uri="{28A0092B-C50C-407E-A947-70E740481C1C}">
                <a14:useLocalDpi xmlns:a14="http://schemas.microsoft.com/office/drawing/2010/main" val="0"/>
              </a:ext>
            </a:extLst>
          </a:blip>
          <a:stretch>
            <a:fillRect/>
          </a:stretch>
        </p:blipFill>
        <p:spPr>
          <a:xfrm>
            <a:off x="4968000" y="1872000"/>
            <a:ext cx="3240000" cy="3240000"/>
          </a:xfrm>
        </p:spPr>
      </p:pic>
    </p:spTree>
    <p:extLst>
      <p:ext uri="{BB962C8B-B14F-4D97-AF65-F5344CB8AC3E}">
        <p14:creationId xmlns:p14="http://schemas.microsoft.com/office/powerpoint/2010/main" val="79921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pic>
        <p:nvPicPr>
          <p:cNvPr id="5" name="Content Placeholder 4"/>
          <p:cNvPicPr>
            <a:picLocks noGrp="1" noChangeAspect="1"/>
          </p:cNvPicPr>
          <p:nvPr>
            <p:ph sz="quarter" idx="17"/>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p:spPr>
      </p:pic>
      <p:sp>
        <p:nvSpPr>
          <p:cNvPr id="7" name="Title 3"/>
          <p:cNvSpPr>
            <a:spLocks noGrp="1"/>
          </p:cNvSpPr>
          <p:nvPr>
            <p:ph type="title"/>
          </p:nvPr>
        </p:nvSpPr>
        <p:spPr>
          <a:xfrm>
            <a:off x="371722" y="224644"/>
            <a:ext cx="6504533" cy="481336"/>
          </a:xfrm>
        </p:spPr>
        <p:txBody>
          <a:bodyPr/>
          <a:lstStyle/>
          <a:p>
            <a:r>
              <a:rPr lang="en-US" dirty="0" smtClean="0"/>
              <a:t>Elbow criterion applied to variances of unique values more insightful?</a:t>
            </a:r>
            <a:endParaRPr lang="en-US" dirty="0"/>
          </a:p>
        </p:txBody>
      </p:sp>
      <p:grpSp>
        <p:nvGrpSpPr>
          <p:cNvPr id="11" name="Group 10"/>
          <p:cNvGrpSpPr/>
          <p:nvPr/>
        </p:nvGrpSpPr>
        <p:grpSpPr>
          <a:xfrm>
            <a:off x="358775" y="1393031"/>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Var. between unique values (lowest 500)</a:t>
              </a:r>
              <a:r>
                <a:rPr lang="en-US" sz="1400" b="1" baseline="30000" dirty="0" smtClean="0"/>
                <a:t>1</a:t>
              </a:r>
              <a:endParaRPr lang="en-US" sz="1400" b="1" baseline="30000" dirty="0"/>
            </a:p>
          </p:txBody>
        </p:sp>
      </p:gr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8000" y="1872000"/>
            <a:ext cx="3240000" cy="3240000"/>
          </a:xfrm>
          <a:prstGeom prst="rect">
            <a:avLst/>
          </a:prstGeom>
        </p:spPr>
      </p:pic>
      <p:grpSp>
        <p:nvGrpSpPr>
          <p:cNvPr id="14" name="Group 13"/>
          <p:cNvGrpSpPr/>
          <p:nvPr/>
        </p:nvGrpSpPr>
        <p:grpSpPr>
          <a:xfrm>
            <a:off x="4896036" y="1393030"/>
            <a:ext cx="3889189" cy="307777"/>
            <a:chOff x="358775" y="1609055"/>
            <a:chExt cx="3889189" cy="307777"/>
          </a:xfrm>
        </p:grpSpPr>
        <p:cxnSp>
          <p:nvCxnSpPr>
            <p:cNvPr id="15" name="Straight Connector 14"/>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8775" y="1609055"/>
              <a:ext cx="3889189" cy="307777"/>
            </a:xfrm>
            <a:prstGeom prst="rect">
              <a:avLst/>
            </a:prstGeom>
            <a:noFill/>
          </p:spPr>
          <p:txBody>
            <a:bodyPr wrap="square" rtlCol="0">
              <a:spAutoFit/>
            </a:bodyPr>
            <a:lstStyle/>
            <a:p>
              <a:pPr algn="ctr"/>
              <a:r>
                <a:rPr lang="en-US" sz="1400" b="1" dirty="0" smtClean="0"/>
                <a:t>Var. between unique values (200-400)</a:t>
              </a:r>
              <a:endParaRPr lang="en-US" sz="1400" b="1" dirty="0"/>
            </a:p>
          </p:txBody>
        </p:sp>
      </p:grpSp>
      <p:sp>
        <p:nvSpPr>
          <p:cNvPr id="17" name="Oval 16"/>
          <p:cNvSpPr/>
          <p:nvPr/>
        </p:nvSpPr>
        <p:spPr>
          <a:xfrm>
            <a:off x="2084194" y="3993934"/>
            <a:ext cx="972108" cy="75608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817315" y="3575455"/>
            <a:ext cx="972108" cy="369332"/>
          </a:xfrm>
          <a:prstGeom prst="rect">
            <a:avLst/>
          </a:prstGeom>
          <a:noFill/>
        </p:spPr>
        <p:txBody>
          <a:bodyPr wrap="square" rtlCol="0">
            <a:spAutoFit/>
          </a:bodyPr>
          <a:lstStyle/>
          <a:p>
            <a:r>
              <a:rPr lang="en-US" dirty="0" smtClean="0"/>
              <a:t>Elbow?</a:t>
            </a:r>
            <a:endParaRPr lang="en-US" dirty="0"/>
          </a:p>
        </p:txBody>
      </p:sp>
      <p:sp>
        <p:nvSpPr>
          <p:cNvPr id="20" name="Oval 19"/>
          <p:cNvSpPr/>
          <p:nvPr/>
        </p:nvSpPr>
        <p:spPr>
          <a:xfrm>
            <a:off x="7201204" y="2736681"/>
            <a:ext cx="421058" cy="4379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88324" y="2168885"/>
            <a:ext cx="421058" cy="4379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390201" y="2341032"/>
            <a:ext cx="972108" cy="369332"/>
          </a:xfrm>
          <a:prstGeom prst="rect">
            <a:avLst/>
          </a:prstGeom>
          <a:noFill/>
        </p:spPr>
        <p:txBody>
          <a:bodyPr wrap="square" rtlCol="0">
            <a:spAutoFit/>
          </a:bodyPr>
          <a:lstStyle/>
          <a:p>
            <a:r>
              <a:rPr lang="en-US" dirty="0" smtClean="0"/>
              <a:t>Elbows?</a:t>
            </a:r>
            <a:endParaRPr lang="en-US" dirty="0"/>
          </a:p>
        </p:txBody>
      </p:sp>
      <p:sp>
        <p:nvSpPr>
          <p:cNvPr id="23" name="Rectangle 22"/>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uppieren 6"/>
          <p:cNvGrpSpPr/>
          <p:nvPr/>
        </p:nvGrpSpPr>
        <p:grpSpPr>
          <a:xfrm>
            <a:off x="359532" y="5301208"/>
            <a:ext cx="495093" cy="495148"/>
            <a:chOff x="4791456" y="4160520"/>
            <a:chExt cx="658368" cy="658441"/>
          </a:xfrm>
        </p:grpSpPr>
        <p:sp>
          <p:nvSpPr>
            <p:cNvPr id="25"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Grafik 8"/>
            <p:cNvPicPr>
              <a:picLocks noChangeAspect="1"/>
            </p:cNvPicPr>
            <p:nvPr/>
          </p:nvPicPr>
          <p:blipFill>
            <a:blip r:embed="rId4">
              <a:lum bright="45000"/>
            </a:blip>
            <a:stretch>
              <a:fillRect/>
            </a:stretch>
          </p:blipFill>
          <p:spPr>
            <a:xfrm>
              <a:off x="4864608" y="4232582"/>
              <a:ext cx="510438" cy="514315"/>
            </a:xfrm>
            <a:prstGeom prst="rect">
              <a:avLst/>
            </a:prstGeom>
          </p:spPr>
        </p:pic>
      </p:grpSp>
      <p:sp>
        <p:nvSpPr>
          <p:cNvPr id="27" name="TextBox 26"/>
          <p:cNvSpPr txBox="1"/>
          <p:nvPr/>
        </p:nvSpPr>
        <p:spPr>
          <a:xfrm>
            <a:off x="935596" y="5292000"/>
            <a:ext cx="7849628" cy="523220"/>
          </a:xfrm>
          <a:prstGeom prst="rect">
            <a:avLst/>
          </a:prstGeom>
          <a:noFill/>
        </p:spPr>
        <p:txBody>
          <a:bodyPr wrap="square" rtlCol="0">
            <a:spAutoFit/>
          </a:bodyPr>
          <a:lstStyle/>
          <a:p>
            <a:r>
              <a:rPr lang="de-DE" sz="1400" dirty="0" err="1" smtClean="0"/>
              <a:t>Highest</a:t>
            </a:r>
            <a:r>
              <a:rPr lang="de-DE" sz="1400" dirty="0" smtClean="0"/>
              <a:t> </a:t>
            </a:r>
            <a:r>
              <a:rPr lang="de-DE" sz="1400" dirty="0" err="1" smtClean="0"/>
              <a:t>difference</a:t>
            </a:r>
            <a:r>
              <a:rPr lang="de-DE" sz="1400" dirty="0" smtClean="0"/>
              <a:t> </a:t>
            </a:r>
            <a:r>
              <a:rPr lang="de-DE" sz="1400" dirty="0" err="1" smtClean="0"/>
              <a:t>between</a:t>
            </a:r>
            <a:r>
              <a:rPr lang="de-DE" sz="1400" dirty="0" smtClean="0"/>
              <a:t> </a:t>
            </a:r>
            <a:r>
              <a:rPr lang="de-DE" sz="1400" dirty="0" err="1" smtClean="0"/>
              <a:t>the</a:t>
            </a:r>
            <a:r>
              <a:rPr lang="de-DE" sz="1400" dirty="0" smtClean="0"/>
              <a:t> 357. </a:t>
            </a:r>
            <a:r>
              <a:rPr lang="de-DE" sz="1400" dirty="0" err="1" smtClean="0"/>
              <a:t>and</a:t>
            </a:r>
            <a:r>
              <a:rPr lang="de-DE" sz="1400" dirty="0" smtClean="0"/>
              <a:t> </a:t>
            </a:r>
            <a:r>
              <a:rPr lang="de-DE" sz="1400" dirty="0" err="1" smtClean="0"/>
              <a:t>the</a:t>
            </a:r>
            <a:r>
              <a:rPr lang="de-DE" sz="1400" dirty="0" smtClean="0"/>
              <a:t> 358. </a:t>
            </a:r>
            <a:r>
              <a:rPr lang="de-DE" sz="1400" dirty="0" err="1" smtClean="0"/>
              <a:t>attribute</a:t>
            </a:r>
            <a:r>
              <a:rPr lang="de-DE" sz="1400" dirty="0" smtClean="0"/>
              <a:t>. </a:t>
            </a:r>
            <a:r>
              <a:rPr lang="de-DE" sz="1400" dirty="0" err="1" smtClean="0"/>
              <a:t>We</a:t>
            </a:r>
            <a:r>
              <a:rPr lang="de-DE" sz="1400" dirty="0" smtClean="0"/>
              <a:t> </a:t>
            </a:r>
            <a:r>
              <a:rPr lang="de-DE" sz="1400" dirty="0" err="1" smtClean="0"/>
              <a:t>therefore</a:t>
            </a:r>
            <a:r>
              <a:rPr lang="de-DE" sz="1400" dirty="0" smtClean="0"/>
              <a:t> </a:t>
            </a:r>
            <a:r>
              <a:rPr lang="de-DE" sz="1400" dirty="0" err="1" smtClean="0"/>
              <a:t>assume</a:t>
            </a:r>
            <a:r>
              <a:rPr lang="de-DE" sz="1400" dirty="0" smtClean="0"/>
              <a:t>, </a:t>
            </a:r>
            <a:r>
              <a:rPr lang="de-DE" sz="1400" dirty="0" err="1" smtClean="0"/>
              <a:t>that</a:t>
            </a:r>
            <a:r>
              <a:rPr lang="de-DE" sz="1400" dirty="0" smtClean="0"/>
              <a:t> </a:t>
            </a:r>
            <a:r>
              <a:rPr lang="de-DE" sz="1400" dirty="0" err="1" smtClean="0"/>
              <a:t>the</a:t>
            </a:r>
            <a:r>
              <a:rPr lang="de-DE" sz="1400" dirty="0" smtClean="0"/>
              <a:t> </a:t>
            </a:r>
            <a:r>
              <a:rPr lang="de-DE" sz="1400" dirty="0" err="1" smtClean="0"/>
              <a:t>attributes</a:t>
            </a:r>
            <a:r>
              <a:rPr lang="de-DE" sz="1400" dirty="0" smtClean="0"/>
              <a:t> 1-357 (</a:t>
            </a:r>
            <a:r>
              <a:rPr lang="de-DE" sz="1400" dirty="0" err="1" smtClean="0"/>
              <a:t>sorted</a:t>
            </a:r>
            <a:r>
              <a:rPr lang="de-DE" sz="1400" dirty="0" smtClean="0"/>
              <a:t> </a:t>
            </a:r>
            <a:r>
              <a:rPr lang="de-DE" sz="1400" dirty="0" err="1" smtClean="0"/>
              <a:t>by</a:t>
            </a:r>
            <a:r>
              <a:rPr lang="de-DE" sz="1400" dirty="0" smtClean="0"/>
              <a:t> </a:t>
            </a:r>
            <a:r>
              <a:rPr lang="de-DE" sz="1400" dirty="0" err="1" smtClean="0"/>
              <a:t>variance</a:t>
            </a:r>
            <a:r>
              <a:rPr lang="de-DE" sz="1400" dirty="0" smtClean="0"/>
              <a:t>) </a:t>
            </a:r>
            <a:r>
              <a:rPr lang="de-DE" sz="1400" dirty="0" err="1" smtClean="0"/>
              <a:t>are</a:t>
            </a:r>
            <a:r>
              <a:rPr lang="de-DE" sz="1400" dirty="0" smtClean="0"/>
              <a:t> </a:t>
            </a:r>
            <a:r>
              <a:rPr lang="de-DE" sz="1400" dirty="0" err="1" smtClean="0"/>
              <a:t>candidates</a:t>
            </a:r>
            <a:r>
              <a:rPr lang="de-DE" sz="1400" dirty="0" smtClean="0"/>
              <a:t> </a:t>
            </a:r>
            <a:r>
              <a:rPr lang="de-DE" sz="1400" dirty="0" err="1" smtClean="0"/>
              <a:t>for</a:t>
            </a:r>
            <a:r>
              <a:rPr lang="de-DE" sz="1400" dirty="0" smtClean="0"/>
              <a:t> </a:t>
            </a:r>
            <a:r>
              <a:rPr lang="de-DE" sz="1400" dirty="0" err="1" smtClean="0"/>
              <a:t>categorical</a:t>
            </a:r>
            <a:r>
              <a:rPr lang="de-DE" sz="1400" dirty="0" smtClean="0"/>
              <a:t> </a:t>
            </a:r>
            <a:r>
              <a:rPr lang="de-DE" sz="1400" dirty="0" err="1" smtClean="0"/>
              <a:t>attributes</a:t>
            </a:r>
            <a:r>
              <a:rPr lang="de-DE" sz="1400" dirty="0" smtClean="0"/>
              <a:t>.  </a:t>
            </a:r>
            <a:endParaRPr lang="en-US" sz="1400" dirty="0"/>
          </a:p>
        </p:txBody>
      </p:sp>
      <p:sp>
        <p:nvSpPr>
          <p:cNvPr id="28" name="Oval 27"/>
          <p:cNvSpPr/>
          <p:nvPr/>
        </p:nvSpPr>
        <p:spPr>
          <a:xfrm>
            <a:off x="6984268" y="3099068"/>
            <a:ext cx="421058" cy="4379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4"/>
          <p:cNvSpPr>
            <a:spLocks noGrp="1"/>
          </p:cNvSpPr>
          <p:nvPr>
            <p:ph sz="quarter" idx="17"/>
          </p:nvPr>
        </p:nvSpPr>
        <p:spPr>
          <a:xfrm>
            <a:off x="377825" y="5831815"/>
            <a:ext cx="8353600" cy="264185"/>
          </a:xfrm>
        </p:spPr>
        <p:txBody>
          <a:bodyPr/>
          <a:lstStyle/>
          <a:p>
            <a:r>
              <a:rPr lang="en-US" dirty="0" smtClean="0"/>
              <a:t>1) Where the number of unique </a:t>
            </a:r>
            <a:r>
              <a:rPr lang="en-US" smtClean="0"/>
              <a:t>values is less than 101</a:t>
            </a:r>
            <a:endParaRPr lang="en-US" dirty="0"/>
          </a:p>
        </p:txBody>
      </p:sp>
    </p:spTree>
    <p:extLst>
      <p:ext uri="{BB962C8B-B14F-4D97-AF65-F5344CB8AC3E}">
        <p14:creationId xmlns:p14="http://schemas.microsoft.com/office/powerpoint/2010/main" val="159991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Reapplying this to the number of unique values reveals drastic elbow</a:t>
            </a:r>
            <a:endParaRPr lang="en-US" dirty="0"/>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unique values per attribute</a:t>
              </a:r>
              <a:endParaRPr lang="en-US" sz="1400" b="1" dirty="0"/>
            </a:p>
          </p:txBody>
        </p:sp>
      </p:grpSp>
      <p:sp>
        <p:nvSpPr>
          <p:cNvPr id="11" name="Rectangle 10"/>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sz="quarter" idx="17"/>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p:spPr>
      </p:pic>
      <p:grpSp>
        <p:nvGrpSpPr>
          <p:cNvPr id="12" name="Gruppieren 6"/>
          <p:cNvGrpSpPr/>
          <p:nvPr/>
        </p:nvGrpSpPr>
        <p:grpSpPr>
          <a:xfrm>
            <a:off x="359532" y="5301208"/>
            <a:ext cx="495093" cy="495148"/>
            <a:chOff x="4791456" y="4160520"/>
            <a:chExt cx="658368" cy="658441"/>
          </a:xfrm>
        </p:grpSpPr>
        <p:sp>
          <p:nvSpPr>
            <p:cNvPr id="13"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Grafik 8"/>
            <p:cNvPicPr>
              <a:picLocks noChangeAspect="1"/>
            </p:cNvPicPr>
            <p:nvPr/>
          </p:nvPicPr>
          <p:blipFill>
            <a:blip r:embed="rId3">
              <a:lum bright="45000"/>
            </a:blip>
            <a:stretch>
              <a:fillRect/>
            </a:stretch>
          </p:blipFill>
          <p:spPr>
            <a:xfrm>
              <a:off x="4864608" y="4232582"/>
              <a:ext cx="510438" cy="514315"/>
            </a:xfrm>
            <a:prstGeom prst="rect">
              <a:avLst/>
            </a:prstGeom>
          </p:spPr>
        </p:pic>
      </p:grpSp>
      <p:sp>
        <p:nvSpPr>
          <p:cNvPr id="15" name="TextBox 14"/>
          <p:cNvSpPr txBox="1"/>
          <p:nvPr/>
        </p:nvSpPr>
        <p:spPr>
          <a:xfrm>
            <a:off x="935596" y="5292000"/>
            <a:ext cx="7849628" cy="523220"/>
          </a:xfrm>
          <a:prstGeom prst="rect">
            <a:avLst/>
          </a:prstGeom>
          <a:noFill/>
        </p:spPr>
        <p:txBody>
          <a:bodyPr wrap="square" rtlCol="0">
            <a:spAutoFit/>
          </a:bodyPr>
          <a:lstStyle/>
          <a:p>
            <a:r>
              <a:rPr lang="de-DE" sz="1400" dirty="0" err="1" smtClean="0"/>
              <a:t>We</a:t>
            </a:r>
            <a:r>
              <a:rPr lang="de-DE" sz="1400" dirty="0" smtClean="0"/>
              <a:t> </a:t>
            </a:r>
            <a:r>
              <a:rPr lang="de-DE" sz="1400" dirty="0" err="1" smtClean="0"/>
              <a:t>identified</a:t>
            </a:r>
            <a:r>
              <a:rPr lang="de-DE" sz="1400" dirty="0" smtClean="0"/>
              <a:t> 348 </a:t>
            </a:r>
            <a:r>
              <a:rPr lang="de-DE" sz="1400" dirty="0" err="1" smtClean="0"/>
              <a:t>attributes</a:t>
            </a:r>
            <a:r>
              <a:rPr lang="de-DE" sz="1400" dirty="0" smtClean="0"/>
              <a:t>, </a:t>
            </a:r>
            <a:r>
              <a:rPr lang="de-DE" sz="1400" dirty="0" err="1" smtClean="0"/>
              <a:t>that</a:t>
            </a:r>
            <a:r>
              <a:rPr lang="de-DE" sz="1400" dirty="0" smtClean="0"/>
              <a:t> </a:t>
            </a:r>
            <a:r>
              <a:rPr lang="de-DE" sz="1400" dirty="0" err="1" smtClean="0"/>
              <a:t>are</a:t>
            </a:r>
            <a:r>
              <a:rPr lang="de-DE" sz="1400" dirty="0" smtClean="0"/>
              <a:t> </a:t>
            </a:r>
            <a:r>
              <a:rPr lang="de-DE" sz="1400" dirty="0" err="1" smtClean="0"/>
              <a:t>likely</a:t>
            </a:r>
            <a:r>
              <a:rPr lang="de-DE" sz="1400" dirty="0" smtClean="0"/>
              <a:t> </a:t>
            </a:r>
            <a:r>
              <a:rPr lang="de-DE" sz="1400" dirty="0" err="1" smtClean="0"/>
              <a:t>to</a:t>
            </a:r>
            <a:r>
              <a:rPr lang="de-DE" sz="1400" dirty="0" smtClean="0"/>
              <a:t> </a:t>
            </a:r>
            <a:r>
              <a:rPr lang="de-DE" sz="1400" dirty="0" err="1" smtClean="0"/>
              <a:t>be</a:t>
            </a:r>
            <a:r>
              <a:rPr lang="de-DE" sz="1400" dirty="0" smtClean="0"/>
              <a:t> </a:t>
            </a:r>
            <a:r>
              <a:rPr lang="de-DE" sz="1400" dirty="0" err="1" smtClean="0"/>
              <a:t>categorical</a:t>
            </a:r>
            <a:r>
              <a:rPr lang="de-DE" sz="1400" dirty="0" smtClean="0"/>
              <a:t>. This </a:t>
            </a:r>
            <a:r>
              <a:rPr lang="de-DE" sz="1400" dirty="0" err="1" smtClean="0"/>
              <a:t>is</a:t>
            </a:r>
            <a:r>
              <a:rPr lang="de-DE" sz="1400" dirty="0" smtClean="0"/>
              <a:t> just a </a:t>
            </a:r>
            <a:r>
              <a:rPr lang="de-DE" sz="1400" dirty="0" err="1" smtClean="0"/>
              <a:t>rough</a:t>
            </a:r>
            <a:r>
              <a:rPr lang="de-DE" sz="1400" dirty="0" smtClean="0"/>
              <a:t> </a:t>
            </a:r>
            <a:r>
              <a:rPr lang="de-DE" sz="1400" dirty="0" err="1" smtClean="0"/>
              <a:t>estimate</a:t>
            </a:r>
            <a:r>
              <a:rPr lang="de-DE" sz="1400" dirty="0" smtClean="0"/>
              <a:t>, </a:t>
            </a:r>
            <a:r>
              <a:rPr lang="de-DE" sz="1400" dirty="0" err="1" smtClean="0"/>
              <a:t>however</a:t>
            </a:r>
            <a:r>
              <a:rPr lang="de-DE" sz="1400" dirty="0" smtClean="0"/>
              <a:t>, </a:t>
            </a:r>
            <a:r>
              <a:rPr lang="de-DE" sz="1400" dirty="0" err="1" smtClean="0"/>
              <a:t>as</a:t>
            </a:r>
            <a:r>
              <a:rPr lang="de-DE" sz="1400" dirty="0" smtClean="0"/>
              <a:t> </a:t>
            </a:r>
            <a:r>
              <a:rPr lang="de-DE" sz="1400" dirty="0" err="1" smtClean="0"/>
              <a:t>the</a:t>
            </a:r>
            <a:r>
              <a:rPr lang="de-DE" sz="1400" dirty="0" smtClean="0"/>
              <a:t> </a:t>
            </a:r>
            <a:r>
              <a:rPr lang="de-DE" sz="1400" dirty="0" err="1" smtClean="0"/>
              <a:t>meaning</a:t>
            </a:r>
            <a:r>
              <a:rPr lang="de-DE" sz="1400" dirty="0" smtClean="0"/>
              <a:t> </a:t>
            </a:r>
            <a:r>
              <a:rPr lang="de-DE" sz="1400" dirty="0" err="1" smtClean="0"/>
              <a:t>of</a:t>
            </a:r>
            <a:r>
              <a:rPr lang="de-DE" sz="1400" dirty="0" smtClean="0"/>
              <a:t> </a:t>
            </a:r>
            <a:r>
              <a:rPr lang="de-DE" sz="1400" dirty="0" err="1" smtClean="0"/>
              <a:t>attributes</a:t>
            </a:r>
            <a:r>
              <a:rPr lang="de-DE" sz="1400" dirty="0" smtClean="0"/>
              <a:t> </a:t>
            </a:r>
            <a:r>
              <a:rPr lang="de-DE" sz="1400" dirty="0" err="1" smtClean="0"/>
              <a:t>is</a:t>
            </a:r>
            <a:r>
              <a:rPr lang="de-DE" sz="1400" dirty="0" smtClean="0"/>
              <a:t> </a:t>
            </a:r>
            <a:r>
              <a:rPr lang="de-DE" sz="1400" dirty="0" err="1" smtClean="0"/>
              <a:t>unknown</a:t>
            </a:r>
            <a:r>
              <a:rPr lang="de-DE" sz="1400" dirty="0" smtClean="0"/>
              <a:t>. </a:t>
            </a:r>
            <a:endParaRPr lang="en-US" sz="1400" dirty="0"/>
          </a:p>
        </p:txBody>
      </p:sp>
      <p:sp>
        <p:nvSpPr>
          <p:cNvPr id="16" name="Oval 15"/>
          <p:cNvSpPr/>
          <p:nvPr/>
        </p:nvSpPr>
        <p:spPr>
          <a:xfrm>
            <a:off x="3275856" y="4215192"/>
            <a:ext cx="421058" cy="43794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51880" y="3795966"/>
            <a:ext cx="972108" cy="369332"/>
          </a:xfrm>
          <a:prstGeom prst="rect">
            <a:avLst/>
          </a:prstGeom>
          <a:noFill/>
        </p:spPr>
        <p:txBody>
          <a:bodyPr wrap="square" rtlCol="0">
            <a:spAutoFit/>
          </a:bodyPr>
          <a:lstStyle/>
          <a:p>
            <a:r>
              <a:rPr lang="en-US" smtClean="0"/>
              <a:t>Elbow</a:t>
            </a:r>
            <a:endParaRPr lang="en-US" dirty="0"/>
          </a:p>
        </p:txBody>
      </p:sp>
      <p:sp>
        <p:nvSpPr>
          <p:cNvPr id="18" name="TextBox 17"/>
          <p:cNvSpPr txBox="1"/>
          <p:nvPr/>
        </p:nvSpPr>
        <p:spPr>
          <a:xfrm>
            <a:off x="4571999" y="2503304"/>
            <a:ext cx="4213225" cy="2031325"/>
          </a:xfrm>
          <a:prstGeom prst="rect">
            <a:avLst/>
          </a:prstGeom>
          <a:noFill/>
        </p:spPr>
        <p:txBody>
          <a:bodyPr wrap="square" rtlCol="0">
            <a:spAutoFit/>
          </a:bodyPr>
          <a:lstStyle/>
          <a:p>
            <a:r>
              <a:rPr lang="en-US" dirty="0" smtClean="0"/>
              <a:t>Highest gap between 348 and 349, it seems reasonable that out of the 348 attributes with the lowest variances, the attributes with the lowest number of unique values are categorical. All these attributes have less than 23 unique values.</a:t>
            </a:r>
            <a:endParaRPr lang="en-US" dirty="0"/>
          </a:p>
        </p:txBody>
      </p:sp>
      <p:sp>
        <p:nvSpPr>
          <p:cNvPr id="5" name="Content Placeholder 4"/>
          <p:cNvSpPr>
            <a:spLocks noGrp="1"/>
          </p:cNvSpPr>
          <p:nvPr>
            <p:ph sz="quarter" idx="17"/>
          </p:nvPr>
        </p:nvSpPr>
        <p:spPr/>
        <p:txBody>
          <a:bodyPr/>
          <a:lstStyle/>
          <a:p>
            <a:endParaRPr lang="en-US"/>
          </a:p>
        </p:txBody>
      </p:sp>
    </p:spTree>
    <p:extLst>
      <p:ext uri="{BB962C8B-B14F-4D97-AF65-F5344CB8AC3E}">
        <p14:creationId xmlns:p14="http://schemas.microsoft.com/office/powerpoint/2010/main" val="583449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Number of unique values for strings differs greatly</a:t>
            </a:r>
            <a:endParaRPr lang="en-US" dirty="0"/>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unique values per attribute</a:t>
              </a:r>
              <a:endParaRPr lang="en-US" sz="1400" b="1" dirty="0"/>
            </a:p>
          </p:txBody>
        </p:sp>
      </p:grpSp>
      <p:sp>
        <p:nvSpPr>
          <p:cNvPr id="11" name="Rectangle 10"/>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uppieren 6"/>
          <p:cNvGrpSpPr/>
          <p:nvPr/>
        </p:nvGrpSpPr>
        <p:grpSpPr>
          <a:xfrm>
            <a:off x="359532" y="5301208"/>
            <a:ext cx="495093" cy="495148"/>
            <a:chOff x="4791456" y="4160520"/>
            <a:chExt cx="658368" cy="658441"/>
          </a:xfrm>
        </p:grpSpPr>
        <p:sp>
          <p:nvSpPr>
            <p:cNvPr id="13"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Grafik 8"/>
            <p:cNvPicPr>
              <a:picLocks noChangeAspect="1"/>
            </p:cNvPicPr>
            <p:nvPr/>
          </p:nvPicPr>
          <p:blipFill>
            <a:blip r:embed="rId2">
              <a:lum bright="45000"/>
            </a:blip>
            <a:stretch>
              <a:fillRect/>
            </a:stretch>
          </p:blipFill>
          <p:spPr>
            <a:xfrm>
              <a:off x="4864608" y="4232582"/>
              <a:ext cx="510438" cy="514315"/>
            </a:xfrm>
            <a:prstGeom prst="rect">
              <a:avLst/>
            </a:prstGeom>
          </p:spPr>
        </p:pic>
      </p:grpSp>
      <p:sp>
        <p:nvSpPr>
          <p:cNvPr id="15" name="TextBox 14"/>
          <p:cNvSpPr txBox="1"/>
          <p:nvPr/>
        </p:nvSpPr>
        <p:spPr>
          <a:xfrm>
            <a:off x="935596" y="5292000"/>
            <a:ext cx="7849628" cy="523220"/>
          </a:xfrm>
          <a:prstGeom prst="rect">
            <a:avLst/>
          </a:prstGeom>
          <a:noFill/>
        </p:spPr>
        <p:txBody>
          <a:bodyPr wrap="square" rtlCol="0">
            <a:spAutoFit/>
          </a:bodyPr>
          <a:lstStyle/>
          <a:p>
            <a:r>
              <a:rPr lang="de-DE" sz="1400" dirty="0" err="1" smtClean="0"/>
              <a:t>We</a:t>
            </a:r>
            <a:r>
              <a:rPr lang="de-DE" sz="1400" dirty="0" smtClean="0"/>
              <a:t> </a:t>
            </a:r>
            <a:r>
              <a:rPr lang="de-DE" sz="1400" dirty="0" err="1" smtClean="0"/>
              <a:t>identified</a:t>
            </a:r>
            <a:r>
              <a:rPr lang="de-DE" sz="1400" dirty="0" smtClean="0"/>
              <a:t> 348 </a:t>
            </a:r>
            <a:r>
              <a:rPr lang="de-DE" sz="1400" dirty="0" err="1" smtClean="0"/>
              <a:t>attributes</a:t>
            </a:r>
            <a:r>
              <a:rPr lang="de-DE" sz="1400" dirty="0" smtClean="0"/>
              <a:t>, </a:t>
            </a:r>
            <a:r>
              <a:rPr lang="de-DE" sz="1400" dirty="0" err="1" smtClean="0"/>
              <a:t>that</a:t>
            </a:r>
            <a:r>
              <a:rPr lang="de-DE" sz="1400" dirty="0" smtClean="0"/>
              <a:t> </a:t>
            </a:r>
            <a:r>
              <a:rPr lang="de-DE" sz="1400" dirty="0" err="1" smtClean="0"/>
              <a:t>are</a:t>
            </a:r>
            <a:r>
              <a:rPr lang="de-DE" sz="1400" dirty="0" smtClean="0"/>
              <a:t> </a:t>
            </a:r>
            <a:r>
              <a:rPr lang="de-DE" sz="1400" dirty="0" err="1" smtClean="0"/>
              <a:t>likely</a:t>
            </a:r>
            <a:r>
              <a:rPr lang="de-DE" sz="1400" dirty="0" smtClean="0"/>
              <a:t> </a:t>
            </a:r>
            <a:r>
              <a:rPr lang="de-DE" sz="1400" dirty="0" err="1" smtClean="0"/>
              <a:t>to</a:t>
            </a:r>
            <a:r>
              <a:rPr lang="de-DE" sz="1400" dirty="0" smtClean="0"/>
              <a:t> </a:t>
            </a:r>
            <a:r>
              <a:rPr lang="de-DE" sz="1400" dirty="0" err="1" smtClean="0"/>
              <a:t>be</a:t>
            </a:r>
            <a:r>
              <a:rPr lang="de-DE" sz="1400" dirty="0" smtClean="0"/>
              <a:t> </a:t>
            </a:r>
            <a:r>
              <a:rPr lang="de-DE" sz="1400" dirty="0" err="1" smtClean="0"/>
              <a:t>categorical</a:t>
            </a:r>
            <a:r>
              <a:rPr lang="de-DE" sz="1400" dirty="0" smtClean="0"/>
              <a:t>. This </a:t>
            </a:r>
            <a:r>
              <a:rPr lang="de-DE" sz="1400" dirty="0" err="1" smtClean="0"/>
              <a:t>is</a:t>
            </a:r>
            <a:r>
              <a:rPr lang="de-DE" sz="1400" dirty="0" smtClean="0"/>
              <a:t> just a </a:t>
            </a:r>
            <a:r>
              <a:rPr lang="de-DE" sz="1400" dirty="0" err="1" smtClean="0"/>
              <a:t>rough</a:t>
            </a:r>
            <a:r>
              <a:rPr lang="de-DE" sz="1400" dirty="0" smtClean="0"/>
              <a:t> </a:t>
            </a:r>
            <a:r>
              <a:rPr lang="de-DE" sz="1400" dirty="0" err="1" smtClean="0"/>
              <a:t>estimate</a:t>
            </a:r>
            <a:r>
              <a:rPr lang="de-DE" sz="1400" dirty="0" smtClean="0"/>
              <a:t>, </a:t>
            </a:r>
            <a:r>
              <a:rPr lang="de-DE" sz="1400" dirty="0" err="1" smtClean="0"/>
              <a:t>however</a:t>
            </a:r>
            <a:r>
              <a:rPr lang="de-DE" sz="1400" dirty="0" smtClean="0"/>
              <a:t>, </a:t>
            </a:r>
            <a:r>
              <a:rPr lang="de-DE" sz="1400" dirty="0" err="1" smtClean="0"/>
              <a:t>as</a:t>
            </a:r>
            <a:r>
              <a:rPr lang="de-DE" sz="1400" dirty="0" smtClean="0"/>
              <a:t> </a:t>
            </a:r>
            <a:r>
              <a:rPr lang="de-DE" sz="1400" dirty="0" err="1" smtClean="0"/>
              <a:t>the</a:t>
            </a:r>
            <a:r>
              <a:rPr lang="de-DE" sz="1400" dirty="0" smtClean="0"/>
              <a:t> </a:t>
            </a:r>
            <a:r>
              <a:rPr lang="de-DE" sz="1400" dirty="0" err="1" smtClean="0"/>
              <a:t>meaning</a:t>
            </a:r>
            <a:r>
              <a:rPr lang="de-DE" sz="1400" dirty="0" smtClean="0"/>
              <a:t> </a:t>
            </a:r>
            <a:r>
              <a:rPr lang="de-DE" sz="1400" dirty="0" err="1" smtClean="0"/>
              <a:t>of</a:t>
            </a:r>
            <a:r>
              <a:rPr lang="de-DE" sz="1400" dirty="0" smtClean="0"/>
              <a:t> </a:t>
            </a:r>
            <a:r>
              <a:rPr lang="de-DE" sz="1400" dirty="0" err="1" smtClean="0"/>
              <a:t>attributes</a:t>
            </a:r>
            <a:r>
              <a:rPr lang="de-DE" sz="1400" dirty="0" smtClean="0"/>
              <a:t> </a:t>
            </a:r>
            <a:r>
              <a:rPr lang="de-DE" sz="1400" dirty="0" err="1" smtClean="0"/>
              <a:t>is</a:t>
            </a:r>
            <a:r>
              <a:rPr lang="de-DE" sz="1400" dirty="0" smtClean="0"/>
              <a:t> </a:t>
            </a:r>
            <a:r>
              <a:rPr lang="de-DE" sz="1400" dirty="0" err="1" smtClean="0"/>
              <a:t>unknown</a:t>
            </a:r>
            <a:r>
              <a:rPr lang="de-DE" sz="1400" dirty="0" smtClean="0"/>
              <a:t>. </a:t>
            </a:r>
            <a:endParaRPr lang="en-US" sz="1400" dirty="0"/>
          </a:p>
        </p:txBody>
      </p:sp>
      <p:pic>
        <p:nvPicPr>
          <p:cNvPr id="6" name="Content Placeholder 5"/>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648000" y="1872000"/>
            <a:ext cx="3240000" cy="3240000"/>
          </a:xfrm>
        </p:spPr>
      </p:pic>
      <p:sp>
        <p:nvSpPr>
          <p:cNvPr id="2" name="Content Placeholder 1"/>
          <p:cNvSpPr>
            <a:spLocks noGrp="1"/>
          </p:cNvSpPr>
          <p:nvPr>
            <p:ph sz="quarter" idx="17"/>
          </p:nvPr>
        </p:nvSpPr>
        <p:spPr/>
        <p:txBody>
          <a:bodyPr/>
          <a:lstStyle/>
          <a:p>
            <a:endParaRPr lang="en-US"/>
          </a:p>
        </p:txBody>
      </p:sp>
      <p:sp>
        <p:nvSpPr>
          <p:cNvPr id="19" name="Oval 18"/>
          <p:cNvSpPr/>
          <p:nvPr/>
        </p:nvSpPr>
        <p:spPr>
          <a:xfrm>
            <a:off x="1511660" y="2008585"/>
            <a:ext cx="421058" cy="2644551"/>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930802" y="2456022"/>
            <a:ext cx="972108" cy="369332"/>
          </a:xfrm>
          <a:prstGeom prst="rect">
            <a:avLst/>
          </a:prstGeom>
          <a:noFill/>
        </p:spPr>
        <p:txBody>
          <a:bodyPr wrap="square" rtlCol="0">
            <a:spAutoFit/>
          </a:bodyPr>
          <a:lstStyle/>
          <a:p>
            <a:r>
              <a:rPr lang="en-US" dirty="0" smtClean="0"/>
              <a:t>Cities</a:t>
            </a:r>
            <a:endParaRPr lang="en-US" dirty="0"/>
          </a:p>
        </p:txBody>
      </p:sp>
      <p:sp>
        <p:nvSpPr>
          <p:cNvPr id="21" name="Oval 20"/>
          <p:cNvSpPr/>
          <p:nvPr/>
        </p:nvSpPr>
        <p:spPr>
          <a:xfrm>
            <a:off x="2051720" y="4401108"/>
            <a:ext cx="411518" cy="35790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051720" y="3708568"/>
            <a:ext cx="972108" cy="646331"/>
          </a:xfrm>
          <a:prstGeom prst="rect">
            <a:avLst/>
          </a:prstGeom>
          <a:noFill/>
        </p:spPr>
        <p:txBody>
          <a:bodyPr wrap="square" rtlCol="0">
            <a:spAutoFit/>
          </a:bodyPr>
          <a:lstStyle/>
          <a:p>
            <a:r>
              <a:rPr lang="en-US" dirty="0" smtClean="0"/>
              <a:t>US states</a:t>
            </a:r>
            <a:endParaRPr lang="en-US" dirty="0"/>
          </a:p>
        </p:txBody>
      </p:sp>
      <p:sp>
        <p:nvSpPr>
          <p:cNvPr id="23" name="Oval 22"/>
          <p:cNvSpPr/>
          <p:nvPr/>
        </p:nvSpPr>
        <p:spPr>
          <a:xfrm>
            <a:off x="2900342" y="4113076"/>
            <a:ext cx="411518" cy="57392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188412" y="4355427"/>
            <a:ext cx="411518" cy="35790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203962" y="3588297"/>
            <a:ext cx="1532660" cy="646331"/>
          </a:xfrm>
          <a:prstGeom prst="rect">
            <a:avLst/>
          </a:prstGeom>
          <a:noFill/>
        </p:spPr>
        <p:txBody>
          <a:bodyPr wrap="square" rtlCol="0">
            <a:spAutoFit/>
          </a:bodyPr>
          <a:lstStyle/>
          <a:p>
            <a:r>
              <a:rPr lang="en-US" smtClean="0"/>
              <a:t>Job descriptions</a:t>
            </a:r>
            <a:endParaRPr lang="en-US" dirty="0"/>
          </a:p>
        </p:txBody>
      </p:sp>
      <p:cxnSp>
        <p:nvCxnSpPr>
          <p:cNvPr id="27" name="Straight Arrow Connector 26"/>
          <p:cNvCxnSpPr/>
          <p:nvPr/>
        </p:nvCxnSpPr>
        <p:spPr>
          <a:xfrm flipV="1">
            <a:off x="2771800" y="2312876"/>
            <a:ext cx="1224136" cy="324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067944" y="2008585"/>
            <a:ext cx="2916324" cy="923330"/>
          </a:xfrm>
          <a:prstGeom prst="rect">
            <a:avLst/>
          </a:prstGeom>
          <a:noFill/>
        </p:spPr>
        <p:txBody>
          <a:bodyPr wrap="square" rtlCol="0">
            <a:spAutoFit/>
          </a:bodyPr>
          <a:lstStyle/>
          <a:p>
            <a:r>
              <a:rPr lang="en-US" dirty="0" smtClean="0"/>
              <a:t>Too detailed, high chance of overfitting (and </a:t>
            </a:r>
            <a:r>
              <a:rPr lang="en-US" smtClean="0"/>
              <a:t>already included in US states)</a:t>
            </a:r>
            <a:endParaRPr lang="en-US"/>
          </a:p>
        </p:txBody>
      </p:sp>
      <p:cxnSp>
        <p:nvCxnSpPr>
          <p:cNvPr id="29" name="Straight Arrow Connector 28"/>
          <p:cNvCxnSpPr/>
          <p:nvPr/>
        </p:nvCxnSpPr>
        <p:spPr>
          <a:xfrm flipV="1">
            <a:off x="3888000" y="3561970"/>
            <a:ext cx="683999" cy="340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75817" y="3058207"/>
            <a:ext cx="2916324" cy="646331"/>
          </a:xfrm>
          <a:prstGeom prst="rect">
            <a:avLst/>
          </a:prstGeom>
          <a:noFill/>
        </p:spPr>
        <p:txBody>
          <a:bodyPr wrap="square" rtlCol="0">
            <a:spAutoFit/>
          </a:bodyPr>
          <a:lstStyle/>
          <a:p>
            <a:r>
              <a:rPr lang="en-US" dirty="0" smtClean="0"/>
              <a:t>Too detailed, high chance of overfitting)</a:t>
            </a:r>
            <a:endParaRPr lang="en-US" dirty="0"/>
          </a:p>
        </p:txBody>
      </p:sp>
      <p:sp>
        <p:nvSpPr>
          <p:cNvPr id="32" name="Oval 31"/>
          <p:cNvSpPr/>
          <p:nvPr/>
        </p:nvSpPr>
        <p:spPr>
          <a:xfrm>
            <a:off x="1727684" y="4437112"/>
            <a:ext cx="411518" cy="35790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2" idx="5"/>
          </p:cNvCxnSpPr>
          <p:nvPr/>
        </p:nvCxnSpPr>
        <p:spPr>
          <a:xfrm>
            <a:off x="2078937" y="4742603"/>
            <a:ext cx="1809063" cy="232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860775" y="4671806"/>
            <a:ext cx="2916324" cy="369332"/>
          </a:xfrm>
          <a:prstGeom prst="rect">
            <a:avLst/>
          </a:prstGeom>
          <a:noFill/>
        </p:spPr>
        <p:txBody>
          <a:bodyPr wrap="square" rtlCol="0">
            <a:spAutoFit/>
          </a:bodyPr>
          <a:lstStyle/>
          <a:p>
            <a:r>
              <a:rPr lang="en-US" dirty="0" smtClean="0"/>
              <a:t>99.99% NA values</a:t>
            </a:r>
            <a:endParaRPr lang="en-US" dirty="0"/>
          </a:p>
        </p:txBody>
      </p:sp>
    </p:spTree>
    <p:extLst>
      <p:ext uri="{BB962C8B-B14F-4D97-AF65-F5344CB8AC3E}">
        <p14:creationId xmlns:p14="http://schemas.microsoft.com/office/powerpoint/2010/main" val="528614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No city really stands out in terms of total occurrences</a:t>
            </a:r>
            <a:endParaRPr lang="en-US" dirty="0"/>
          </a:p>
        </p:txBody>
      </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a:prstGeom prst="rect">
            <a:avLst/>
          </a:prstGeom>
        </p:spPr>
      </p:pic>
      <p:sp>
        <p:nvSpPr>
          <p:cNvPr id="33" name="Content Placeholder 32"/>
          <p:cNvSpPr>
            <a:spLocks noGrp="1"/>
          </p:cNvSpPr>
          <p:nvPr>
            <p:ph sz="quarter" idx="17"/>
          </p:nvPr>
        </p:nvSpPr>
        <p:spPr/>
        <p:txBody>
          <a:bodyPr/>
          <a:lstStyle/>
          <a:p>
            <a:endParaRPr lang="en-US"/>
          </a:p>
        </p:txBody>
      </p:sp>
    </p:spTree>
    <p:extLst>
      <p:ext uri="{BB962C8B-B14F-4D97-AF65-F5344CB8AC3E}">
        <p14:creationId xmlns:p14="http://schemas.microsoft.com/office/powerpoint/2010/main" val="513792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6"/>
          </p:nvPr>
        </p:nvSpPr>
        <p:spPr/>
        <p:txBody>
          <a:bodyPr/>
          <a:lstStyle/>
          <a:p>
            <a:endParaRPr lang="en-US"/>
          </a:p>
        </p:txBody>
      </p:sp>
      <p:sp>
        <p:nvSpPr>
          <p:cNvPr id="4" name="Titel 3"/>
          <p:cNvSpPr>
            <a:spLocks noGrp="1"/>
          </p:cNvSpPr>
          <p:nvPr>
            <p:ph type="title"/>
          </p:nvPr>
        </p:nvSpPr>
        <p:spPr/>
        <p:txBody>
          <a:bodyPr/>
          <a:lstStyle/>
          <a:p>
            <a:r>
              <a:rPr lang="de-DE" dirty="0" smtClean="0"/>
              <a:t>Agenda</a:t>
            </a:r>
            <a:endParaRPr lang="en-US" dirty="0"/>
          </a:p>
        </p:txBody>
      </p:sp>
      <p:sp>
        <p:nvSpPr>
          <p:cNvPr id="5" name="Inhaltsplatzhalter 4"/>
          <p:cNvSpPr>
            <a:spLocks noGrp="1"/>
          </p:cNvSpPr>
          <p:nvPr>
            <p:ph sz="quarter" idx="17"/>
          </p:nvPr>
        </p:nvSpPr>
        <p:spPr/>
        <p:txBody>
          <a:bodyPr/>
          <a:lstStyle/>
          <a:p>
            <a:endParaRPr lang="en-US"/>
          </a:p>
        </p:txBody>
      </p:sp>
      <p:cxnSp>
        <p:nvCxnSpPr>
          <p:cNvPr id="7" name="Gerader Verbinder 6"/>
          <p:cNvCxnSpPr/>
          <p:nvPr/>
        </p:nvCxnSpPr>
        <p:spPr>
          <a:xfrm>
            <a:off x="827584" y="1773216"/>
            <a:ext cx="0" cy="3600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Gleichschenkliges Dreieck 7"/>
          <p:cNvSpPr/>
          <p:nvPr/>
        </p:nvSpPr>
        <p:spPr>
          <a:xfrm rot="5400000">
            <a:off x="827584" y="2276872"/>
            <a:ext cx="360040" cy="21602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a:xfrm>
            <a:off x="1223628" y="2168860"/>
            <a:ext cx="5364596" cy="2862322"/>
          </a:xfrm>
          <a:prstGeom prst="rect">
            <a:avLst/>
          </a:prstGeom>
          <a:noFill/>
        </p:spPr>
        <p:txBody>
          <a:bodyPr wrap="square" rtlCol="0">
            <a:spAutoFit/>
          </a:bodyPr>
          <a:lstStyle/>
          <a:p>
            <a:pPr marL="342900" indent="-342900">
              <a:buAutoNum type="arabicPeriod"/>
            </a:pPr>
            <a:r>
              <a:rPr lang="de-DE" dirty="0" smtClean="0"/>
              <a:t>Data </a:t>
            </a:r>
            <a:r>
              <a:rPr lang="de-DE" dirty="0" err="1" smtClean="0"/>
              <a:t>understanding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smtClean="0"/>
              <a:t>Data </a:t>
            </a:r>
            <a:r>
              <a:rPr lang="de-DE" dirty="0" err="1" smtClean="0"/>
              <a:t>cleaning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err="1" smtClean="0"/>
              <a:t>Machine</a:t>
            </a:r>
            <a:r>
              <a:rPr lang="de-DE" dirty="0" smtClean="0"/>
              <a:t> </a:t>
            </a:r>
            <a:r>
              <a:rPr lang="de-DE" dirty="0" err="1" smtClean="0"/>
              <a:t>learning</a:t>
            </a:r>
            <a:r>
              <a:rPr lang="de-DE" dirty="0" smtClean="0"/>
              <a:t> </a:t>
            </a:r>
            <a:r>
              <a:rPr lang="de-DE" dirty="0" err="1" smtClean="0"/>
              <a:t>approaches</a:t>
            </a:r>
            <a:endParaRPr lang="de-DE" dirty="0" smtClean="0"/>
          </a:p>
          <a:p>
            <a:pPr marL="342900" indent="-342900">
              <a:buAutoNum type="arabicPeriod"/>
            </a:pPr>
            <a:endParaRPr lang="de-DE" dirty="0" smtClean="0"/>
          </a:p>
          <a:p>
            <a:pPr marL="342900" indent="-342900">
              <a:buAutoNum type="arabicPeriod"/>
            </a:pPr>
            <a:endParaRPr lang="de-DE" dirty="0"/>
          </a:p>
          <a:p>
            <a:pPr marL="342900" indent="-342900">
              <a:buAutoNum type="arabicPeriod"/>
            </a:pPr>
            <a:r>
              <a:rPr lang="de-DE" dirty="0" err="1" smtClean="0"/>
              <a:t>Results</a:t>
            </a:r>
            <a:endParaRPr lang="de-DE" dirty="0" smtClean="0"/>
          </a:p>
        </p:txBody>
      </p:sp>
    </p:spTree>
    <p:extLst>
      <p:ext uri="{BB962C8B-B14F-4D97-AF65-F5344CB8AC3E}">
        <p14:creationId xmlns:p14="http://schemas.microsoft.com/office/powerpoint/2010/main" val="7999587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No Job description really stands out in terms of total occurrences</a:t>
            </a:r>
            <a:endParaRPr lang="en-US" dirty="0"/>
          </a:p>
        </p:txBody>
      </p:sp>
      <p:pic>
        <p:nvPicPr>
          <p:cNvPr id="4" name="Content Placeholder 3"/>
          <p:cNvPicPr>
            <a:picLocks noGrp="1" noChangeAspect="1"/>
          </p:cNvPicPr>
          <p:nvPr>
            <p:ph sz="quarter" idx="17"/>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8000" y="1872000"/>
            <a:ext cx="3240000" cy="3240000"/>
          </a:xfrm>
          <a:prstGeom prst="rect">
            <a:avLst/>
          </a:prstGeom>
        </p:spPr>
      </p:pic>
    </p:spTree>
    <p:extLst>
      <p:ext uri="{BB962C8B-B14F-4D97-AF65-F5344CB8AC3E}">
        <p14:creationId xmlns:p14="http://schemas.microsoft.com/office/powerpoint/2010/main" val="794238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Attributes are fairly uncorrelated according to </a:t>
            </a:r>
            <a:r>
              <a:rPr lang="en-US" dirty="0" err="1" smtClean="0"/>
              <a:t>pearson</a:t>
            </a:r>
            <a:r>
              <a:rPr lang="en-US" dirty="0" smtClean="0"/>
              <a:t> </a:t>
            </a:r>
            <a:r>
              <a:rPr lang="en-US" dirty="0" err="1" smtClean="0"/>
              <a:t>coef</a:t>
            </a:r>
            <a:r>
              <a:rPr lang="en-US" dirty="0" smtClean="0"/>
              <a:t>.</a:t>
            </a:r>
            <a:endParaRPr lang="en-US" dirty="0"/>
          </a:p>
        </p:txBody>
      </p:sp>
      <p:grpSp>
        <p:nvGrpSpPr>
          <p:cNvPr id="20" name="Group 19"/>
          <p:cNvGrpSpPr/>
          <p:nvPr/>
        </p:nvGrpSpPr>
        <p:grpSpPr>
          <a:xfrm>
            <a:off x="358775" y="1393031"/>
            <a:ext cx="3889189" cy="307777"/>
            <a:chOff x="358775" y="1609055"/>
            <a:chExt cx="3889189" cy="307777"/>
          </a:xfrm>
        </p:grpSpPr>
        <p:cxnSp>
          <p:nvCxnSpPr>
            <p:cNvPr id="21" name="Straight Connector 20"/>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8775" y="1609055"/>
              <a:ext cx="3889189" cy="307777"/>
            </a:xfrm>
            <a:prstGeom prst="rect">
              <a:avLst/>
            </a:prstGeom>
            <a:noFill/>
          </p:spPr>
          <p:txBody>
            <a:bodyPr wrap="square" rtlCol="0">
              <a:spAutoFit/>
            </a:bodyPr>
            <a:lstStyle/>
            <a:p>
              <a:pPr algn="ctr"/>
              <a:r>
                <a:rPr lang="en-US" sz="1400" b="1" dirty="0" smtClean="0"/>
                <a:t>Correlations between all attributes</a:t>
              </a:r>
              <a:endParaRPr lang="en-US" sz="1400" b="1" dirty="0"/>
            </a:p>
          </p:txBody>
        </p:sp>
      </p:grpSp>
      <p:grpSp>
        <p:nvGrpSpPr>
          <p:cNvPr id="23" name="Group 22"/>
          <p:cNvGrpSpPr/>
          <p:nvPr/>
        </p:nvGrpSpPr>
        <p:grpSpPr>
          <a:xfrm>
            <a:off x="4896036" y="1393030"/>
            <a:ext cx="3889189" cy="307777"/>
            <a:chOff x="358775" y="1609055"/>
            <a:chExt cx="3889189" cy="307777"/>
          </a:xfrm>
        </p:grpSpPr>
        <p:cxnSp>
          <p:nvCxnSpPr>
            <p:cNvPr id="24" name="Straight Connector 23"/>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8775" y="1609055"/>
              <a:ext cx="3889189" cy="307777"/>
            </a:xfrm>
            <a:prstGeom prst="rect">
              <a:avLst/>
            </a:prstGeom>
            <a:noFill/>
          </p:spPr>
          <p:txBody>
            <a:bodyPr wrap="square" rtlCol="0">
              <a:spAutoFit/>
            </a:bodyPr>
            <a:lstStyle/>
            <a:p>
              <a:pPr algn="ctr"/>
              <a:r>
                <a:rPr lang="en-US" sz="1400" b="1" dirty="0" smtClean="0"/>
                <a:t>5000 lowest and highest correlations</a:t>
              </a:r>
              <a:endParaRPr lang="en-US" sz="1400" b="1" dirty="0"/>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8000" y="1872000"/>
            <a:ext cx="3240000" cy="3240000"/>
          </a:xfrm>
          <a:prstGeom prst="rect">
            <a:avLst/>
          </a:prstGeom>
        </p:spPr>
      </p:pic>
    </p:spTree>
    <p:extLst>
      <p:ext uri="{BB962C8B-B14F-4D97-AF65-F5344CB8AC3E}">
        <p14:creationId xmlns:p14="http://schemas.microsoft.com/office/powerpoint/2010/main" val="403972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Spearman reveals higher correlation according to rank of att. values</a:t>
            </a:r>
            <a:endParaRPr lang="en-US" dirty="0"/>
          </a:p>
        </p:txBody>
      </p:sp>
      <p:grpSp>
        <p:nvGrpSpPr>
          <p:cNvPr id="20" name="Group 19"/>
          <p:cNvGrpSpPr/>
          <p:nvPr/>
        </p:nvGrpSpPr>
        <p:grpSpPr>
          <a:xfrm>
            <a:off x="358775" y="1393031"/>
            <a:ext cx="3889189" cy="307777"/>
            <a:chOff x="358775" y="1609055"/>
            <a:chExt cx="3889189" cy="307777"/>
          </a:xfrm>
        </p:grpSpPr>
        <p:cxnSp>
          <p:nvCxnSpPr>
            <p:cNvPr id="21" name="Straight Connector 20"/>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8775" y="1609055"/>
              <a:ext cx="3889189" cy="307777"/>
            </a:xfrm>
            <a:prstGeom prst="rect">
              <a:avLst/>
            </a:prstGeom>
            <a:noFill/>
          </p:spPr>
          <p:txBody>
            <a:bodyPr wrap="square" rtlCol="0">
              <a:spAutoFit/>
            </a:bodyPr>
            <a:lstStyle/>
            <a:p>
              <a:pPr algn="ctr"/>
              <a:r>
                <a:rPr lang="en-US" sz="1400" b="1" dirty="0" smtClean="0"/>
                <a:t>Correlations between all attributes</a:t>
              </a:r>
              <a:endParaRPr lang="en-US" sz="1400" b="1" dirty="0"/>
            </a:p>
          </p:txBody>
        </p:sp>
      </p:grpSp>
      <p:grpSp>
        <p:nvGrpSpPr>
          <p:cNvPr id="23" name="Group 22"/>
          <p:cNvGrpSpPr/>
          <p:nvPr/>
        </p:nvGrpSpPr>
        <p:grpSpPr>
          <a:xfrm>
            <a:off x="4896036" y="1393030"/>
            <a:ext cx="3889189" cy="307777"/>
            <a:chOff x="358775" y="1609055"/>
            <a:chExt cx="3889189" cy="307777"/>
          </a:xfrm>
        </p:grpSpPr>
        <p:cxnSp>
          <p:nvCxnSpPr>
            <p:cNvPr id="24" name="Straight Connector 23"/>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58775" y="1609055"/>
              <a:ext cx="3889189" cy="307777"/>
            </a:xfrm>
            <a:prstGeom prst="rect">
              <a:avLst/>
            </a:prstGeom>
            <a:noFill/>
          </p:spPr>
          <p:txBody>
            <a:bodyPr wrap="square" rtlCol="0">
              <a:spAutoFit/>
            </a:bodyPr>
            <a:lstStyle/>
            <a:p>
              <a:pPr algn="ctr"/>
              <a:r>
                <a:rPr lang="en-US" sz="1400" b="1" dirty="0"/>
                <a:t>5</a:t>
              </a:r>
              <a:r>
                <a:rPr lang="en-US" sz="1400" b="1" smtClean="0"/>
                <a:t>000 </a:t>
              </a:r>
              <a:r>
                <a:rPr lang="en-US" sz="1400" b="1" dirty="0" smtClean="0"/>
                <a:t>lowest and highest correlations</a:t>
              </a:r>
              <a:endParaRPr lang="en-US" sz="1400" b="1" dirty="0"/>
            </a:p>
          </p:txBody>
        </p:sp>
      </p:grpSp>
      <p:sp>
        <p:nvSpPr>
          <p:cNvPr id="16" name="Rectangle 15"/>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uppieren 6"/>
          <p:cNvGrpSpPr/>
          <p:nvPr/>
        </p:nvGrpSpPr>
        <p:grpSpPr>
          <a:xfrm>
            <a:off x="359532" y="5301208"/>
            <a:ext cx="495093" cy="495148"/>
            <a:chOff x="4791456" y="4160520"/>
            <a:chExt cx="658368" cy="658441"/>
          </a:xfrm>
        </p:grpSpPr>
        <p:sp>
          <p:nvSpPr>
            <p:cNvPr id="18"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Grafik 8"/>
            <p:cNvPicPr>
              <a:picLocks noChangeAspect="1"/>
            </p:cNvPicPr>
            <p:nvPr/>
          </p:nvPicPr>
          <p:blipFill>
            <a:blip r:embed="rId2">
              <a:lum bright="45000"/>
            </a:blip>
            <a:stretch>
              <a:fillRect/>
            </a:stretch>
          </p:blipFill>
          <p:spPr>
            <a:xfrm>
              <a:off x="4864608" y="4232582"/>
              <a:ext cx="510438" cy="514315"/>
            </a:xfrm>
            <a:prstGeom prst="rect">
              <a:avLst/>
            </a:prstGeom>
          </p:spPr>
        </p:pic>
      </p:grpSp>
      <p:sp>
        <p:nvSpPr>
          <p:cNvPr id="27" name="TextBox 26"/>
          <p:cNvSpPr txBox="1"/>
          <p:nvPr/>
        </p:nvSpPr>
        <p:spPr>
          <a:xfrm>
            <a:off x="935596" y="5292000"/>
            <a:ext cx="7849628" cy="523220"/>
          </a:xfrm>
          <a:prstGeom prst="rect">
            <a:avLst/>
          </a:prstGeom>
          <a:noFill/>
        </p:spPr>
        <p:txBody>
          <a:bodyPr wrap="square" rtlCol="0">
            <a:spAutoFit/>
          </a:bodyPr>
          <a:lstStyle/>
          <a:p>
            <a:r>
              <a:rPr lang="de-DE" sz="1400" dirty="0" smtClean="0"/>
              <a:t>45 </a:t>
            </a:r>
            <a:r>
              <a:rPr lang="de-DE" sz="1400" dirty="0" err="1" smtClean="0"/>
              <a:t>entries</a:t>
            </a:r>
            <a:r>
              <a:rPr lang="de-DE" sz="1400" dirty="0" smtClean="0"/>
              <a:t> </a:t>
            </a:r>
            <a:r>
              <a:rPr lang="de-DE" sz="1400" dirty="0" err="1" smtClean="0"/>
              <a:t>with</a:t>
            </a:r>
            <a:r>
              <a:rPr lang="de-DE" sz="1400" dirty="0" smtClean="0"/>
              <a:t> a </a:t>
            </a:r>
            <a:r>
              <a:rPr lang="de-DE" sz="1400" dirty="0" err="1" smtClean="0"/>
              <a:t>correlation</a:t>
            </a:r>
            <a:r>
              <a:rPr lang="de-DE" sz="1400" dirty="0" smtClean="0"/>
              <a:t> </a:t>
            </a:r>
            <a:r>
              <a:rPr lang="de-DE" sz="1400" dirty="0" err="1" smtClean="0"/>
              <a:t>of</a:t>
            </a:r>
            <a:r>
              <a:rPr lang="de-DE" sz="1400" dirty="0" smtClean="0"/>
              <a:t> 1 </a:t>
            </a:r>
            <a:r>
              <a:rPr lang="de-DE" sz="1400" dirty="0" err="1" smtClean="0"/>
              <a:t>and</a:t>
            </a:r>
            <a:r>
              <a:rPr lang="de-DE" sz="1400" dirty="0" smtClean="0"/>
              <a:t> 13 </a:t>
            </a:r>
            <a:r>
              <a:rPr lang="de-DE" sz="1400" dirty="0" err="1" smtClean="0"/>
              <a:t>entries</a:t>
            </a:r>
            <a:r>
              <a:rPr lang="de-DE" sz="1400" dirty="0" smtClean="0"/>
              <a:t> </a:t>
            </a:r>
            <a:r>
              <a:rPr lang="de-DE" sz="1400" dirty="0" err="1" smtClean="0"/>
              <a:t>with</a:t>
            </a:r>
            <a:r>
              <a:rPr lang="de-DE" sz="1400" dirty="0" smtClean="0"/>
              <a:t> a </a:t>
            </a:r>
            <a:r>
              <a:rPr lang="de-DE" sz="1400" dirty="0" err="1" smtClean="0"/>
              <a:t>correlation</a:t>
            </a:r>
            <a:r>
              <a:rPr lang="de-DE" sz="1400" dirty="0" smtClean="0"/>
              <a:t> </a:t>
            </a:r>
            <a:r>
              <a:rPr lang="de-DE" sz="1400" dirty="0" err="1" smtClean="0"/>
              <a:t>of</a:t>
            </a:r>
            <a:r>
              <a:rPr lang="de-DE" sz="1400" dirty="0" smtClean="0"/>
              <a:t> -1 </a:t>
            </a:r>
            <a:r>
              <a:rPr lang="de-DE" sz="1400" dirty="0" err="1" smtClean="0"/>
              <a:t>could</a:t>
            </a:r>
            <a:r>
              <a:rPr lang="de-DE" sz="1400" dirty="0" smtClean="0"/>
              <a:t> </a:t>
            </a:r>
            <a:r>
              <a:rPr lang="de-DE" sz="1400" dirty="0" err="1" smtClean="0"/>
              <a:t>be</a:t>
            </a:r>
            <a:r>
              <a:rPr lang="de-DE" sz="1400" dirty="0" smtClean="0"/>
              <a:t> </a:t>
            </a:r>
            <a:r>
              <a:rPr lang="de-DE" sz="1400" dirty="0" err="1" smtClean="0"/>
              <a:t>identified</a:t>
            </a:r>
            <a:r>
              <a:rPr lang="de-DE" sz="1400" dirty="0"/>
              <a:t> </a:t>
            </a:r>
            <a:r>
              <a:rPr lang="de-DE" sz="1400" dirty="0" smtClean="0"/>
              <a:t>(out </a:t>
            </a:r>
            <a:r>
              <a:rPr lang="de-DE" sz="1400" dirty="0" err="1" smtClean="0"/>
              <a:t>of</a:t>
            </a:r>
            <a:r>
              <a:rPr lang="de-DE" sz="1400" dirty="0" smtClean="0"/>
              <a:t> </a:t>
            </a:r>
            <a:r>
              <a:rPr lang="de-DE" sz="1400" dirty="0" err="1" smtClean="0"/>
              <a:t>these</a:t>
            </a:r>
            <a:r>
              <a:rPr lang="de-DE" sz="1400" dirty="0" smtClean="0"/>
              <a:t> 49 </a:t>
            </a:r>
            <a:r>
              <a:rPr lang="de-DE" sz="1400" dirty="0" err="1" smtClean="0"/>
              <a:t>unique</a:t>
            </a:r>
            <a:r>
              <a:rPr lang="de-DE" sz="1400" dirty="0" smtClean="0"/>
              <a:t> </a:t>
            </a:r>
            <a:r>
              <a:rPr lang="de-DE" sz="1400" dirty="0" err="1" smtClean="0"/>
              <a:t>attributes</a:t>
            </a:r>
            <a:r>
              <a:rPr lang="de-DE" sz="1400" dirty="0" smtClean="0"/>
              <a:t>). </a:t>
            </a:r>
            <a:r>
              <a:rPr lang="de-DE" sz="1400" dirty="0" err="1" smtClean="0"/>
              <a:t>We</a:t>
            </a:r>
            <a:r>
              <a:rPr lang="de-DE" sz="1400" dirty="0" smtClean="0"/>
              <a:t> </a:t>
            </a:r>
            <a:r>
              <a:rPr lang="de-DE" sz="1400" dirty="0" err="1" smtClean="0"/>
              <a:t>can</a:t>
            </a:r>
            <a:r>
              <a:rPr lang="de-DE" sz="1400" dirty="0" smtClean="0"/>
              <a:t> </a:t>
            </a:r>
            <a:r>
              <a:rPr lang="de-DE" sz="1400" dirty="0" err="1" smtClean="0"/>
              <a:t>therefore</a:t>
            </a:r>
            <a:r>
              <a:rPr lang="de-DE" sz="1400" dirty="0" smtClean="0"/>
              <a:t> </a:t>
            </a:r>
            <a:r>
              <a:rPr lang="de-DE" sz="1400" dirty="0" err="1" smtClean="0"/>
              <a:t>remove</a:t>
            </a:r>
            <a:r>
              <a:rPr lang="de-DE" sz="1400" dirty="0" smtClean="0"/>
              <a:t> </a:t>
            </a:r>
            <a:r>
              <a:rPr lang="de-DE" sz="1400" dirty="0" err="1" smtClean="0"/>
              <a:t>these</a:t>
            </a:r>
            <a:r>
              <a:rPr lang="de-DE" sz="1400" dirty="0" smtClean="0"/>
              <a:t> 49 </a:t>
            </a:r>
            <a:r>
              <a:rPr lang="de-DE" sz="1400" dirty="0" err="1" smtClean="0"/>
              <a:t>attributes</a:t>
            </a:r>
            <a:r>
              <a:rPr lang="de-DE" sz="1400" dirty="0" smtClean="0"/>
              <a:t>.</a:t>
            </a:r>
            <a:endParaRPr lang="en-US" sz="14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000" y="1872000"/>
            <a:ext cx="3240000" cy="32400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8000" y="1872000"/>
            <a:ext cx="3240000" cy="3240000"/>
          </a:xfrm>
          <a:prstGeom prst="rect">
            <a:avLst/>
          </a:prstGeom>
        </p:spPr>
      </p:pic>
    </p:spTree>
    <p:extLst>
      <p:ext uri="{BB962C8B-B14F-4D97-AF65-F5344CB8AC3E}">
        <p14:creationId xmlns:p14="http://schemas.microsoft.com/office/powerpoint/2010/main" val="1442386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371722" y="224644"/>
            <a:ext cx="6504533" cy="481336"/>
          </a:xfrm>
        </p:spPr>
        <p:txBody>
          <a:bodyPr/>
          <a:lstStyle/>
          <a:p>
            <a:r>
              <a:rPr lang="en-US" dirty="0" smtClean="0"/>
              <a:t>PCA reveals steep curve; however, no distinct elbow can be identified</a:t>
            </a:r>
            <a:endParaRPr lang="en-US" dirty="0"/>
          </a:p>
        </p:txBody>
      </p:sp>
      <p:sp>
        <p:nvSpPr>
          <p:cNvPr id="16" name="Rectangle 15"/>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uppieren 6"/>
          <p:cNvGrpSpPr/>
          <p:nvPr/>
        </p:nvGrpSpPr>
        <p:grpSpPr>
          <a:xfrm>
            <a:off x="359532" y="5301208"/>
            <a:ext cx="495093" cy="495148"/>
            <a:chOff x="4791456" y="4160520"/>
            <a:chExt cx="658368" cy="658441"/>
          </a:xfrm>
        </p:grpSpPr>
        <p:sp>
          <p:nvSpPr>
            <p:cNvPr id="18"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Grafik 8"/>
            <p:cNvPicPr>
              <a:picLocks noChangeAspect="1"/>
            </p:cNvPicPr>
            <p:nvPr/>
          </p:nvPicPr>
          <p:blipFill>
            <a:blip r:embed="rId2">
              <a:lum bright="45000"/>
            </a:blip>
            <a:stretch>
              <a:fillRect/>
            </a:stretch>
          </p:blipFill>
          <p:spPr>
            <a:xfrm>
              <a:off x="4864608" y="4232582"/>
              <a:ext cx="510438" cy="514315"/>
            </a:xfrm>
            <a:prstGeom prst="rect">
              <a:avLst/>
            </a:prstGeom>
          </p:spPr>
        </p:pic>
      </p:grpSp>
      <p:sp>
        <p:nvSpPr>
          <p:cNvPr id="27" name="TextBox 26"/>
          <p:cNvSpPr txBox="1"/>
          <p:nvPr/>
        </p:nvSpPr>
        <p:spPr>
          <a:xfrm>
            <a:off x="935596" y="5292000"/>
            <a:ext cx="7849628" cy="523220"/>
          </a:xfrm>
          <a:prstGeom prst="rect">
            <a:avLst/>
          </a:prstGeom>
          <a:noFill/>
        </p:spPr>
        <p:txBody>
          <a:bodyPr wrap="square" rtlCol="0">
            <a:spAutoFit/>
          </a:bodyPr>
          <a:lstStyle/>
          <a:p>
            <a:r>
              <a:rPr lang="de-DE" sz="1400" dirty="0" smtClean="0"/>
              <a:t>The </a:t>
            </a:r>
            <a:r>
              <a:rPr lang="de-DE" sz="1400" dirty="0" err="1" smtClean="0"/>
              <a:t>first</a:t>
            </a:r>
            <a:r>
              <a:rPr lang="de-DE" sz="1400" dirty="0" smtClean="0"/>
              <a:t> 600 PCs </a:t>
            </a:r>
            <a:r>
              <a:rPr lang="de-DE" sz="1400" dirty="0" err="1" smtClean="0"/>
              <a:t>explain</a:t>
            </a:r>
            <a:r>
              <a:rPr lang="de-DE" sz="1400" dirty="0" smtClean="0"/>
              <a:t> </a:t>
            </a:r>
            <a:r>
              <a:rPr lang="de-DE" sz="1400" dirty="0" err="1" smtClean="0"/>
              <a:t>more</a:t>
            </a:r>
            <a:r>
              <a:rPr lang="de-DE" sz="1400" dirty="0" smtClean="0"/>
              <a:t> </a:t>
            </a:r>
            <a:r>
              <a:rPr lang="de-DE" sz="1400" dirty="0" err="1" smtClean="0"/>
              <a:t>than</a:t>
            </a:r>
            <a:r>
              <a:rPr lang="de-DE" sz="1400" dirty="0" smtClean="0"/>
              <a:t> 80% </a:t>
            </a:r>
            <a:r>
              <a:rPr lang="de-DE" sz="1400" dirty="0" err="1" smtClean="0"/>
              <a:t>of</a:t>
            </a:r>
            <a:r>
              <a:rPr lang="de-DE" sz="1400" dirty="0" smtClean="0"/>
              <a:t> </a:t>
            </a:r>
            <a:r>
              <a:rPr lang="de-DE" sz="1400" dirty="0" err="1" smtClean="0"/>
              <a:t>the</a:t>
            </a:r>
            <a:r>
              <a:rPr lang="de-DE" sz="1400" dirty="0" smtClean="0"/>
              <a:t> </a:t>
            </a:r>
            <a:r>
              <a:rPr lang="de-DE" sz="1400" dirty="0" err="1" smtClean="0"/>
              <a:t>variance</a:t>
            </a:r>
            <a:r>
              <a:rPr lang="de-DE" sz="1400" dirty="0" smtClean="0"/>
              <a:t>; </a:t>
            </a:r>
            <a:r>
              <a:rPr lang="de-DE" sz="1400" dirty="0" err="1" smtClean="0"/>
              <a:t>decreasing</a:t>
            </a:r>
            <a:r>
              <a:rPr lang="de-DE" sz="1400" dirty="0" smtClean="0"/>
              <a:t> </a:t>
            </a:r>
            <a:r>
              <a:rPr lang="de-DE" sz="1400" dirty="0" err="1" smtClean="0"/>
              <a:t>the</a:t>
            </a:r>
            <a:r>
              <a:rPr lang="de-DE" sz="1400" dirty="0" smtClean="0"/>
              <a:t> </a:t>
            </a:r>
            <a:r>
              <a:rPr lang="de-DE" sz="1400" dirty="0" err="1" smtClean="0"/>
              <a:t>dimensionality</a:t>
            </a:r>
            <a:r>
              <a:rPr lang="de-DE" sz="1400" dirty="0" smtClean="0"/>
              <a:t> </a:t>
            </a:r>
            <a:r>
              <a:rPr lang="de-DE" sz="1400" dirty="0" err="1" smtClean="0"/>
              <a:t>might</a:t>
            </a:r>
            <a:r>
              <a:rPr lang="de-DE" sz="1400" dirty="0" smtClean="0"/>
              <a:t> </a:t>
            </a:r>
            <a:r>
              <a:rPr lang="de-DE" sz="1400" dirty="0" err="1" smtClean="0"/>
              <a:t>be</a:t>
            </a:r>
            <a:r>
              <a:rPr lang="de-DE" sz="1400" dirty="0" smtClean="0"/>
              <a:t> </a:t>
            </a:r>
            <a:r>
              <a:rPr lang="de-DE" sz="1400" dirty="0" err="1" smtClean="0"/>
              <a:t>utilized</a:t>
            </a:r>
            <a:r>
              <a:rPr lang="de-DE" sz="1400" dirty="0" smtClean="0"/>
              <a:t> </a:t>
            </a:r>
            <a:r>
              <a:rPr lang="de-DE" sz="1400" dirty="0" err="1" smtClean="0"/>
              <a:t>for</a:t>
            </a:r>
            <a:r>
              <a:rPr lang="de-DE" sz="1400" dirty="0" smtClean="0"/>
              <a:t> </a:t>
            </a:r>
            <a:r>
              <a:rPr lang="de-DE" sz="1400" dirty="0" err="1" smtClean="0"/>
              <a:t>performance</a:t>
            </a:r>
            <a:r>
              <a:rPr lang="de-DE" sz="1400" dirty="0" smtClean="0"/>
              <a:t> </a:t>
            </a:r>
            <a:r>
              <a:rPr lang="de-DE" sz="1400" dirty="0" err="1" smtClean="0"/>
              <a:t>improvements</a:t>
            </a:r>
            <a:r>
              <a:rPr lang="de-DE" sz="1400" dirty="0" smtClean="0"/>
              <a:t>.</a:t>
            </a:r>
            <a:endParaRPr lang="en-US" sz="1400" dirty="0"/>
          </a:p>
        </p:txBody>
      </p:sp>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8000" y="1872000"/>
            <a:ext cx="3240000" cy="3240000"/>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000" y="1872000"/>
            <a:ext cx="3240000" cy="3240000"/>
          </a:xfrm>
          <a:prstGeom prst="rect">
            <a:avLst/>
          </a:prstGeom>
        </p:spPr>
      </p:pic>
      <p:grpSp>
        <p:nvGrpSpPr>
          <p:cNvPr id="28" name="Group 19"/>
          <p:cNvGrpSpPr/>
          <p:nvPr/>
        </p:nvGrpSpPr>
        <p:grpSpPr>
          <a:xfrm>
            <a:off x="358775" y="1393031"/>
            <a:ext cx="3889189" cy="307777"/>
            <a:chOff x="358775" y="1609055"/>
            <a:chExt cx="3889189" cy="307777"/>
          </a:xfrm>
        </p:grpSpPr>
        <p:cxnSp>
          <p:nvCxnSpPr>
            <p:cNvPr id="29" name="Straight Connector 20"/>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1"/>
            <p:cNvSpPr txBox="1"/>
            <p:nvPr/>
          </p:nvSpPr>
          <p:spPr>
            <a:xfrm>
              <a:off x="358775" y="1609055"/>
              <a:ext cx="3889189" cy="307777"/>
            </a:xfrm>
            <a:prstGeom prst="rect">
              <a:avLst/>
            </a:prstGeom>
            <a:noFill/>
          </p:spPr>
          <p:txBody>
            <a:bodyPr wrap="square" rtlCol="0">
              <a:spAutoFit/>
            </a:bodyPr>
            <a:lstStyle/>
            <a:p>
              <a:pPr algn="ctr"/>
              <a:r>
                <a:rPr lang="en-US" sz="1400" b="1" dirty="0" smtClean="0"/>
                <a:t>Explained variance by PCs</a:t>
              </a:r>
              <a:endParaRPr lang="en-US" sz="1400" b="1" dirty="0"/>
            </a:p>
          </p:txBody>
        </p:sp>
      </p:grpSp>
      <p:grpSp>
        <p:nvGrpSpPr>
          <p:cNvPr id="31" name="Group 22"/>
          <p:cNvGrpSpPr/>
          <p:nvPr/>
        </p:nvGrpSpPr>
        <p:grpSpPr>
          <a:xfrm>
            <a:off x="4896036" y="1393030"/>
            <a:ext cx="3889189" cy="307777"/>
            <a:chOff x="358775" y="1609055"/>
            <a:chExt cx="3889189" cy="307777"/>
          </a:xfrm>
        </p:grpSpPr>
        <p:cxnSp>
          <p:nvCxnSpPr>
            <p:cNvPr id="32" name="Straight Connector 23"/>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24"/>
            <p:cNvSpPr txBox="1"/>
            <p:nvPr/>
          </p:nvSpPr>
          <p:spPr>
            <a:xfrm>
              <a:off x="358775" y="1609055"/>
              <a:ext cx="3889189" cy="307777"/>
            </a:xfrm>
            <a:prstGeom prst="rect">
              <a:avLst/>
            </a:prstGeom>
            <a:noFill/>
          </p:spPr>
          <p:txBody>
            <a:bodyPr wrap="square" rtlCol="0">
              <a:spAutoFit/>
            </a:bodyPr>
            <a:lstStyle/>
            <a:p>
              <a:pPr algn="ctr"/>
              <a:r>
                <a:rPr lang="en-US" sz="1400" b="1" dirty="0" err="1" smtClean="0"/>
                <a:t>Cumsum</a:t>
              </a:r>
              <a:r>
                <a:rPr lang="en-US" sz="1400" b="1" dirty="0" smtClean="0"/>
                <a:t> of variance of PCs</a:t>
              </a:r>
              <a:endParaRPr lang="en-US" sz="1400" b="1" dirty="0"/>
            </a:p>
          </p:txBody>
        </p:sp>
      </p:grpSp>
    </p:spTree>
    <p:extLst>
      <p:ext uri="{BB962C8B-B14F-4D97-AF65-F5344CB8AC3E}">
        <p14:creationId xmlns:p14="http://schemas.microsoft.com/office/powerpoint/2010/main" val="4086065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6"/>
          </p:nvPr>
        </p:nvSpPr>
        <p:spPr/>
        <p:txBody>
          <a:bodyPr/>
          <a:lstStyle/>
          <a:p>
            <a:endParaRPr lang="en-US"/>
          </a:p>
        </p:txBody>
      </p:sp>
      <p:sp>
        <p:nvSpPr>
          <p:cNvPr id="4" name="Titel 3"/>
          <p:cNvSpPr>
            <a:spLocks noGrp="1"/>
          </p:cNvSpPr>
          <p:nvPr>
            <p:ph type="title"/>
          </p:nvPr>
        </p:nvSpPr>
        <p:spPr/>
        <p:txBody>
          <a:bodyPr/>
          <a:lstStyle/>
          <a:p>
            <a:r>
              <a:rPr lang="de-DE" dirty="0" smtClean="0"/>
              <a:t>Agenda</a:t>
            </a:r>
            <a:endParaRPr lang="en-US" dirty="0"/>
          </a:p>
        </p:txBody>
      </p:sp>
      <p:sp>
        <p:nvSpPr>
          <p:cNvPr id="5" name="Inhaltsplatzhalter 4"/>
          <p:cNvSpPr>
            <a:spLocks noGrp="1"/>
          </p:cNvSpPr>
          <p:nvPr>
            <p:ph sz="quarter" idx="17"/>
          </p:nvPr>
        </p:nvSpPr>
        <p:spPr/>
        <p:txBody>
          <a:bodyPr/>
          <a:lstStyle/>
          <a:p>
            <a:endParaRPr lang="en-US"/>
          </a:p>
        </p:txBody>
      </p:sp>
      <p:cxnSp>
        <p:nvCxnSpPr>
          <p:cNvPr id="7" name="Gerader Verbinder 6"/>
          <p:cNvCxnSpPr/>
          <p:nvPr/>
        </p:nvCxnSpPr>
        <p:spPr>
          <a:xfrm>
            <a:off x="827584" y="1773216"/>
            <a:ext cx="0" cy="3600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Gleichschenkliges Dreieck 7"/>
          <p:cNvSpPr/>
          <p:nvPr/>
        </p:nvSpPr>
        <p:spPr>
          <a:xfrm rot="5400000">
            <a:off x="827584" y="3897052"/>
            <a:ext cx="360040" cy="21602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p:cNvSpPr txBox="1"/>
          <p:nvPr/>
        </p:nvSpPr>
        <p:spPr>
          <a:xfrm>
            <a:off x="1223628" y="2168860"/>
            <a:ext cx="5364596" cy="2862322"/>
          </a:xfrm>
          <a:prstGeom prst="rect">
            <a:avLst/>
          </a:prstGeom>
          <a:noFill/>
        </p:spPr>
        <p:txBody>
          <a:bodyPr wrap="square" rtlCol="0">
            <a:spAutoFit/>
          </a:bodyPr>
          <a:lstStyle/>
          <a:p>
            <a:pPr marL="342900" indent="-342900">
              <a:buAutoNum type="arabicPeriod"/>
            </a:pPr>
            <a:r>
              <a:rPr lang="de-DE" dirty="0" smtClean="0"/>
              <a:t>Data </a:t>
            </a:r>
            <a:r>
              <a:rPr lang="de-DE" dirty="0" err="1" smtClean="0"/>
              <a:t>understanding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smtClean="0"/>
              <a:t>Data </a:t>
            </a:r>
            <a:r>
              <a:rPr lang="de-DE" dirty="0" err="1" smtClean="0"/>
              <a:t>cleaning</a:t>
            </a:r>
            <a:endParaRPr lang="de-DE" dirty="0" smtClean="0"/>
          </a:p>
          <a:p>
            <a:pPr marL="342900" indent="-342900">
              <a:buAutoNum type="arabicPeriod"/>
            </a:pPr>
            <a:endParaRPr lang="de-DE" dirty="0"/>
          </a:p>
          <a:p>
            <a:pPr marL="342900" indent="-342900">
              <a:buAutoNum type="arabicPeriod"/>
            </a:pPr>
            <a:endParaRPr lang="de-DE" dirty="0" smtClean="0"/>
          </a:p>
          <a:p>
            <a:pPr marL="342900" indent="-342900">
              <a:buAutoNum type="arabicPeriod"/>
            </a:pPr>
            <a:r>
              <a:rPr lang="de-DE" dirty="0" err="1" smtClean="0"/>
              <a:t>Machine</a:t>
            </a:r>
            <a:r>
              <a:rPr lang="de-DE" dirty="0" smtClean="0"/>
              <a:t> </a:t>
            </a:r>
            <a:r>
              <a:rPr lang="de-DE" dirty="0" err="1" smtClean="0"/>
              <a:t>learning</a:t>
            </a:r>
            <a:r>
              <a:rPr lang="de-DE" dirty="0" smtClean="0"/>
              <a:t> </a:t>
            </a:r>
            <a:r>
              <a:rPr lang="de-DE" dirty="0" err="1" smtClean="0"/>
              <a:t>approaches</a:t>
            </a:r>
            <a:endParaRPr lang="de-DE" dirty="0" smtClean="0"/>
          </a:p>
          <a:p>
            <a:pPr marL="342900" indent="-342900">
              <a:buAutoNum type="arabicPeriod"/>
            </a:pPr>
            <a:endParaRPr lang="de-DE" dirty="0" smtClean="0"/>
          </a:p>
          <a:p>
            <a:pPr marL="342900" indent="-342900">
              <a:buAutoNum type="arabicPeriod"/>
            </a:pPr>
            <a:endParaRPr lang="de-DE" dirty="0"/>
          </a:p>
          <a:p>
            <a:pPr marL="342900" indent="-342900">
              <a:buAutoNum type="arabicPeriod"/>
            </a:pPr>
            <a:r>
              <a:rPr lang="de-DE" dirty="0" err="1" smtClean="0"/>
              <a:t>Results</a:t>
            </a:r>
            <a:endParaRPr lang="de-DE" dirty="0" smtClean="0"/>
          </a:p>
        </p:txBody>
      </p:sp>
    </p:spTree>
    <p:extLst>
      <p:ext uri="{BB962C8B-B14F-4D97-AF65-F5344CB8AC3E}">
        <p14:creationId xmlns:p14="http://schemas.microsoft.com/office/powerpoint/2010/main" val="5075043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7" name="Title 3"/>
          <p:cNvSpPr>
            <a:spLocks noGrp="1"/>
          </p:cNvSpPr>
          <p:nvPr>
            <p:ph type="title"/>
          </p:nvPr>
        </p:nvSpPr>
        <p:spPr>
          <a:xfrm>
            <a:off x="371722" y="224644"/>
            <a:ext cx="6504533" cy="481336"/>
          </a:xfrm>
        </p:spPr>
        <p:txBody>
          <a:bodyPr/>
          <a:lstStyle/>
          <a:p>
            <a:r>
              <a:rPr lang="en-US" dirty="0" smtClean="0"/>
              <a:t>Publications on big data</a:t>
            </a:r>
            <a:endParaRPr lang="en-US" dirty="0"/>
          </a:p>
        </p:txBody>
      </p:sp>
      <p:sp>
        <p:nvSpPr>
          <p:cNvPr id="16" name="Rectangle 15"/>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uppieren 6"/>
          <p:cNvGrpSpPr/>
          <p:nvPr/>
        </p:nvGrpSpPr>
        <p:grpSpPr>
          <a:xfrm>
            <a:off x="359532" y="5301208"/>
            <a:ext cx="495093" cy="495148"/>
            <a:chOff x="4791456" y="4160520"/>
            <a:chExt cx="658368" cy="658441"/>
          </a:xfrm>
        </p:grpSpPr>
        <p:sp>
          <p:nvSpPr>
            <p:cNvPr id="18"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Grafik 8"/>
            <p:cNvPicPr>
              <a:picLocks noChangeAspect="1"/>
            </p:cNvPicPr>
            <p:nvPr/>
          </p:nvPicPr>
          <p:blipFill>
            <a:blip r:embed="rId2">
              <a:lum bright="45000"/>
            </a:blip>
            <a:stretch>
              <a:fillRect/>
            </a:stretch>
          </p:blipFill>
          <p:spPr>
            <a:xfrm>
              <a:off x="4864608" y="4232582"/>
              <a:ext cx="510438" cy="514315"/>
            </a:xfrm>
            <a:prstGeom prst="rect">
              <a:avLst/>
            </a:prstGeom>
          </p:spPr>
        </p:pic>
      </p:grpSp>
      <p:sp>
        <p:nvSpPr>
          <p:cNvPr id="27" name="TextBox 26"/>
          <p:cNvSpPr txBox="1"/>
          <p:nvPr/>
        </p:nvSpPr>
        <p:spPr>
          <a:xfrm>
            <a:off x="935596" y="5292000"/>
            <a:ext cx="7849628" cy="523220"/>
          </a:xfrm>
          <a:prstGeom prst="rect">
            <a:avLst/>
          </a:prstGeom>
          <a:noFill/>
        </p:spPr>
        <p:txBody>
          <a:bodyPr wrap="square" rtlCol="0">
            <a:spAutoFit/>
          </a:bodyPr>
          <a:lstStyle/>
          <a:p>
            <a:r>
              <a:rPr lang="de-DE" sz="1400" dirty="0" smtClean="0"/>
              <a:t>45 </a:t>
            </a:r>
            <a:r>
              <a:rPr lang="de-DE" sz="1400" dirty="0" err="1" smtClean="0"/>
              <a:t>entries</a:t>
            </a:r>
            <a:r>
              <a:rPr lang="de-DE" sz="1400" dirty="0" smtClean="0"/>
              <a:t> </a:t>
            </a:r>
            <a:r>
              <a:rPr lang="de-DE" sz="1400" dirty="0" err="1" smtClean="0"/>
              <a:t>with</a:t>
            </a:r>
            <a:r>
              <a:rPr lang="de-DE" sz="1400" dirty="0" smtClean="0"/>
              <a:t> a </a:t>
            </a:r>
            <a:r>
              <a:rPr lang="de-DE" sz="1400" dirty="0" err="1" smtClean="0"/>
              <a:t>correlation</a:t>
            </a:r>
            <a:r>
              <a:rPr lang="de-DE" sz="1400" dirty="0" smtClean="0"/>
              <a:t> </a:t>
            </a:r>
            <a:r>
              <a:rPr lang="de-DE" sz="1400" dirty="0" err="1" smtClean="0"/>
              <a:t>of</a:t>
            </a:r>
            <a:r>
              <a:rPr lang="de-DE" sz="1400" dirty="0" smtClean="0"/>
              <a:t> 1 </a:t>
            </a:r>
            <a:r>
              <a:rPr lang="de-DE" sz="1400" dirty="0" err="1" smtClean="0"/>
              <a:t>and</a:t>
            </a:r>
            <a:r>
              <a:rPr lang="de-DE" sz="1400" dirty="0" smtClean="0"/>
              <a:t> 13 </a:t>
            </a:r>
            <a:r>
              <a:rPr lang="de-DE" sz="1400" dirty="0" err="1" smtClean="0"/>
              <a:t>entries</a:t>
            </a:r>
            <a:r>
              <a:rPr lang="de-DE" sz="1400" dirty="0" smtClean="0"/>
              <a:t> </a:t>
            </a:r>
            <a:r>
              <a:rPr lang="de-DE" sz="1400" dirty="0" err="1" smtClean="0"/>
              <a:t>with</a:t>
            </a:r>
            <a:r>
              <a:rPr lang="de-DE" sz="1400" dirty="0" smtClean="0"/>
              <a:t> a </a:t>
            </a:r>
            <a:r>
              <a:rPr lang="de-DE" sz="1400" dirty="0" err="1" smtClean="0"/>
              <a:t>correlation</a:t>
            </a:r>
            <a:r>
              <a:rPr lang="de-DE" sz="1400" dirty="0" smtClean="0"/>
              <a:t> </a:t>
            </a:r>
            <a:r>
              <a:rPr lang="de-DE" sz="1400" dirty="0" err="1" smtClean="0"/>
              <a:t>of</a:t>
            </a:r>
            <a:r>
              <a:rPr lang="de-DE" sz="1400" dirty="0" smtClean="0"/>
              <a:t> -1 </a:t>
            </a:r>
            <a:r>
              <a:rPr lang="de-DE" sz="1400" dirty="0" err="1" smtClean="0"/>
              <a:t>could</a:t>
            </a:r>
            <a:r>
              <a:rPr lang="de-DE" sz="1400" dirty="0" smtClean="0"/>
              <a:t> </a:t>
            </a:r>
            <a:r>
              <a:rPr lang="de-DE" sz="1400" dirty="0" err="1" smtClean="0"/>
              <a:t>be</a:t>
            </a:r>
            <a:r>
              <a:rPr lang="de-DE" sz="1400" dirty="0" smtClean="0"/>
              <a:t> </a:t>
            </a:r>
            <a:r>
              <a:rPr lang="de-DE" sz="1400" dirty="0" err="1" smtClean="0"/>
              <a:t>identified</a:t>
            </a:r>
            <a:r>
              <a:rPr lang="de-DE" sz="1400" dirty="0"/>
              <a:t> </a:t>
            </a:r>
            <a:r>
              <a:rPr lang="de-DE" sz="1400" dirty="0" smtClean="0"/>
              <a:t>(out </a:t>
            </a:r>
            <a:r>
              <a:rPr lang="de-DE" sz="1400" dirty="0" err="1" smtClean="0"/>
              <a:t>of</a:t>
            </a:r>
            <a:r>
              <a:rPr lang="de-DE" sz="1400" dirty="0" smtClean="0"/>
              <a:t> </a:t>
            </a:r>
            <a:r>
              <a:rPr lang="de-DE" sz="1400" dirty="0" err="1" smtClean="0"/>
              <a:t>these</a:t>
            </a:r>
            <a:r>
              <a:rPr lang="de-DE" sz="1400" dirty="0" smtClean="0"/>
              <a:t> 49 </a:t>
            </a:r>
            <a:r>
              <a:rPr lang="de-DE" sz="1400" dirty="0" err="1" smtClean="0"/>
              <a:t>unique</a:t>
            </a:r>
            <a:r>
              <a:rPr lang="de-DE" sz="1400" dirty="0" smtClean="0"/>
              <a:t> </a:t>
            </a:r>
            <a:r>
              <a:rPr lang="de-DE" sz="1400" dirty="0" err="1" smtClean="0"/>
              <a:t>attributes</a:t>
            </a:r>
            <a:r>
              <a:rPr lang="de-DE" sz="1400" dirty="0" smtClean="0"/>
              <a:t>). </a:t>
            </a:r>
            <a:r>
              <a:rPr lang="de-DE" sz="1400" dirty="0" err="1" smtClean="0"/>
              <a:t>We</a:t>
            </a:r>
            <a:r>
              <a:rPr lang="de-DE" sz="1400" dirty="0" smtClean="0"/>
              <a:t> </a:t>
            </a:r>
            <a:r>
              <a:rPr lang="de-DE" sz="1400" dirty="0" err="1" smtClean="0"/>
              <a:t>can</a:t>
            </a:r>
            <a:r>
              <a:rPr lang="de-DE" sz="1400" dirty="0" smtClean="0"/>
              <a:t> </a:t>
            </a:r>
            <a:r>
              <a:rPr lang="de-DE" sz="1400" dirty="0" err="1" smtClean="0"/>
              <a:t>therefore</a:t>
            </a:r>
            <a:r>
              <a:rPr lang="de-DE" sz="1400" dirty="0" smtClean="0"/>
              <a:t> </a:t>
            </a:r>
            <a:r>
              <a:rPr lang="de-DE" sz="1400" dirty="0" err="1" smtClean="0"/>
              <a:t>remove</a:t>
            </a:r>
            <a:r>
              <a:rPr lang="de-DE" sz="1400" dirty="0" smtClean="0"/>
              <a:t> </a:t>
            </a:r>
            <a:r>
              <a:rPr lang="de-DE" sz="1400" dirty="0" err="1" smtClean="0"/>
              <a:t>these</a:t>
            </a:r>
            <a:r>
              <a:rPr lang="de-DE" sz="1400" dirty="0" smtClean="0"/>
              <a:t> 49 </a:t>
            </a:r>
            <a:r>
              <a:rPr lang="de-DE" sz="1400" dirty="0" err="1" smtClean="0"/>
              <a:t>attributes</a:t>
            </a:r>
            <a:r>
              <a:rPr lang="de-DE" sz="1400" dirty="0" smtClean="0"/>
              <a:t>.</a:t>
            </a:r>
            <a:endParaRPr lang="en-US" sz="1400" dirty="0"/>
          </a:p>
        </p:txBody>
      </p:sp>
      <p:graphicFrame>
        <p:nvGraphicFramePr>
          <p:cNvPr id="11" name="Inhaltsplatzhalter 10"/>
          <p:cNvGraphicFramePr>
            <a:graphicFrameLocks noGrp="1"/>
          </p:cNvGraphicFramePr>
          <p:nvPr>
            <p:ph sz="quarter" idx="13"/>
            <p:extLst>
              <p:ext uri="{D42A27DB-BD31-4B8C-83A1-F6EECF244321}">
                <p14:modId xmlns:p14="http://schemas.microsoft.com/office/powerpoint/2010/main" val="538559155"/>
              </p:ext>
            </p:extLst>
          </p:nvPr>
        </p:nvGraphicFramePr>
        <p:xfrm>
          <a:off x="377825" y="1547813"/>
          <a:ext cx="8353425" cy="35013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82049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3150702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4" name="Title 3"/>
          <p:cNvSpPr>
            <a:spLocks noGrp="1"/>
          </p:cNvSpPr>
          <p:nvPr>
            <p:ph type="title"/>
          </p:nvPr>
        </p:nvSpPr>
        <p:spPr/>
        <p:txBody>
          <a:bodyPr/>
          <a:lstStyle/>
          <a:p>
            <a:r>
              <a:rPr lang="en-US" smtClean="0"/>
              <a:t>References</a:t>
            </a:r>
            <a:endParaRPr lang="en-US"/>
          </a:p>
        </p:txBody>
      </p:sp>
      <p:sp>
        <p:nvSpPr>
          <p:cNvPr id="2" name="TextBox 1"/>
          <p:cNvSpPr txBox="1"/>
          <p:nvPr/>
        </p:nvSpPr>
        <p:spPr>
          <a:xfrm>
            <a:off x="377825" y="1520825"/>
            <a:ext cx="8118611" cy="4616648"/>
          </a:xfrm>
          <a:prstGeom prst="rect">
            <a:avLst/>
          </a:prstGeom>
          <a:noFill/>
        </p:spPr>
        <p:txBody>
          <a:bodyPr wrap="square" rtlCol="0">
            <a:spAutoFit/>
          </a:bodyPr>
          <a:lstStyle/>
          <a:p>
            <a:pPr marL="285750" indent="-285750">
              <a:buFont typeface="Arial" charset="0"/>
              <a:buChar char="•"/>
            </a:pPr>
            <a:r>
              <a:rPr lang="en-US" sz="1400" dirty="0"/>
              <a:t>Hansen, C. H., &amp; </a:t>
            </a:r>
            <a:r>
              <a:rPr lang="en-US" sz="1400" dirty="0" err="1"/>
              <a:t>Sehrndt</a:t>
            </a:r>
            <a:r>
              <a:rPr lang="en-US" sz="1400" dirty="0"/>
              <a:t>, C. H. (2001). Fundamentals of acoustics</a:t>
            </a:r>
            <a:r>
              <a:rPr lang="en-US" sz="1400" dirty="0" smtClean="0"/>
              <a:t>. </a:t>
            </a:r>
            <a:r>
              <a:rPr lang="en-US" sz="1400" i="1" dirty="0" smtClean="0"/>
              <a:t>Occupational </a:t>
            </a:r>
            <a:r>
              <a:rPr lang="en-US" sz="1400" i="1" dirty="0"/>
              <a:t>Exposure to Noise: Evaluation, Prevention and Control. World Health Organization</a:t>
            </a:r>
            <a:r>
              <a:rPr lang="en-US" sz="1400" dirty="0" smtClean="0"/>
              <a:t>.</a:t>
            </a:r>
          </a:p>
          <a:p>
            <a:pPr marL="285750" indent="-285750">
              <a:buFont typeface="Arial" charset="0"/>
              <a:buChar char="•"/>
            </a:pPr>
            <a:r>
              <a:rPr lang="en-US" sz="1400" dirty="0">
                <a:hlinkClick r:id="rId2"/>
              </a:rPr>
              <a:t>http://cmc.music.columbia.edu/musicandcomputers</a:t>
            </a:r>
            <a:r>
              <a:rPr lang="en-US" sz="1400" dirty="0" smtClean="0">
                <a:hlinkClick r:id="rId2"/>
              </a:rPr>
              <a:t>/</a:t>
            </a:r>
            <a:r>
              <a:rPr lang="en-US" sz="1400" dirty="0" smtClean="0"/>
              <a:t>, last visited 21.10.2016</a:t>
            </a:r>
          </a:p>
          <a:p>
            <a:pPr marL="285750" indent="-285750">
              <a:buFont typeface="Arial" charset="0"/>
              <a:buChar char="•"/>
            </a:pPr>
            <a:r>
              <a:rPr lang="en-US" sz="1400" dirty="0"/>
              <a:t>James, J. F. (2011). </a:t>
            </a:r>
            <a:r>
              <a:rPr lang="en-US" sz="1400" i="1" dirty="0"/>
              <a:t>A student's guide to Fourier transforms: with applications in physics and engineering</a:t>
            </a:r>
            <a:r>
              <a:rPr lang="en-US" sz="1400" dirty="0"/>
              <a:t>. Cambridge university press</a:t>
            </a:r>
            <a:r>
              <a:rPr lang="en-US" sz="1400" dirty="0" smtClean="0"/>
              <a:t>.</a:t>
            </a:r>
          </a:p>
          <a:p>
            <a:pPr marL="285750" indent="-285750">
              <a:buFont typeface="Arial" charset="0"/>
              <a:buChar char="•"/>
            </a:pPr>
            <a:r>
              <a:rPr lang="en-US" sz="1400" dirty="0">
                <a:hlinkClick r:id="rId3"/>
              </a:rPr>
              <a:t>http://www.di.fc.ul.pt/~</a:t>
            </a:r>
            <a:r>
              <a:rPr lang="en-US" sz="1400" dirty="0" smtClean="0">
                <a:hlinkClick r:id="rId3"/>
              </a:rPr>
              <a:t>jpn/r/fourier/fourier.html</a:t>
            </a:r>
            <a:r>
              <a:rPr lang="en-US" sz="1400" dirty="0"/>
              <a:t>, last visited 21.10.2016</a:t>
            </a:r>
            <a:endParaRPr lang="en-US" sz="1400" dirty="0" smtClean="0"/>
          </a:p>
          <a:p>
            <a:pPr marL="285750" indent="-285750">
              <a:buFont typeface="Arial" charset="0"/>
              <a:buChar char="•"/>
            </a:pPr>
            <a:r>
              <a:rPr lang="en-US" sz="1400" dirty="0">
                <a:hlinkClick r:id="rId4"/>
              </a:rPr>
              <a:t>http://</a:t>
            </a:r>
            <a:r>
              <a:rPr lang="en-US" sz="1400" dirty="0" smtClean="0">
                <a:hlinkClick r:id="rId4"/>
              </a:rPr>
              <a:t>www.abstractnew.com/2014/04/the-fast-fourier-transform-fft-without.html</a:t>
            </a:r>
            <a:r>
              <a:rPr lang="en-US" sz="1400" dirty="0"/>
              <a:t>, last visited 21.10.2016</a:t>
            </a:r>
            <a:endParaRPr lang="en-US" sz="1400" dirty="0" smtClean="0"/>
          </a:p>
          <a:p>
            <a:pPr marL="285750" indent="-285750">
              <a:buFont typeface="Arial" charset="0"/>
              <a:buChar char="•"/>
            </a:pPr>
            <a:r>
              <a:rPr lang="en-US" sz="1400" dirty="0"/>
              <a:t>Robinson, D. W., &amp; </a:t>
            </a:r>
            <a:r>
              <a:rPr lang="en-US" sz="1400" dirty="0" err="1"/>
              <a:t>Dadson</a:t>
            </a:r>
            <a:r>
              <a:rPr lang="en-US" sz="1400" dirty="0"/>
              <a:t>, R. S. (1956). A re-determination of the equal-loudness relations for pure tones. </a:t>
            </a:r>
            <a:r>
              <a:rPr lang="en-US" sz="1400" i="1" dirty="0"/>
              <a:t>British Journal of Applied Physics</a:t>
            </a:r>
            <a:r>
              <a:rPr lang="en-US" sz="1400" dirty="0"/>
              <a:t>, </a:t>
            </a:r>
            <a:r>
              <a:rPr lang="en-US" sz="1400" i="1" dirty="0"/>
              <a:t>7</a:t>
            </a:r>
            <a:r>
              <a:rPr lang="en-US" sz="1400" dirty="0"/>
              <a:t>(5), 166</a:t>
            </a:r>
            <a:r>
              <a:rPr lang="en-US" sz="1400" dirty="0" smtClean="0"/>
              <a:t>.</a:t>
            </a:r>
          </a:p>
          <a:p>
            <a:pPr marL="285750" indent="-285750">
              <a:buFont typeface="Arial" charset="0"/>
              <a:buChar char="•"/>
            </a:pPr>
            <a:r>
              <a:rPr lang="en-US" sz="1400" dirty="0">
                <a:hlinkClick r:id="rId5"/>
              </a:rPr>
              <a:t>http://www.diracdelta.co.uk/science/source/e/q/equal%20loudness%20contour/source.html#.</a:t>
            </a:r>
            <a:r>
              <a:rPr lang="en-US" sz="1400" dirty="0" smtClean="0">
                <a:hlinkClick r:id="rId5"/>
              </a:rPr>
              <a:t>WADCgpN940p</a:t>
            </a:r>
            <a:r>
              <a:rPr lang="en-US" sz="1400" dirty="0"/>
              <a:t>, last visited 21.10.2016</a:t>
            </a:r>
            <a:endParaRPr lang="en-US" sz="1400" dirty="0" smtClean="0"/>
          </a:p>
          <a:p>
            <a:pPr marL="285750" indent="-285750">
              <a:buFont typeface="Arial" charset="0"/>
              <a:buChar char="•"/>
            </a:pPr>
            <a:r>
              <a:rPr lang="en-US" sz="1400" dirty="0">
                <a:hlinkClick r:id="rId6"/>
              </a:rPr>
              <a:t>https://developer.spotify.com/web-api/get-audio-features</a:t>
            </a:r>
            <a:r>
              <a:rPr lang="en-US" sz="1400" dirty="0" smtClean="0">
                <a:hlinkClick r:id="rId6"/>
              </a:rPr>
              <a:t>/</a:t>
            </a:r>
            <a:r>
              <a:rPr lang="en-US" sz="1400" dirty="0"/>
              <a:t>, last visited 21.10.2016</a:t>
            </a:r>
            <a:endParaRPr lang="en-US" sz="1400" dirty="0" smtClean="0"/>
          </a:p>
          <a:p>
            <a:pPr marL="285750" indent="-285750">
              <a:buFont typeface="Arial" charset="0"/>
              <a:buChar char="•"/>
            </a:pPr>
            <a:r>
              <a:rPr lang="en-US" sz="1400" dirty="0" err="1" smtClean="0"/>
              <a:t>Peeters</a:t>
            </a:r>
            <a:r>
              <a:rPr lang="en-US" sz="1400" dirty="0" smtClean="0"/>
              <a:t>, G. (2004). A large set of audio features for sound description (similarity and classification) in the CUIDADO project</a:t>
            </a:r>
          </a:p>
          <a:p>
            <a:pPr marL="285750" indent="-285750">
              <a:buFont typeface="Arial" charset="0"/>
              <a:buChar char="•"/>
            </a:pPr>
            <a:r>
              <a:rPr lang="en-US" sz="1400" dirty="0">
                <a:hlinkClick r:id="rId7"/>
              </a:rPr>
              <a:t>https://</a:t>
            </a:r>
            <a:r>
              <a:rPr lang="en-US" sz="1400" dirty="0" smtClean="0">
                <a:hlinkClick r:id="rId7"/>
              </a:rPr>
              <a:t>www.dsprelated.com/showcode/174.php</a:t>
            </a:r>
            <a:r>
              <a:rPr lang="en-US" sz="1400" dirty="0"/>
              <a:t>, last visited 21.10.2016</a:t>
            </a:r>
            <a:endParaRPr lang="en-US" sz="1400" dirty="0" smtClean="0"/>
          </a:p>
          <a:p>
            <a:pPr marL="285750" indent="-285750">
              <a:buFont typeface="Arial" charset="0"/>
              <a:buChar char="•"/>
            </a:pPr>
            <a:r>
              <a:rPr lang="en-US" sz="1400" dirty="0">
                <a:hlinkClick r:id="rId8"/>
              </a:rPr>
              <a:t>http://</a:t>
            </a:r>
            <a:r>
              <a:rPr lang="en-US" sz="1400" dirty="0" smtClean="0">
                <a:hlinkClick r:id="rId8"/>
              </a:rPr>
              <a:t>nlp.stanford.edu/sentiment/</a:t>
            </a:r>
            <a:r>
              <a:rPr lang="en-US" sz="1400" dirty="0"/>
              <a:t>, last visited 21.10.2016</a:t>
            </a:r>
          </a:p>
          <a:p>
            <a:pPr marL="285750" indent="-285750">
              <a:buFont typeface="Arial" charset="0"/>
              <a:buChar char="•"/>
            </a:pPr>
            <a:r>
              <a:rPr lang="en-US" sz="1400" dirty="0"/>
              <a:t>Pandya, R., &amp; Pathak, K. (2014). Survey on Noise Estimation and Removal Methods through SVM. </a:t>
            </a:r>
            <a:r>
              <a:rPr lang="en-US" sz="1400" i="1" dirty="0"/>
              <a:t>International Journal of Computer Applications</a:t>
            </a:r>
            <a:r>
              <a:rPr lang="en-US" sz="1400" dirty="0"/>
              <a:t>, </a:t>
            </a:r>
            <a:r>
              <a:rPr lang="en-US" sz="1400" i="1" dirty="0"/>
              <a:t>86</a:t>
            </a:r>
            <a:r>
              <a:rPr lang="en-US" sz="1400" dirty="0"/>
              <a:t>(9).</a:t>
            </a:r>
            <a:endParaRPr lang="en-US" sz="1400" dirty="0" smtClean="0"/>
          </a:p>
          <a:p>
            <a:pPr marL="285750" indent="-285750">
              <a:buFont typeface="Arial" charset="0"/>
              <a:buChar char="•"/>
            </a:pPr>
            <a:r>
              <a:rPr lang="en-US" sz="1400" dirty="0" err="1" smtClean="0"/>
              <a:t>Kamruzzaman</a:t>
            </a:r>
            <a:r>
              <a:rPr lang="en-US" sz="1400" dirty="0"/>
              <a:t>, S. M., Karim, A. N. M., Islam, M., &amp; </a:t>
            </a:r>
            <a:r>
              <a:rPr lang="en-US" sz="1400" dirty="0" err="1"/>
              <a:t>Haque</a:t>
            </a:r>
            <a:r>
              <a:rPr lang="en-US" sz="1400" dirty="0"/>
              <a:t>, M. (2010). Speaker identification using </a:t>
            </a:r>
            <a:r>
              <a:rPr lang="en-US" sz="1400" dirty="0" err="1"/>
              <a:t>mfcc</a:t>
            </a:r>
            <a:r>
              <a:rPr lang="en-US" sz="1400" dirty="0"/>
              <a:t>-domain support vector machine. </a:t>
            </a:r>
            <a:r>
              <a:rPr lang="en-US" sz="1400" i="1" dirty="0" err="1"/>
              <a:t>arXiv</a:t>
            </a:r>
            <a:r>
              <a:rPr lang="en-US" sz="1400" i="1" dirty="0"/>
              <a:t> preprint arXiv:1009.4972</a:t>
            </a:r>
            <a:r>
              <a:rPr lang="en-US" sz="1400" dirty="0"/>
              <a:t>.</a:t>
            </a:r>
          </a:p>
        </p:txBody>
      </p:sp>
    </p:spTree>
    <p:extLst>
      <p:ext uri="{BB962C8B-B14F-4D97-AF65-F5344CB8AC3E}">
        <p14:creationId xmlns:p14="http://schemas.microsoft.com/office/powerpoint/2010/main" val="761468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6"/>
          </p:nvPr>
        </p:nvSpPr>
        <p:spPr/>
        <p:txBody>
          <a:bodyPr/>
          <a:lstStyle/>
          <a:p>
            <a:endParaRPr lang="en-US"/>
          </a:p>
        </p:txBody>
      </p:sp>
      <p:sp>
        <p:nvSpPr>
          <p:cNvPr id="6" name="Abgerundetes Rechteck 5"/>
          <p:cNvSpPr/>
          <p:nvPr/>
        </p:nvSpPr>
        <p:spPr>
          <a:xfrm>
            <a:off x="3059832" y="1892687"/>
            <a:ext cx="1440000" cy="14400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7" name="Abgerundetes Rechteck 6"/>
          <p:cNvSpPr/>
          <p:nvPr/>
        </p:nvSpPr>
        <p:spPr>
          <a:xfrm>
            <a:off x="4644008" y="1905630"/>
            <a:ext cx="1440000" cy="14400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8" name="Abgerundetes Rechteck 7"/>
          <p:cNvSpPr/>
          <p:nvPr/>
        </p:nvSpPr>
        <p:spPr>
          <a:xfrm>
            <a:off x="3059832" y="3478760"/>
            <a:ext cx="1440000" cy="14400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9" name="Abgerundetes Rechteck 8"/>
          <p:cNvSpPr/>
          <p:nvPr/>
        </p:nvSpPr>
        <p:spPr>
          <a:xfrm>
            <a:off x="4644008" y="3478760"/>
            <a:ext cx="1440000" cy="1440000"/>
          </a:xfrm>
          <a:prstGeom prst="round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p>
        </p:txBody>
      </p:sp>
      <p:sp>
        <p:nvSpPr>
          <p:cNvPr id="10" name="Ellipse 9"/>
          <p:cNvSpPr/>
          <p:nvPr/>
        </p:nvSpPr>
        <p:spPr>
          <a:xfrm>
            <a:off x="3923928" y="2750094"/>
            <a:ext cx="1296144" cy="1296000"/>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0" tIns="36000" rIns="0" bIns="0" rtlCol="0" anchor="ctr"/>
          <a:lstStyle/>
          <a:p>
            <a:pPr algn="ctr"/>
            <a:endParaRPr lang="en-US" sz="1400" b="1" baseline="30000" dirty="0">
              <a:solidFill>
                <a:schemeClr val="tx1"/>
              </a:solidFill>
            </a:endParaRPr>
          </a:p>
        </p:txBody>
      </p:sp>
      <p:cxnSp>
        <p:nvCxnSpPr>
          <p:cNvPr id="22" name="Gerader Verbinder 21"/>
          <p:cNvCxnSpPr>
            <a:stCxn id="6" idx="1"/>
          </p:cNvCxnSpPr>
          <p:nvPr/>
        </p:nvCxnSpPr>
        <p:spPr>
          <a:xfrm flipH="1" flipV="1">
            <a:off x="2591780" y="1905630"/>
            <a:ext cx="468052" cy="707057"/>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a:off x="377825" y="1918573"/>
            <a:ext cx="2213955"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flipH="1" flipV="1">
            <a:off x="2609491" y="3667924"/>
            <a:ext cx="468052" cy="707057"/>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a:off x="366270" y="3684384"/>
            <a:ext cx="2213955"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V="1">
            <a:off x="6093234" y="1930428"/>
            <a:ext cx="468000" cy="70560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31" name="Gerader Verbinder 30"/>
          <p:cNvCxnSpPr/>
          <p:nvPr/>
        </p:nvCxnSpPr>
        <p:spPr>
          <a:xfrm>
            <a:off x="6570513" y="1918573"/>
            <a:ext cx="2213955"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flipV="1">
            <a:off x="6083847" y="3695508"/>
            <a:ext cx="468000" cy="70560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34" name="Gerader Verbinder 33"/>
          <p:cNvCxnSpPr/>
          <p:nvPr/>
        </p:nvCxnSpPr>
        <p:spPr>
          <a:xfrm>
            <a:off x="6561126" y="3683653"/>
            <a:ext cx="2213955"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35" name="Textfeld 34"/>
          <p:cNvSpPr txBox="1"/>
          <p:nvPr/>
        </p:nvSpPr>
        <p:spPr>
          <a:xfrm>
            <a:off x="358775" y="1606392"/>
            <a:ext cx="2250716" cy="307777"/>
          </a:xfrm>
          <a:prstGeom prst="rect">
            <a:avLst/>
          </a:prstGeom>
          <a:noFill/>
        </p:spPr>
        <p:txBody>
          <a:bodyPr wrap="square" rtlCol="0">
            <a:spAutoFit/>
          </a:bodyPr>
          <a:lstStyle/>
          <a:p>
            <a:r>
              <a:rPr lang="de-DE" sz="1400" b="1" dirty="0" smtClean="0"/>
              <a:t>Speech</a:t>
            </a:r>
            <a:endParaRPr lang="en-US" sz="1400" b="1" dirty="0"/>
          </a:p>
        </p:txBody>
      </p:sp>
      <p:sp>
        <p:nvSpPr>
          <p:cNvPr id="36" name="Textfeld 35"/>
          <p:cNvSpPr txBox="1"/>
          <p:nvPr/>
        </p:nvSpPr>
        <p:spPr>
          <a:xfrm>
            <a:off x="366270" y="3368070"/>
            <a:ext cx="2250716" cy="307777"/>
          </a:xfrm>
          <a:prstGeom prst="rect">
            <a:avLst/>
          </a:prstGeom>
          <a:noFill/>
        </p:spPr>
        <p:txBody>
          <a:bodyPr wrap="square" rtlCol="0">
            <a:spAutoFit/>
          </a:bodyPr>
          <a:lstStyle/>
          <a:p>
            <a:r>
              <a:rPr lang="de-DE" sz="1400" b="1" dirty="0" smtClean="0"/>
              <a:t>Music </a:t>
            </a:r>
            <a:r>
              <a:rPr lang="de-DE" sz="1400" b="1" dirty="0" err="1" smtClean="0"/>
              <a:t>signal</a:t>
            </a:r>
            <a:r>
              <a:rPr lang="de-DE" sz="1400" b="1" dirty="0" smtClean="0"/>
              <a:t> </a:t>
            </a:r>
            <a:r>
              <a:rPr lang="de-DE" sz="1400" b="1" dirty="0" err="1" smtClean="0"/>
              <a:t>processing</a:t>
            </a:r>
            <a:endParaRPr lang="en-US" sz="1400" b="1" dirty="0"/>
          </a:p>
        </p:txBody>
      </p:sp>
      <p:sp>
        <p:nvSpPr>
          <p:cNvPr id="37" name="Textfeld 36"/>
          <p:cNvSpPr txBox="1"/>
          <p:nvPr/>
        </p:nvSpPr>
        <p:spPr>
          <a:xfrm>
            <a:off x="6570512" y="1592796"/>
            <a:ext cx="2213955" cy="307777"/>
          </a:xfrm>
          <a:prstGeom prst="rect">
            <a:avLst/>
          </a:prstGeom>
          <a:noFill/>
        </p:spPr>
        <p:txBody>
          <a:bodyPr wrap="square" rtlCol="0">
            <a:spAutoFit/>
          </a:bodyPr>
          <a:lstStyle/>
          <a:p>
            <a:pPr algn="r"/>
            <a:r>
              <a:rPr lang="de-DE" sz="1400" b="1" dirty="0" smtClean="0"/>
              <a:t>Nature </a:t>
            </a:r>
            <a:r>
              <a:rPr lang="de-DE" sz="1400" b="1" dirty="0" err="1" smtClean="0"/>
              <a:t>sound</a:t>
            </a:r>
            <a:endParaRPr lang="en-US" sz="1400" b="1" dirty="0"/>
          </a:p>
        </p:txBody>
      </p:sp>
      <p:sp>
        <p:nvSpPr>
          <p:cNvPr id="38" name="Textfeld 37"/>
          <p:cNvSpPr txBox="1"/>
          <p:nvPr/>
        </p:nvSpPr>
        <p:spPr>
          <a:xfrm>
            <a:off x="6570512" y="3379194"/>
            <a:ext cx="2213955" cy="307777"/>
          </a:xfrm>
          <a:prstGeom prst="rect">
            <a:avLst/>
          </a:prstGeom>
          <a:noFill/>
        </p:spPr>
        <p:txBody>
          <a:bodyPr wrap="square" rtlCol="0">
            <a:spAutoFit/>
          </a:bodyPr>
          <a:lstStyle/>
          <a:p>
            <a:pPr algn="r"/>
            <a:r>
              <a:rPr lang="de-DE" sz="1400" b="1" dirty="0" smtClean="0"/>
              <a:t>Other</a:t>
            </a:r>
            <a:endParaRPr lang="en-US" sz="1400" b="1" dirty="0"/>
          </a:p>
        </p:txBody>
      </p:sp>
      <p:pic>
        <p:nvPicPr>
          <p:cNvPr id="5" name="Content Placeholder 4"/>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4068188" y="2957064"/>
            <a:ext cx="882059" cy="882059"/>
          </a:xfrm>
        </p:spPr>
      </p:pic>
      <p:sp>
        <p:nvSpPr>
          <p:cNvPr id="28" name="Title 3"/>
          <p:cNvSpPr>
            <a:spLocks noGrp="1"/>
          </p:cNvSpPr>
          <p:nvPr>
            <p:ph type="title"/>
          </p:nvPr>
        </p:nvSpPr>
        <p:spPr>
          <a:xfrm>
            <a:off x="371722" y="224644"/>
            <a:ext cx="6504533" cy="481336"/>
          </a:xfrm>
        </p:spPr>
        <p:txBody>
          <a:bodyPr/>
          <a:lstStyle/>
          <a:p>
            <a:r>
              <a:rPr lang="en-US" dirty="0" smtClean="0"/>
              <a:t>Some practical application fields</a:t>
            </a:r>
            <a:endParaRPr lang="en-US" dirty="0"/>
          </a:p>
        </p:txBody>
      </p:sp>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3252" y="2173277"/>
            <a:ext cx="724402" cy="724402"/>
          </a:xfrm>
          <a:prstGeom prst="rect">
            <a:avLst/>
          </a:prstGeom>
        </p:spPr>
      </p:pic>
      <p:sp>
        <p:nvSpPr>
          <p:cNvPr id="39" name="Content Placeholder 1"/>
          <p:cNvSpPr>
            <a:spLocks noGrp="1"/>
          </p:cNvSpPr>
          <p:nvPr>
            <p:ph sz="quarter" idx="17"/>
          </p:nvPr>
        </p:nvSpPr>
        <p:spPr>
          <a:xfrm>
            <a:off x="377825" y="5193196"/>
            <a:ext cx="8353600" cy="836190"/>
          </a:xfrm>
        </p:spPr>
        <p:txBody>
          <a:bodyPr/>
          <a:lstStyle/>
          <a:p>
            <a:pPr marL="0" indent="0"/>
            <a:r>
              <a:rPr lang="en-US" dirty="0" smtClean="0"/>
              <a:t>Source</a:t>
            </a:r>
            <a:r>
              <a:rPr lang="en-US" dirty="0"/>
              <a:t>: 1) http://nlp.stanford.edu/sentiment</a:t>
            </a:r>
            <a:r>
              <a:rPr lang="en-US" dirty="0" smtClean="0"/>
              <a:t>/, 2) Pandya, Pathak (2014), 3) </a:t>
            </a:r>
            <a:r>
              <a:rPr lang="en-US" dirty="0" err="1" smtClean="0"/>
              <a:t>Kamruzzaman</a:t>
            </a:r>
            <a:r>
              <a:rPr lang="en-US" dirty="0" smtClean="0"/>
              <a:t> et al. (</a:t>
            </a:r>
            <a:r>
              <a:rPr lang="en-US" dirty="0"/>
              <a:t>2010), 4) https://</a:t>
            </a:r>
            <a:r>
              <a:rPr lang="en-US" dirty="0" smtClean="0"/>
              <a:t>research.googleblog.com/2015/08/the-neural-networks-behind-google-voice.html</a:t>
            </a:r>
            <a:r>
              <a:rPr lang="en-US" dirty="0"/>
              <a:t>, </a:t>
            </a:r>
            <a:endParaRPr lang="en-US" dirty="0" smtClean="0"/>
          </a:p>
          <a:p>
            <a:pPr marL="0" indent="0"/>
            <a:r>
              <a:rPr lang="en-US" dirty="0" smtClean="0"/>
              <a:t>5) http</a:t>
            </a:r>
            <a:r>
              <a:rPr lang="en-US" dirty="0"/>
              <a:t>://</a:t>
            </a:r>
            <a:r>
              <a:rPr lang="en-US" dirty="0" smtClean="0"/>
              <a:t>signalprocessingsociety.org/uploads/special_issues_deadlines/MusicSP.pdf,</a:t>
            </a:r>
          </a:p>
          <a:p>
            <a:pPr marL="0" indent="0"/>
            <a:r>
              <a:rPr lang="en-US" dirty="0" smtClean="0"/>
              <a:t>6) Perez-</a:t>
            </a:r>
            <a:r>
              <a:rPr lang="en-US" dirty="0" err="1" smtClean="0"/>
              <a:t>Meana</a:t>
            </a:r>
            <a:r>
              <a:rPr lang="en-US" dirty="0" smtClean="0"/>
              <a:t> (</a:t>
            </a:r>
            <a:r>
              <a:rPr lang="en-US" dirty="0"/>
              <a:t>2007</a:t>
            </a:r>
            <a:r>
              <a:rPr lang="en-US" dirty="0" smtClean="0"/>
              <a:t>), 7) </a:t>
            </a:r>
            <a:r>
              <a:rPr lang="en-US" dirty="0" err="1" smtClean="0"/>
              <a:t>Stowell</a:t>
            </a:r>
            <a:r>
              <a:rPr lang="en-US" dirty="0"/>
              <a:t>, </a:t>
            </a:r>
            <a:r>
              <a:rPr lang="en-US" dirty="0" err="1" smtClean="0"/>
              <a:t>Plumbley</a:t>
            </a:r>
            <a:r>
              <a:rPr lang="en-US" dirty="0"/>
              <a:t> </a:t>
            </a:r>
            <a:r>
              <a:rPr lang="en-US" dirty="0" smtClean="0"/>
              <a:t>(2014</a:t>
            </a:r>
            <a:r>
              <a:rPr lang="en-US" dirty="0"/>
              <a:t>)</a:t>
            </a:r>
          </a:p>
        </p:txBody>
      </p:sp>
      <p:sp>
        <p:nvSpPr>
          <p:cNvPr id="18" name="TextBox 17"/>
          <p:cNvSpPr txBox="1"/>
          <p:nvPr/>
        </p:nvSpPr>
        <p:spPr>
          <a:xfrm>
            <a:off x="377825" y="1930428"/>
            <a:ext cx="2239161" cy="1384995"/>
          </a:xfrm>
          <a:prstGeom prst="rect">
            <a:avLst/>
          </a:prstGeom>
          <a:noFill/>
        </p:spPr>
        <p:txBody>
          <a:bodyPr wrap="square" rtlCol="0">
            <a:spAutoFit/>
          </a:bodyPr>
          <a:lstStyle/>
          <a:p>
            <a:pPr marL="285750" indent="-285750">
              <a:buFont typeface="Arial" charset="0"/>
              <a:buChar char="•"/>
            </a:pPr>
            <a:r>
              <a:rPr lang="en-US" sz="1400" dirty="0" smtClean="0"/>
              <a:t>Sentiment analysis</a:t>
            </a:r>
            <a:r>
              <a:rPr lang="en-US" sz="1400" baseline="30000" dirty="0" smtClean="0"/>
              <a:t>1</a:t>
            </a:r>
          </a:p>
          <a:p>
            <a:pPr marL="285750" indent="-285750">
              <a:buFont typeface="Arial" charset="0"/>
              <a:buChar char="•"/>
            </a:pPr>
            <a:r>
              <a:rPr lang="en-US" sz="1400" dirty="0" smtClean="0"/>
              <a:t>Voice classification</a:t>
            </a:r>
            <a:r>
              <a:rPr lang="en-US" sz="1400" baseline="30000" dirty="0" smtClean="0"/>
              <a:t>2</a:t>
            </a:r>
          </a:p>
          <a:p>
            <a:pPr marL="285750" indent="-285750">
              <a:buFont typeface="Arial" charset="0"/>
              <a:buChar char="•"/>
            </a:pPr>
            <a:r>
              <a:rPr lang="en-US" sz="1400" dirty="0" smtClean="0"/>
              <a:t>Automatic speaker recognition</a:t>
            </a:r>
            <a:r>
              <a:rPr lang="en-US" sz="1400" baseline="30000" dirty="0" smtClean="0"/>
              <a:t>3</a:t>
            </a:r>
          </a:p>
          <a:p>
            <a:pPr marL="285750" indent="-285750">
              <a:buFont typeface="Arial" charset="0"/>
              <a:buChar char="•"/>
            </a:pPr>
            <a:r>
              <a:rPr lang="en-US" sz="1400" dirty="0" smtClean="0"/>
              <a:t>Speech to text systems</a:t>
            </a:r>
            <a:r>
              <a:rPr lang="en-US" sz="1400" baseline="30000" dirty="0" smtClean="0"/>
              <a:t>4</a:t>
            </a:r>
            <a:endParaRPr lang="en-US" sz="1400" baseline="30000" dirty="0"/>
          </a:p>
        </p:txBody>
      </p:sp>
      <p:sp>
        <p:nvSpPr>
          <p:cNvPr id="40" name="TextBox 39"/>
          <p:cNvSpPr txBox="1"/>
          <p:nvPr/>
        </p:nvSpPr>
        <p:spPr>
          <a:xfrm>
            <a:off x="374603" y="3735033"/>
            <a:ext cx="2239161" cy="954107"/>
          </a:xfrm>
          <a:prstGeom prst="rect">
            <a:avLst/>
          </a:prstGeom>
          <a:noFill/>
        </p:spPr>
        <p:txBody>
          <a:bodyPr wrap="square" rtlCol="0">
            <a:spAutoFit/>
          </a:bodyPr>
          <a:lstStyle/>
          <a:p>
            <a:pPr marL="285750" indent="-285750">
              <a:buFont typeface="Arial" charset="0"/>
              <a:buChar char="•"/>
            </a:pPr>
            <a:r>
              <a:rPr lang="en-US" sz="1400" dirty="0" smtClean="0"/>
              <a:t>Genre identification</a:t>
            </a:r>
            <a:r>
              <a:rPr lang="en-US" sz="1400" baseline="30000" dirty="0" smtClean="0"/>
              <a:t>5</a:t>
            </a:r>
          </a:p>
          <a:p>
            <a:pPr marL="285750" indent="-285750">
              <a:buFont typeface="Arial" charset="0"/>
              <a:buChar char="•"/>
            </a:pPr>
            <a:r>
              <a:rPr lang="en-US" sz="1400" dirty="0" smtClean="0"/>
              <a:t>Instrumentation</a:t>
            </a:r>
            <a:r>
              <a:rPr lang="en-US" sz="1400" baseline="30000" dirty="0" smtClean="0"/>
              <a:t>5</a:t>
            </a:r>
          </a:p>
          <a:p>
            <a:pPr marL="285750" indent="-285750">
              <a:buFont typeface="Arial" charset="0"/>
              <a:buChar char="•"/>
            </a:pPr>
            <a:r>
              <a:rPr lang="en-US" sz="1400" dirty="0" smtClean="0"/>
              <a:t>Dynamics, tempo and timbre</a:t>
            </a:r>
            <a:r>
              <a:rPr lang="en-US" sz="1400" baseline="30000" dirty="0" smtClean="0"/>
              <a:t>5</a:t>
            </a:r>
            <a:endParaRPr lang="en-US" sz="1400" baseline="30000" dirty="0"/>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38574" y="3915521"/>
            <a:ext cx="753757" cy="753757"/>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22767" y="2173277"/>
            <a:ext cx="782659" cy="782659"/>
          </a:xfrm>
          <a:prstGeom prst="rect">
            <a:avLst/>
          </a:prstGeom>
        </p:spPr>
      </p:pic>
      <p:sp>
        <p:nvSpPr>
          <p:cNvPr id="41" name="TextBox 40"/>
          <p:cNvSpPr txBox="1"/>
          <p:nvPr/>
        </p:nvSpPr>
        <p:spPr>
          <a:xfrm>
            <a:off x="6659828" y="1930427"/>
            <a:ext cx="2239161" cy="1528624"/>
          </a:xfrm>
          <a:prstGeom prst="rect">
            <a:avLst/>
          </a:prstGeom>
          <a:noFill/>
        </p:spPr>
        <p:txBody>
          <a:bodyPr wrap="square" rtlCol="0">
            <a:spAutoFit/>
          </a:bodyPr>
          <a:lstStyle/>
          <a:p>
            <a:pPr marL="285750" indent="-285750">
              <a:buFont typeface="Arial" charset="0"/>
              <a:buChar char="•"/>
            </a:pPr>
            <a:r>
              <a:rPr lang="en-US" sz="1400" dirty="0" smtClean="0"/>
              <a:t>Machine failure recognition</a:t>
            </a:r>
            <a:r>
              <a:rPr lang="en-US" sz="1400" baseline="30000" dirty="0" smtClean="0"/>
              <a:t>6</a:t>
            </a:r>
          </a:p>
          <a:p>
            <a:pPr marL="285750" indent="-285750">
              <a:buFont typeface="Arial" charset="0"/>
              <a:buChar char="•"/>
            </a:pPr>
            <a:r>
              <a:rPr lang="en-US" sz="1400" dirty="0" smtClean="0"/>
              <a:t>Military sound analysis</a:t>
            </a:r>
            <a:r>
              <a:rPr lang="en-US" sz="1400" baseline="30000" dirty="0" smtClean="0"/>
              <a:t>6</a:t>
            </a:r>
          </a:p>
          <a:p>
            <a:pPr marL="285750" indent="-285750">
              <a:buFont typeface="Arial" charset="0"/>
              <a:buChar char="•"/>
            </a:pPr>
            <a:r>
              <a:rPr lang="en-US" sz="1400" dirty="0" smtClean="0"/>
              <a:t>Animal sound </a:t>
            </a:r>
            <a:r>
              <a:rPr lang="en-US" sz="1400" dirty="0" err="1" smtClean="0"/>
              <a:t>recog-nition</a:t>
            </a:r>
            <a:r>
              <a:rPr lang="en-US" sz="1400" dirty="0" smtClean="0"/>
              <a:t> (e.g. birds)</a:t>
            </a:r>
            <a:r>
              <a:rPr lang="en-US" sz="1400" baseline="30000" dirty="0" smtClean="0"/>
              <a:t>7</a:t>
            </a:r>
          </a:p>
          <a:p>
            <a:pPr marL="285750" indent="-285750">
              <a:buFont typeface="Arial" charset="0"/>
              <a:buChar char="•"/>
            </a:pPr>
            <a:endParaRPr lang="en-US" sz="1400" baseline="30000" dirty="0" smtClean="0"/>
          </a:p>
        </p:txBody>
      </p:sp>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27056" y="3910492"/>
            <a:ext cx="767869" cy="767869"/>
          </a:xfrm>
          <a:prstGeom prst="rect">
            <a:avLst/>
          </a:prstGeom>
        </p:spPr>
      </p:pic>
      <p:sp>
        <p:nvSpPr>
          <p:cNvPr id="42" name="TextBox 41"/>
          <p:cNvSpPr txBox="1"/>
          <p:nvPr/>
        </p:nvSpPr>
        <p:spPr>
          <a:xfrm>
            <a:off x="6659828" y="3731693"/>
            <a:ext cx="2239161" cy="954107"/>
          </a:xfrm>
          <a:prstGeom prst="rect">
            <a:avLst/>
          </a:prstGeom>
          <a:noFill/>
        </p:spPr>
        <p:txBody>
          <a:bodyPr wrap="square" rtlCol="0">
            <a:spAutoFit/>
          </a:bodyPr>
          <a:lstStyle/>
          <a:p>
            <a:pPr marL="285750" indent="-285750">
              <a:buFont typeface="Arial" charset="0"/>
              <a:buChar char="•"/>
            </a:pPr>
            <a:r>
              <a:rPr lang="en-US" sz="1400" dirty="0" smtClean="0"/>
              <a:t>Medical hearing aid</a:t>
            </a:r>
            <a:r>
              <a:rPr lang="en-US" sz="1400" baseline="30000" dirty="0" smtClean="0"/>
              <a:t>6</a:t>
            </a:r>
          </a:p>
          <a:p>
            <a:pPr marL="285750" indent="-285750">
              <a:buFont typeface="Arial" charset="0"/>
              <a:buChar char="•"/>
            </a:pPr>
            <a:r>
              <a:rPr lang="en-US" sz="1400" dirty="0" smtClean="0"/>
              <a:t>Adaptive noise cancelling</a:t>
            </a:r>
            <a:r>
              <a:rPr lang="en-US" sz="1400" baseline="30000" dirty="0" smtClean="0"/>
              <a:t>6</a:t>
            </a:r>
          </a:p>
          <a:p>
            <a:pPr marL="285750" indent="-285750">
              <a:buFont typeface="Arial" charset="0"/>
              <a:buChar char="•"/>
            </a:pPr>
            <a:r>
              <a:rPr lang="en-US" sz="1400" dirty="0" smtClean="0"/>
              <a:t>Digital watermarking</a:t>
            </a:r>
            <a:r>
              <a:rPr lang="en-US" sz="1400" baseline="30000" dirty="0" smtClean="0"/>
              <a:t>6</a:t>
            </a:r>
          </a:p>
        </p:txBody>
      </p:sp>
    </p:spTree>
    <p:extLst>
      <p:ext uri="{BB962C8B-B14F-4D97-AF65-F5344CB8AC3E}">
        <p14:creationId xmlns:p14="http://schemas.microsoft.com/office/powerpoint/2010/main" val="1615605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sp>
        <p:nvSpPr>
          <p:cNvPr id="4" name="Title 3"/>
          <p:cNvSpPr>
            <a:spLocks noGrp="1"/>
          </p:cNvSpPr>
          <p:nvPr>
            <p:ph type="title"/>
          </p:nvPr>
        </p:nvSpPr>
        <p:spPr/>
        <p:txBody>
          <a:bodyPr/>
          <a:lstStyle/>
          <a:p>
            <a:r>
              <a:rPr lang="en-US" smtClean="0"/>
              <a:t>References</a:t>
            </a:r>
            <a:endParaRPr lang="en-US"/>
          </a:p>
        </p:txBody>
      </p:sp>
      <p:sp>
        <p:nvSpPr>
          <p:cNvPr id="2" name="TextBox 1"/>
          <p:cNvSpPr txBox="1"/>
          <p:nvPr/>
        </p:nvSpPr>
        <p:spPr>
          <a:xfrm>
            <a:off x="377825" y="1520825"/>
            <a:ext cx="8118611" cy="2031325"/>
          </a:xfrm>
          <a:prstGeom prst="rect">
            <a:avLst/>
          </a:prstGeom>
          <a:noFill/>
        </p:spPr>
        <p:txBody>
          <a:bodyPr wrap="square" rtlCol="0">
            <a:spAutoFit/>
          </a:bodyPr>
          <a:lstStyle/>
          <a:p>
            <a:pPr marL="285750" indent="-285750">
              <a:buFont typeface="Arial" charset="0"/>
              <a:buChar char="•"/>
            </a:pPr>
            <a:r>
              <a:rPr lang="en-US" sz="1400" dirty="0">
                <a:hlinkClick r:id="rId2"/>
              </a:rPr>
              <a:t>https://</a:t>
            </a:r>
            <a:r>
              <a:rPr lang="en-US" sz="1400" dirty="0" smtClean="0">
                <a:hlinkClick r:id="rId2"/>
              </a:rPr>
              <a:t>research.googleblog.com/2015/08/the-neural-networks-behind-google-voice.html</a:t>
            </a:r>
            <a:r>
              <a:rPr lang="en-US" sz="1400" dirty="0"/>
              <a:t>, last visited 21.10.2016</a:t>
            </a:r>
            <a:endParaRPr lang="en-US" sz="1400" dirty="0" smtClean="0"/>
          </a:p>
          <a:p>
            <a:pPr marL="285750" indent="-285750">
              <a:buFont typeface="Arial" charset="0"/>
              <a:buChar char="•"/>
            </a:pPr>
            <a:r>
              <a:rPr lang="en-US" sz="1400" dirty="0">
                <a:hlinkClick r:id="rId3"/>
              </a:rPr>
              <a:t>http://</a:t>
            </a:r>
            <a:r>
              <a:rPr lang="en-US" sz="1400" dirty="0" smtClean="0">
                <a:hlinkClick r:id="rId3"/>
              </a:rPr>
              <a:t>signalprocessingsociety.org/uploads/special_issues_deadlines/MusicSP.pdf</a:t>
            </a:r>
            <a:r>
              <a:rPr lang="en-US" sz="1400" dirty="0"/>
              <a:t>, last visited 21.10.2016</a:t>
            </a:r>
            <a:endParaRPr lang="en-US" sz="1400" dirty="0" smtClean="0"/>
          </a:p>
          <a:p>
            <a:pPr marL="285750" indent="-285750">
              <a:buFont typeface="Arial" charset="0"/>
              <a:buChar char="•"/>
            </a:pPr>
            <a:r>
              <a:rPr lang="en-US" sz="1400" dirty="0"/>
              <a:t>Perez-</a:t>
            </a:r>
            <a:r>
              <a:rPr lang="en-US" sz="1400" dirty="0" err="1"/>
              <a:t>Meana</a:t>
            </a:r>
            <a:r>
              <a:rPr lang="en-US" sz="1400" dirty="0"/>
              <a:t>, H. (Ed.). (2007). </a:t>
            </a:r>
            <a:r>
              <a:rPr lang="en-US" sz="1400" i="1" dirty="0"/>
              <a:t>Advances in Audio and Speech Signal Processing: Technologies and Applications: Technologies and Applications</a:t>
            </a:r>
            <a:r>
              <a:rPr lang="en-US" sz="1400" dirty="0"/>
              <a:t>. </a:t>
            </a:r>
            <a:r>
              <a:rPr lang="en-US" sz="1400" dirty="0" err="1"/>
              <a:t>Igi</a:t>
            </a:r>
            <a:r>
              <a:rPr lang="en-US" sz="1400" dirty="0"/>
              <a:t> Global</a:t>
            </a:r>
            <a:r>
              <a:rPr lang="en-US" sz="1400" dirty="0" smtClean="0"/>
              <a:t>.</a:t>
            </a:r>
          </a:p>
          <a:p>
            <a:pPr marL="285750" indent="-285750">
              <a:buFont typeface="Arial" charset="0"/>
              <a:buChar char="•"/>
            </a:pPr>
            <a:r>
              <a:rPr lang="en-US" sz="1400" dirty="0" err="1"/>
              <a:t>Stowell</a:t>
            </a:r>
            <a:r>
              <a:rPr lang="en-US" sz="1400" dirty="0"/>
              <a:t>, D., &amp; </a:t>
            </a:r>
            <a:r>
              <a:rPr lang="en-US" sz="1400" dirty="0" err="1"/>
              <a:t>Plumbley</a:t>
            </a:r>
            <a:r>
              <a:rPr lang="en-US" sz="1400" dirty="0"/>
              <a:t>, M. D. (2014). Automatic large-scale classification of bird sounds is strongly improved by unsupervised feature learning. </a:t>
            </a:r>
            <a:r>
              <a:rPr lang="en-US" sz="1400" i="1" dirty="0" err="1"/>
              <a:t>PeerJ</a:t>
            </a:r>
            <a:r>
              <a:rPr lang="en-US" sz="1400" dirty="0"/>
              <a:t>, </a:t>
            </a:r>
            <a:r>
              <a:rPr lang="en-US" sz="1400" i="1" dirty="0"/>
              <a:t>2</a:t>
            </a:r>
            <a:r>
              <a:rPr lang="en-US" sz="1400" dirty="0"/>
              <a:t>, e488</a:t>
            </a:r>
            <a:r>
              <a:rPr lang="en-US" sz="1400" dirty="0" smtClean="0"/>
              <a:t>.</a:t>
            </a:r>
          </a:p>
          <a:p>
            <a:pPr marL="285750" indent="-285750">
              <a:buFont typeface="Arial" charset="0"/>
              <a:buChar char="•"/>
            </a:pPr>
            <a:r>
              <a:rPr lang="en-US" sz="1400" dirty="0"/>
              <a:t>Wang, A. (2003, October). An Industrial Strength Audio Search Algorithm. </a:t>
            </a:r>
            <a:r>
              <a:rPr lang="en-US" sz="1400" dirty="0" err="1"/>
              <a:t>In</a:t>
            </a:r>
            <a:r>
              <a:rPr lang="en-US" sz="1400" i="1" dirty="0" err="1"/>
              <a:t>ISMIR</a:t>
            </a:r>
            <a:r>
              <a:rPr lang="en-US" sz="1400" dirty="0"/>
              <a:t> (pp. 7-13).</a:t>
            </a:r>
          </a:p>
        </p:txBody>
      </p:sp>
    </p:spTree>
    <p:extLst>
      <p:ext uri="{BB962C8B-B14F-4D97-AF65-F5344CB8AC3E}">
        <p14:creationId xmlns:p14="http://schemas.microsoft.com/office/powerpoint/2010/main" val="1182504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endParaRPr lang="en-US"/>
          </a:p>
        </p:txBody>
      </p:sp>
      <p:sp>
        <p:nvSpPr>
          <p:cNvPr id="47" name="Title 3"/>
          <p:cNvSpPr>
            <a:spLocks noGrp="1"/>
          </p:cNvSpPr>
          <p:nvPr>
            <p:ph type="title"/>
          </p:nvPr>
        </p:nvSpPr>
        <p:spPr>
          <a:xfrm>
            <a:off x="371722" y="224644"/>
            <a:ext cx="6504533" cy="481336"/>
          </a:xfrm>
        </p:spPr>
        <p:txBody>
          <a:bodyPr/>
          <a:lstStyle/>
          <a:p>
            <a:r>
              <a:rPr lang="en-US" dirty="0" smtClean="0"/>
              <a:t>The available train dataset is huge; and the test set is just as big</a:t>
            </a:r>
            <a:endParaRPr lang="en-US" dirty="0"/>
          </a:p>
        </p:txBody>
      </p:sp>
      <p:cxnSp>
        <p:nvCxnSpPr>
          <p:cNvPr id="4" name="Gerade Verbindung mit Pfeil 3"/>
          <p:cNvCxnSpPr/>
          <p:nvPr/>
        </p:nvCxnSpPr>
        <p:spPr>
          <a:xfrm flipH="1">
            <a:off x="1115615" y="1808820"/>
            <a:ext cx="0" cy="34563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p:cNvCxnSpPr/>
          <p:nvPr/>
        </p:nvCxnSpPr>
        <p:spPr>
          <a:xfrm flipV="1">
            <a:off x="1110173" y="1808820"/>
            <a:ext cx="5910099" cy="544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1110172" y="1412776"/>
            <a:ext cx="5910099" cy="369332"/>
          </a:xfrm>
          <a:prstGeom prst="rect">
            <a:avLst/>
          </a:prstGeom>
          <a:noFill/>
        </p:spPr>
        <p:txBody>
          <a:bodyPr wrap="square" rtlCol="0">
            <a:spAutoFit/>
          </a:bodyPr>
          <a:lstStyle/>
          <a:p>
            <a:pPr algn="ctr"/>
            <a:r>
              <a:rPr lang="de-DE" dirty="0" smtClean="0"/>
              <a:t>1,932 </a:t>
            </a:r>
            <a:r>
              <a:rPr lang="de-DE" dirty="0" err="1" smtClean="0"/>
              <a:t>features</a:t>
            </a:r>
            <a:r>
              <a:rPr lang="de-DE" dirty="0" smtClean="0"/>
              <a:t> (</a:t>
            </a:r>
            <a:r>
              <a:rPr lang="de-DE" dirty="0" err="1" smtClean="0"/>
              <a:t>completely</a:t>
            </a:r>
            <a:r>
              <a:rPr lang="de-DE" dirty="0" smtClean="0"/>
              <a:t> </a:t>
            </a:r>
            <a:r>
              <a:rPr lang="de-DE" dirty="0" err="1" smtClean="0"/>
              <a:t>anonymized</a:t>
            </a:r>
            <a:r>
              <a:rPr lang="de-DE" dirty="0" smtClean="0"/>
              <a:t>)</a:t>
            </a:r>
            <a:endParaRPr lang="en-US" dirty="0"/>
          </a:p>
        </p:txBody>
      </p:sp>
      <p:sp>
        <p:nvSpPr>
          <p:cNvPr id="41" name="Textfeld 40"/>
          <p:cNvSpPr txBox="1"/>
          <p:nvPr/>
        </p:nvSpPr>
        <p:spPr>
          <a:xfrm rot="16200000">
            <a:off x="-833247" y="3352347"/>
            <a:ext cx="3456386" cy="369332"/>
          </a:xfrm>
          <a:prstGeom prst="rect">
            <a:avLst/>
          </a:prstGeom>
          <a:noFill/>
        </p:spPr>
        <p:txBody>
          <a:bodyPr wrap="square" rtlCol="0">
            <a:spAutoFit/>
          </a:bodyPr>
          <a:lstStyle/>
          <a:p>
            <a:pPr algn="ctr"/>
            <a:r>
              <a:rPr lang="de-DE" dirty="0" smtClean="0"/>
              <a:t>145,231 </a:t>
            </a:r>
            <a:r>
              <a:rPr lang="de-DE" dirty="0" err="1" smtClean="0"/>
              <a:t>obeservations</a:t>
            </a:r>
            <a:endParaRPr lang="en-US" dirty="0"/>
          </a:p>
        </p:txBody>
      </p:sp>
      <p:sp>
        <p:nvSpPr>
          <p:cNvPr id="18" name="Ellipse 17"/>
          <p:cNvSpPr/>
          <p:nvPr/>
        </p:nvSpPr>
        <p:spPr>
          <a:xfrm rot="5400000">
            <a:off x="6247453" y="3088229"/>
            <a:ext cx="3273830"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Binary </a:t>
            </a:r>
            <a:r>
              <a:rPr lang="de-DE" dirty="0" err="1" smtClean="0"/>
              <a:t>target</a:t>
            </a:r>
            <a:endParaRPr lang="en-US" dirty="0"/>
          </a:p>
        </p:txBody>
      </p:sp>
      <p:sp>
        <p:nvSpPr>
          <p:cNvPr id="43" name="Ellipse 42"/>
          <p:cNvSpPr/>
          <p:nvPr/>
        </p:nvSpPr>
        <p:spPr>
          <a:xfrm>
            <a:off x="1551465" y="2312876"/>
            <a:ext cx="1904411"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Numerics</a:t>
            </a:r>
            <a:endParaRPr lang="en-US" dirty="0"/>
          </a:p>
        </p:txBody>
      </p:sp>
      <p:sp>
        <p:nvSpPr>
          <p:cNvPr id="46" name="Ellipse 45"/>
          <p:cNvSpPr/>
          <p:nvPr/>
        </p:nvSpPr>
        <p:spPr>
          <a:xfrm>
            <a:off x="2327452" y="3348388"/>
            <a:ext cx="1904411"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Factors</a:t>
            </a:r>
            <a:endParaRPr lang="en-US" dirty="0"/>
          </a:p>
        </p:txBody>
      </p:sp>
      <p:sp>
        <p:nvSpPr>
          <p:cNvPr id="48" name="Ellipse 47"/>
          <p:cNvSpPr/>
          <p:nvPr/>
        </p:nvSpPr>
        <p:spPr>
          <a:xfrm>
            <a:off x="3779912" y="2592214"/>
            <a:ext cx="1904411"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Strings</a:t>
            </a:r>
            <a:endParaRPr lang="en-US" dirty="0"/>
          </a:p>
        </p:txBody>
      </p:sp>
      <p:sp>
        <p:nvSpPr>
          <p:cNvPr id="50" name="Ellipse 49"/>
          <p:cNvSpPr/>
          <p:nvPr/>
        </p:nvSpPr>
        <p:spPr>
          <a:xfrm>
            <a:off x="3455876" y="4278869"/>
            <a:ext cx="1904411"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Dates</a:t>
            </a:r>
            <a:endParaRPr lang="en-US" dirty="0"/>
          </a:p>
        </p:txBody>
      </p:sp>
      <p:sp>
        <p:nvSpPr>
          <p:cNvPr id="52" name="Ellipse 51"/>
          <p:cNvSpPr/>
          <p:nvPr/>
        </p:nvSpPr>
        <p:spPr>
          <a:xfrm>
            <a:off x="4959485" y="3500918"/>
            <a:ext cx="1904411" cy="72008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NAs</a:t>
            </a:r>
            <a:endParaRPr lang="en-US" dirty="0"/>
          </a:p>
        </p:txBody>
      </p:sp>
      <p:sp>
        <p:nvSpPr>
          <p:cNvPr id="53" name="Rectangle 10"/>
          <p:cNvSpPr/>
          <p:nvPr/>
        </p:nvSpPr>
        <p:spPr>
          <a:xfrm>
            <a:off x="358775" y="5292000"/>
            <a:ext cx="8426449" cy="5134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uppieren 6"/>
          <p:cNvGrpSpPr/>
          <p:nvPr/>
        </p:nvGrpSpPr>
        <p:grpSpPr>
          <a:xfrm>
            <a:off x="359532" y="5301208"/>
            <a:ext cx="495093" cy="495148"/>
            <a:chOff x="4791456" y="4160520"/>
            <a:chExt cx="658368" cy="658441"/>
          </a:xfrm>
        </p:grpSpPr>
        <p:sp>
          <p:nvSpPr>
            <p:cNvPr id="55" name="Oval 37"/>
            <p:cNvSpPr>
              <a:spLocks noChangeAspect="1"/>
            </p:cNvSpPr>
            <p:nvPr/>
          </p:nvSpPr>
          <p:spPr>
            <a:xfrm>
              <a:off x="4791456" y="4160520"/>
              <a:ext cx="658368" cy="658441"/>
            </a:xfrm>
            <a:prstGeom prst="ellipse">
              <a:avLst/>
            </a:prstGeom>
            <a:solidFill>
              <a:srgbClr val="85233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6" name="Grafik 8"/>
            <p:cNvPicPr>
              <a:picLocks noChangeAspect="1"/>
            </p:cNvPicPr>
            <p:nvPr/>
          </p:nvPicPr>
          <p:blipFill>
            <a:blip r:embed="rId2">
              <a:lum bright="45000"/>
            </a:blip>
            <a:stretch>
              <a:fillRect/>
            </a:stretch>
          </p:blipFill>
          <p:spPr>
            <a:xfrm>
              <a:off x="4864608" y="4232582"/>
              <a:ext cx="510438" cy="514315"/>
            </a:xfrm>
            <a:prstGeom prst="rect">
              <a:avLst/>
            </a:prstGeom>
          </p:spPr>
        </p:pic>
      </p:grpSp>
      <p:sp>
        <p:nvSpPr>
          <p:cNvPr id="57" name="TextBox 14"/>
          <p:cNvSpPr txBox="1"/>
          <p:nvPr/>
        </p:nvSpPr>
        <p:spPr>
          <a:xfrm>
            <a:off x="935596" y="5292000"/>
            <a:ext cx="7849628" cy="523220"/>
          </a:xfrm>
          <a:prstGeom prst="rect">
            <a:avLst/>
          </a:prstGeom>
          <a:noFill/>
        </p:spPr>
        <p:txBody>
          <a:bodyPr wrap="square" rtlCol="0">
            <a:spAutoFit/>
          </a:bodyPr>
          <a:lstStyle/>
          <a:p>
            <a:r>
              <a:rPr lang="de-DE" sz="1400" dirty="0" smtClean="0"/>
              <a:t>The immense </a:t>
            </a:r>
            <a:r>
              <a:rPr lang="de-DE" sz="1400" dirty="0" err="1" smtClean="0"/>
              <a:t>size</a:t>
            </a:r>
            <a:r>
              <a:rPr lang="de-DE" sz="1400" dirty="0" smtClean="0"/>
              <a:t> </a:t>
            </a:r>
            <a:r>
              <a:rPr lang="de-DE" sz="1400" dirty="0" err="1" smtClean="0"/>
              <a:t>of</a:t>
            </a:r>
            <a:r>
              <a:rPr lang="de-DE" sz="1400" dirty="0" smtClean="0"/>
              <a:t> </a:t>
            </a:r>
            <a:r>
              <a:rPr lang="de-DE" sz="1400" dirty="0" err="1" smtClean="0"/>
              <a:t>the</a:t>
            </a:r>
            <a:r>
              <a:rPr lang="de-DE" sz="1400" dirty="0" smtClean="0"/>
              <a:t> </a:t>
            </a:r>
            <a:r>
              <a:rPr lang="de-DE" sz="1400" dirty="0" err="1" smtClean="0"/>
              <a:t>dataset</a:t>
            </a:r>
            <a:r>
              <a:rPr lang="de-DE" sz="1400" dirty="0" smtClean="0"/>
              <a:t> </a:t>
            </a:r>
            <a:r>
              <a:rPr lang="de-DE" sz="1400" dirty="0" err="1" smtClean="0"/>
              <a:t>and</a:t>
            </a:r>
            <a:r>
              <a:rPr lang="de-DE" sz="1400" dirty="0" smtClean="0"/>
              <a:t> </a:t>
            </a:r>
            <a:r>
              <a:rPr lang="de-DE" sz="1400" dirty="0" err="1" smtClean="0"/>
              <a:t>the</a:t>
            </a:r>
            <a:r>
              <a:rPr lang="de-DE" sz="1400" dirty="0" smtClean="0"/>
              <a:t> </a:t>
            </a:r>
            <a:r>
              <a:rPr lang="de-DE" sz="1400" dirty="0" err="1" smtClean="0"/>
              <a:t>variety</a:t>
            </a:r>
            <a:r>
              <a:rPr lang="de-DE" sz="1400" dirty="0" smtClean="0"/>
              <a:t> </a:t>
            </a:r>
            <a:r>
              <a:rPr lang="de-DE" sz="1400" dirty="0" err="1" smtClean="0"/>
              <a:t>of</a:t>
            </a:r>
            <a:r>
              <a:rPr lang="de-DE" sz="1400" dirty="0" smtClean="0"/>
              <a:t> </a:t>
            </a:r>
            <a:r>
              <a:rPr lang="de-DE" sz="1400" dirty="0" err="1" smtClean="0"/>
              <a:t>anonymized</a:t>
            </a:r>
            <a:r>
              <a:rPr lang="de-DE" sz="1400" dirty="0" smtClean="0"/>
              <a:t> </a:t>
            </a:r>
            <a:r>
              <a:rPr lang="de-DE" sz="1400" dirty="0" err="1" smtClean="0"/>
              <a:t>features</a:t>
            </a:r>
            <a:r>
              <a:rPr lang="de-DE" sz="1400" dirty="0" smtClean="0"/>
              <a:t> </a:t>
            </a:r>
            <a:r>
              <a:rPr lang="de-DE" sz="1400" dirty="0" err="1" smtClean="0"/>
              <a:t>makes</a:t>
            </a:r>
            <a:r>
              <a:rPr lang="de-DE" sz="1400" dirty="0" smtClean="0"/>
              <a:t> qualitative </a:t>
            </a:r>
            <a:r>
              <a:rPr lang="de-DE" sz="1400" dirty="0" err="1" smtClean="0"/>
              <a:t>analysis</a:t>
            </a:r>
            <a:r>
              <a:rPr lang="de-DE" sz="1400" dirty="0" smtClean="0"/>
              <a:t> </a:t>
            </a:r>
            <a:r>
              <a:rPr lang="de-DE" sz="1400" dirty="0" err="1" smtClean="0"/>
              <a:t>impossible</a:t>
            </a:r>
            <a:r>
              <a:rPr lang="de-DE" sz="1400" dirty="0" smtClean="0"/>
              <a:t>. </a:t>
            </a:r>
            <a:endParaRPr lang="en-US" sz="1400" dirty="0"/>
          </a:p>
        </p:txBody>
      </p:sp>
    </p:spTree>
    <p:extLst>
      <p:ext uri="{BB962C8B-B14F-4D97-AF65-F5344CB8AC3E}">
        <p14:creationId xmlns:p14="http://schemas.microsoft.com/office/powerpoint/2010/main" val="1856427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p:nvPr/>
        </p:nvSpPr>
        <p:spPr>
          <a:xfrm>
            <a:off x="2027666" y="2133344"/>
            <a:ext cx="3085974" cy="3072538"/>
          </a:xfrm>
          <a:prstGeom prst="ellipse">
            <a:avLst/>
          </a:prstGeom>
          <a:noFill/>
          <a:ln w="127000">
            <a:solidFill>
              <a:srgbClr val="E6D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1348949" y="1883309"/>
            <a:ext cx="1728192" cy="576064"/>
            <a:chOff x="1331640" y="2348880"/>
            <a:chExt cx="1728192" cy="576064"/>
          </a:xfrm>
        </p:grpSpPr>
        <p:sp>
          <p:nvSpPr>
            <p:cNvPr id="7" name="Rounded Rectangle 6"/>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Business</a:t>
              </a:r>
              <a:r>
                <a:rPr lang="en-US" sz="1400" dirty="0" smtClean="0"/>
                <a:t> </a:t>
              </a:r>
              <a:r>
                <a:rPr lang="en-US" sz="1200" dirty="0" smtClean="0"/>
                <a:t>Understanding</a:t>
              </a:r>
              <a:endParaRPr lang="en-US" sz="1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436219"/>
              <a:ext cx="401384" cy="401384"/>
            </a:xfrm>
            <a:prstGeom prst="rect">
              <a:avLst/>
            </a:prstGeom>
          </p:spPr>
        </p:pic>
      </p:grpSp>
      <p:grpSp>
        <p:nvGrpSpPr>
          <p:cNvPr id="10" name="Group 9"/>
          <p:cNvGrpSpPr/>
          <p:nvPr/>
        </p:nvGrpSpPr>
        <p:grpSpPr>
          <a:xfrm>
            <a:off x="3721196" y="1883308"/>
            <a:ext cx="1728192" cy="576064"/>
            <a:chOff x="1331640" y="2348880"/>
            <a:chExt cx="1728192" cy="576064"/>
          </a:xfrm>
        </p:grpSpPr>
        <p:sp>
          <p:nvSpPr>
            <p:cNvPr id="11" name="Rounded Rectangle 10"/>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Data</a:t>
              </a:r>
              <a:br>
                <a:rPr lang="en-US" sz="1200" dirty="0" smtClean="0"/>
              </a:br>
              <a:r>
                <a:rPr lang="en-US" sz="1200" dirty="0" smtClean="0"/>
                <a:t>Understanding</a:t>
              </a:r>
              <a:endParaRPr lang="en-US" sz="1400"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2480896"/>
              <a:ext cx="401384" cy="312029"/>
            </a:xfrm>
            <a:prstGeom prst="rect">
              <a:avLst/>
            </a:prstGeom>
          </p:spPr>
        </p:pic>
      </p:grpSp>
      <p:grpSp>
        <p:nvGrpSpPr>
          <p:cNvPr id="13" name="Group 12"/>
          <p:cNvGrpSpPr/>
          <p:nvPr/>
        </p:nvGrpSpPr>
        <p:grpSpPr>
          <a:xfrm>
            <a:off x="4564188" y="2924944"/>
            <a:ext cx="1728192" cy="576064"/>
            <a:chOff x="1331640" y="2348880"/>
            <a:chExt cx="1728192" cy="576064"/>
          </a:xfrm>
        </p:grpSpPr>
        <p:sp>
          <p:nvSpPr>
            <p:cNvPr id="14" name="Rounded Rectangle 13"/>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Data</a:t>
              </a:r>
              <a:br>
                <a:rPr lang="en-US" sz="1200" dirty="0" smtClean="0"/>
              </a:br>
              <a:r>
                <a:rPr lang="en-US" sz="1200" dirty="0" smtClean="0"/>
                <a:t>Cleaning</a:t>
              </a:r>
              <a:endParaRPr lang="en-US" sz="1400"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5175" y="2480896"/>
              <a:ext cx="338330" cy="312029"/>
            </a:xfrm>
            <a:prstGeom prst="rect">
              <a:avLst/>
            </a:prstGeom>
          </p:spPr>
        </p:pic>
      </p:grpSp>
      <p:grpSp>
        <p:nvGrpSpPr>
          <p:cNvPr id="19" name="Group 18"/>
          <p:cNvGrpSpPr/>
          <p:nvPr/>
        </p:nvGrpSpPr>
        <p:grpSpPr>
          <a:xfrm>
            <a:off x="4564188" y="4077072"/>
            <a:ext cx="1728192" cy="576064"/>
            <a:chOff x="1331640" y="2348880"/>
            <a:chExt cx="1728192" cy="576064"/>
          </a:xfrm>
        </p:grpSpPr>
        <p:sp>
          <p:nvSpPr>
            <p:cNvPr id="20" name="Rounded Rectangle 19"/>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Modeling</a:t>
              </a:r>
              <a:endParaRPr lang="en-US" sz="1400" dirty="0"/>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4912" y="2448134"/>
              <a:ext cx="377555" cy="377555"/>
            </a:xfrm>
            <a:prstGeom prst="rect">
              <a:avLst/>
            </a:prstGeom>
          </p:spPr>
        </p:pic>
      </p:grpSp>
      <p:grpSp>
        <p:nvGrpSpPr>
          <p:cNvPr id="26" name="Group 25"/>
          <p:cNvGrpSpPr/>
          <p:nvPr/>
        </p:nvGrpSpPr>
        <p:grpSpPr>
          <a:xfrm>
            <a:off x="2771800" y="5157192"/>
            <a:ext cx="1728192" cy="576064"/>
            <a:chOff x="1543387" y="5160585"/>
            <a:chExt cx="1728192" cy="576064"/>
          </a:xfrm>
        </p:grpSpPr>
        <p:grpSp>
          <p:nvGrpSpPr>
            <p:cNvPr id="22" name="Group 21"/>
            <p:cNvGrpSpPr/>
            <p:nvPr/>
          </p:nvGrpSpPr>
          <p:grpSpPr>
            <a:xfrm>
              <a:off x="1543387" y="5160585"/>
              <a:ext cx="1728192" cy="576064"/>
              <a:chOff x="1331640" y="2348880"/>
              <a:chExt cx="1728192" cy="576064"/>
            </a:xfrm>
          </p:grpSpPr>
          <p:sp>
            <p:nvSpPr>
              <p:cNvPr id="23" name="Rounded Rectangle 22"/>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Evaluation</a:t>
                </a:r>
                <a:endParaRPr lang="en-US" sz="1400" dirty="0"/>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6916" y="2674041"/>
                <a:ext cx="211624" cy="213120"/>
              </a:xfrm>
              <a:prstGeom prst="rect">
                <a:avLst/>
              </a:prstGeom>
            </p:spPr>
          </p:pic>
        </p:gr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58476" y="5301432"/>
              <a:ext cx="249228" cy="199910"/>
            </a:xfrm>
            <a:prstGeom prst="rect">
              <a:avLst/>
            </a:prstGeom>
          </p:spPr>
        </p:pic>
      </p:grpSp>
      <p:grpSp>
        <p:nvGrpSpPr>
          <p:cNvPr id="27" name="Group 26"/>
          <p:cNvGrpSpPr/>
          <p:nvPr/>
        </p:nvGrpSpPr>
        <p:grpSpPr>
          <a:xfrm>
            <a:off x="1043608" y="4077072"/>
            <a:ext cx="1728192" cy="576064"/>
            <a:chOff x="1331640" y="2348880"/>
            <a:chExt cx="1728192" cy="576064"/>
          </a:xfrm>
        </p:grpSpPr>
        <p:sp>
          <p:nvSpPr>
            <p:cNvPr id="28" name="Rounded Rectangle 27"/>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Deployment</a:t>
              </a:r>
              <a:endParaRPr lang="en-US" sz="1400" dirty="0"/>
            </a:p>
          </p:txBody>
        </p:sp>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35577" y="2448134"/>
              <a:ext cx="376225" cy="377555"/>
            </a:xfrm>
            <a:prstGeom prst="rect">
              <a:avLst/>
            </a:prstGeom>
          </p:spPr>
        </p:pic>
      </p:grpSp>
      <p:cxnSp>
        <p:nvCxnSpPr>
          <p:cNvPr id="32" name="Straight Arrow Connector 31"/>
          <p:cNvCxnSpPr>
            <a:stCxn id="7" idx="3"/>
            <a:endCxn id="11" idx="1"/>
          </p:cNvCxnSpPr>
          <p:nvPr/>
        </p:nvCxnSpPr>
        <p:spPr>
          <a:xfrm flipV="1">
            <a:off x="3077141" y="2171340"/>
            <a:ext cx="644055" cy="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2"/>
            <a:endCxn id="14" idx="0"/>
          </p:cNvCxnSpPr>
          <p:nvPr/>
        </p:nvCxnSpPr>
        <p:spPr>
          <a:xfrm>
            <a:off x="4585292" y="2459372"/>
            <a:ext cx="842992" cy="46557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a:endCxn id="20" idx="0"/>
          </p:cNvCxnSpPr>
          <p:nvPr/>
        </p:nvCxnSpPr>
        <p:spPr>
          <a:xfrm>
            <a:off x="5428284" y="3501008"/>
            <a:ext cx="0" cy="5760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2"/>
            <a:endCxn id="23" idx="3"/>
          </p:cNvCxnSpPr>
          <p:nvPr/>
        </p:nvCxnSpPr>
        <p:spPr>
          <a:xfrm flipH="1">
            <a:off x="4499992" y="4653136"/>
            <a:ext cx="928292" cy="7920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3" idx="1"/>
            <a:endCxn id="28" idx="2"/>
          </p:cNvCxnSpPr>
          <p:nvPr/>
        </p:nvCxnSpPr>
        <p:spPr>
          <a:xfrm flipH="1" flipV="1">
            <a:off x="1907704" y="4653136"/>
            <a:ext cx="864096" cy="7920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23" idx="0"/>
            <a:endCxn id="7" idx="2"/>
          </p:cNvCxnSpPr>
          <p:nvPr/>
        </p:nvCxnSpPr>
        <p:spPr>
          <a:xfrm rot="16200000" flipV="1">
            <a:off x="1575562" y="3096857"/>
            <a:ext cx="2697819" cy="1422851"/>
          </a:xfrm>
          <a:prstGeom prst="curvedConnector3">
            <a:avLst>
              <a:gd name="adj1" fmla="val 41714"/>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Can 48"/>
          <p:cNvSpPr/>
          <p:nvPr/>
        </p:nvSpPr>
        <p:spPr>
          <a:xfrm>
            <a:off x="3147933" y="2887808"/>
            <a:ext cx="975925" cy="1226400"/>
          </a:xfrm>
          <a:prstGeom prst="ca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0000" bIns="36000" rtlCol="0" anchor="ctr"/>
          <a:lstStyle/>
          <a:p>
            <a:pPr algn="ctr"/>
            <a:r>
              <a:rPr lang="en-US" sz="1600" dirty="0" smtClean="0"/>
              <a:t>DATA</a:t>
            </a:r>
            <a:endParaRPr lang="en-US" sz="1600" dirty="0"/>
          </a:p>
        </p:txBody>
      </p:sp>
      <p:sp>
        <p:nvSpPr>
          <p:cNvPr id="72" name="Triangle 71"/>
          <p:cNvSpPr/>
          <p:nvPr/>
        </p:nvSpPr>
        <p:spPr>
          <a:xfrm flipV="1">
            <a:off x="4861683" y="3633024"/>
            <a:ext cx="503914" cy="278189"/>
          </a:xfrm>
          <a:prstGeom prst="triangle">
            <a:avLst/>
          </a:prstGeom>
          <a:solidFill>
            <a:srgbClr val="E6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riangle 36"/>
          <p:cNvSpPr/>
          <p:nvPr/>
        </p:nvSpPr>
        <p:spPr>
          <a:xfrm rot="10800000" flipV="1">
            <a:off x="1773652" y="3459122"/>
            <a:ext cx="503914" cy="278189"/>
          </a:xfrm>
          <a:prstGeom prst="triangle">
            <a:avLst/>
          </a:prstGeom>
          <a:solidFill>
            <a:srgbClr val="E6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platzhalter 1"/>
          <p:cNvSpPr>
            <a:spLocks noGrp="1"/>
          </p:cNvSpPr>
          <p:nvPr>
            <p:ph type="body" sz="quarter" idx="16"/>
          </p:nvPr>
        </p:nvSpPr>
        <p:spPr/>
        <p:txBody>
          <a:bodyPr/>
          <a:lstStyle/>
          <a:p>
            <a:endParaRPr lang="en-US"/>
          </a:p>
        </p:txBody>
      </p:sp>
      <p:sp>
        <p:nvSpPr>
          <p:cNvPr id="47" name="Title 3"/>
          <p:cNvSpPr>
            <a:spLocks noGrp="1"/>
          </p:cNvSpPr>
          <p:nvPr>
            <p:ph type="title"/>
          </p:nvPr>
        </p:nvSpPr>
        <p:spPr>
          <a:xfrm>
            <a:off x="371722" y="224644"/>
            <a:ext cx="6504533" cy="481336"/>
          </a:xfrm>
        </p:spPr>
        <p:txBody>
          <a:bodyPr/>
          <a:lstStyle/>
          <a:p>
            <a:r>
              <a:rPr lang="en-US" dirty="0" smtClean="0"/>
              <a:t>Different attribute types must be handled </a:t>
            </a:r>
            <a:r>
              <a:rPr lang="en-US" dirty="0" err="1" smtClean="0"/>
              <a:t>seperately</a:t>
            </a:r>
            <a:endParaRPr lang="en-US" dirty="0"/>
          </a:p>
        </p:txBody>
      </p:sp>
      <p:sp>
        <p:nvSpPr>
          <p:cNvPr id="35" name="Rectangle 11"/>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a:t>
            </a:r>
            <a:endParaRPr lang="en-US" dirty="0"/>
          </a:p>
        </p:txBody>
      </p:sp>
    </p:spTree>
    <p:extLst>
      <p:ext uri="{BB962C8B-B14F-4D97-AF65-F5344CB8AC3E}">
        <p14:creationId xmlns:p14="http://schemas.microsoft.com/office/powerpoint/2010/main" val="1132728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p:nvPr/>
        </p:nvSpPr>
        <p:spPr>
          <a:xfrm>
            <a:off x="2027666" y="2133344"/>
            <a:ext cx="3085974" cy="3072538"/>
          </a:xfrm>
          <a:prstGeom prst="ellipse">
            <a:avLst/>
          </a:prstGeom>
          <a:noFill/>
          <a:ln w="127000">
            <a:solidFill>
              <a:srgbClr val="E6DA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1348949" y="1883309"/>
            <a:ext cx="1728192" cy="576064"/>
            <a:chOff x="1331640" y="2348880"/>
            <a:chExt cx="1728192" cy="576064"/>
          </a:xfrm>
        </p:grpSpPr>
        <p:sp>
          <p:nvSpPr>
            <p:cNvPr id="7" name="Rounded Rectangle 6"/>
            <p:cNvSpPr/>
            <p:nvPr/>
          </p:nvSpPr>
          <p:spPr>
            <a:xfrm>
              <a:off x="1331640" y="2348880"/>
              <a:ext cx="1728192" cy="576064"/>
            </a:xfrm>
            <a:prstGeom prst="roundRect">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Business</a:t>
              </a:r>
              <a:r>
                <a:rPr lang="en-US" sz="1400" dirty="0" smtClean="0"/>
                <a:t> </a:t>
              </a:r>
              <a:r>
                <a:rPr lang="en-US" sz="1200" dirty="0" smtClean="0"/>
                <a:t>Understanding</a:t>
              </a:r>
              <a:endParaRPr lang="en-US" sz="1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2436219"/>
              <a:ext cx="401384" cy="401384"/>
            </a:xfrm>
            <a:prstGeom prst="rect">
              <a:avLst/>
            </a:prstGeom>
          </p:spPr>
        </p:pic>
      </p:grpSp>
      <p:grpSp>
        <p:nvGrpSpPr>
          <p:cNvPr id="10" name="Group 9"/>
          <p:cNvGrpSpPr/>
          <p:nvPr/>
        </p:nvGrpSpPr>
        <p:grpSpPr>
          <a:xfrm>
            <a:off x="3721196" y="1883308"/>
            <a:ext cx="1728192" cy="576064"/>
            <a:chOff x="1331640" y="2348880"/>
            <a:chExt cx="1728192" cy="576064"/>
          </a:xfrm>
        </p:grpSpPr>
        <p:sp>
          <p:nvSpPr>
            <p:cNvPr id="11" name="Rounded Rectangle 10"/>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Data</a:t>
              </a:r>
              <a:br>
                <a:rPr lang="en-US" sz="1200" dirty="0" smtClean="0"/>
              </a:br>
              <a:r>
                <a:rPr lang="en-US" sz="1200" dirty="0" smtClean="0"/>
                <a:t>Understanding</a:t>
              </a:r>
              <a:endParaRPr lang="en-US" sz="1400"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2480896"/>
              <a:ext cx="401384" cy="312029"/>
            </a:xfrm>
            <a:prstGeom prst="rect">
              <a:avLst/>
            </a:prstGeom>
          </p:spPr>
        </p:pic>
      </p:grpSp>
      <p:grpSp>
        <p:nvGrpSpPr>
          <p:cNvPr id="13" name="Group 12"/>
          <p:cNvGrpSpPr/>
          <p:nvPr/>
        </p:nvGrpSpPr>
        <p:grpSpPr>
          <a:xfrm>
            <a:off x="4564188" y="2924944"/>
            <a:ext cx="1728192" cy="576064"/>
            <a:chOff x="1331640" y="2348880"/>
            <a:chExt cx="1728192" cy="576064"/>
          </a:xfrm>
        </p:grpSpPr>
        <p:sp>
          <p:nvSpPr>
            <p:cNvPr id="14" name="Rounded Rectangle 13"/>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Data</a:t>
              </a:r>
              <a:br>
                <a:rPr lang="en-US" sz="1200" dirty="0" smtClean="0"/>
              </a:br>
              <a:r>
                <a:rPr lang="en-US" sz="1200" dirty="0" smtClean="0"/>
                <a:t>Cleaning</a:t>
              </a:r>
              <a:endParaRPr lang="en-US" sz="1400" dirty="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5175" y="2480896"/>
              <a:ext cx="338330" cy="312029"/>
            </a:xfrm>
            <a:prstGeom prst="rect">
              <a:avLst/>
            </a:prstGeom>
          </p:spPr>
        </p:pic>
      </p:grpSp>
      <p:grpSp>
        <p:nvGrpSpPr>
          <p:cNvPr id="19" name="Group 18"/>
          <p:cNvGrpSpPr/>
          <p:nvPr/>
        </p:nvGrpSpPr>
        <p:grpSpPr>
          <a:xfrm>
            <a:off x="4564188" y="4077072"/>
            <a:ext cx="1728192" cy="576064"/>
            <a:chOff x="1331640" y="2348880"/>
            <a:chExt cx="1728192" cy="576064"/>
          </a:xfrm>
        </p:grpSpPr>
        <p:sp>
          <p:nvSpPr>
            <p:cNvPr id="20" name="Rounded Rectangle 19"/>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Modeling</a:t>
              </a:r>
              <a:endParaRPr lang="en-US" sz="1400" dirty="0"/>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4912" y="2448134"/>
              <a:ext cx="377555" cy="377555"/>
            </a:xfrm>
            <a:prstGeom prst="rect">
              <a:avLst/>
            </a:prstGeom>
          </p:spPr>
        </p:pic>
      </p:grpSp>
      <p:grpSp>
        <p:nvGrpSpPr>
          <p:cNvPr id="26" name="Group 25"/>
          <p:cNvGrpSpPr/>
          <p:nvPr/>
        </p:nvGrpSpPr>
        <p:grpSpPr>
          <a:xfrm>
            <a:off x="2771800" y="5157192"/>
            <a:ext cx="1728192" cy="576064"/>
            <a:chOff x="1543387" y="5160585"/>
            <a:chExt cx="1728192" cy="576064"/>
          </a:xfrm>
        </p:grpSpPr>
        <p:grpSp>
          <p:nvGrpSpPr>
            <p:cNvPr id="22" name="Group 21"/>
            <p:cNvGrpSpPr/>
            <p:nvPr/>
          </p:nvGrpSpPr>
          <p:grpSpPr>
            <a:xfrm>
              <a:off x="1543387" y="5160585"/>
              <a:ext cx="1728192" cy="576064"/>
              <a:chOff x="1331640" y="2348880"/>
              <a:chExt cx="1728192" cy="576064"/>
            </a:xfrm>
          </p:grpSpPr>
          <p:sp>
            <p:nvSpPr>
              <p:cNvPr id="23" name="Rounded Rectangle 22"/>
              <p:cNvSpPr/>
              <p:nvPr/>
            </p:nvSpPr>
            <p:spPr>
              <a:xfrm>
                <a:off x="1331640" y="2348880"/>
                <a:ext cx="1728192" cy="576064"/>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Evaluation</a:t>
                </a:r>
                <a:endParaRPr lang="en-US" sz="1400" dirty="0"/>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6916" y="2674041"/>
                <a:ext cx="211624" cy="213120"/>
              </a:xfrm>
              <a:prstGeom prst="rect">
                <a:avLst/>
              </a:prstGeom>
            </p:spPr>
          </p:pic>
        </p:gr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58476" y="5301432"/>
              <a:ext cx="249228" cy="199910"/>
            </a:xfrm>
            <a:prstGeom prst="rect">
              <a:avLst/>
            </a:prstGeom>
          </p:spPr>
        </p:pic>
      </p:grpSp>
      <p:grpSp>
        <p:nvGrpSpPr>
          <p:cNvPr id="27" name="Group 26"/>
          <p:cNvGrpSpPr/>
          <p:nvPr/>
        </p:nvGrpSpPr>
        <p:grpSpPr>
          <a:xfrm>
            <a:off x="1043608" y="4077072"/>
            <a:ext cx="1728192" cy="576064"/>
            <a:chOff x="1331640" y="2348880"/>
            <a:chExt cx="1728192" cy="576064"/>
          </a:xfrm>
          <a:solidFill>
            <a:schemeClr val="bg2">
              <a:lumMod val="40000"/>
              <a:lumOff val="60000"/>
            </a:schemeClr>
          </a:solidFill>
        </p:grpSpPr>
        <p:sp>
          <p:nvSpPr>
            <p:cNvPr id="28" name="Rounded Rectangle 27"/>
            <p:cNvSpPr/>
            <p:nvPr/>
          </p:nvSpPr>
          <p:spPr>
            <a:xfrm>
              <a:off x="1331640" y="2348880"/>
              <a:ext cx="1728192" cy="576064"/>
            </a:xfrm>
            <a:prstGeom prst="roundRect">
              <a:avLst/>
            </a:prstGeom>
            <a:grp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dirty="0" smtClean="0"/>
                <a:t>Deployment</a:t>
              </a:r>
              <a:endParaRPr lang="en-US" sz="1400" dirty="0"/>
            </a:p>
          </p:txBody>
        </p:sp>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35577" y="2448134"/>
              <a:ext cx="376225" cy="377555"/>
            </a:xfrm>
            <a:prstGeom prst="rect">
              <a:avLst/>
            </a:prstGeom>
            <a:grpFill/>
            <a:ln>
              <a:solidFill>
                <a:schemeClr val="bg2">
                  <a:lumMod val="40000"/>
                  <a:lumOff val="60000"/>
                </a:schemeClr>
              </a:solidFill>
            </a:ln>
          </p:spPr>
        </p:pic>
      </p:grpSp>
      <p:cxnSp>
        <p:nvCxnSpPr>
          <p:cNvPr id="32" name="Straight Arrow Connector 31"/>
          <p:cNvCxnSpPr>
            <a:stCxn id="7" idx="3"/>
            <a:endCxn id="11" idx="1"/>
          </p:cNvCxnSpPr>
          <p:nvPr/>
        </p:nvCxnSpPr>
        <p:spPr>
          <a:xfrm flipV="1">
            <a:off x="3077141" y="2171340"/>
            <a:ext cx="644055" cy="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2"/>
            <a:endCxn id="14" idx="0"/>
          </p:cNvCxnSpPr>
          <p:nvPr/>
        </p:nvCxnSpPr>
        <p:spPr>
          <a:xfrm>
            <a:off x="4585292" y="2459372"/>
            <a:ext cx="842992" cy="465572"/>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a:endCxn id="20" idx="0"/>
          </p:cNvCxnSpPr>
          <p:nvPr/>
        </p:nvCxnSpPr>
        <p:spPr>
          <a:xfrm>
            <a:off x="5428284" y="3501008"/>
            <a:ext cx="0" cy="576064"/>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2"/>
            <a:endCxn id="23" idx="3"/>
          </p:cNvCxnSpPr>
          <p:nvPr/>
        </p:nvCxnSpPr>
        <p:spPr>
          <a:xfrm flipH="1">
            <a:off x="4499992" y="4653136"/>
            <a:ext cx="928292" cy="79208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3" idx="1"/>
            <a:endCxn id="28" idx="2"/>
          </p:cNvCxnSpPr>
          <p:nvPr/>
        </p:nvCxnSpPr>
        <p:spPr>
          <a:xfrm flipH="1" flipV="1">
            <a:off x="1907704" y="4653136"/>
            <a:ext cx="864096" cy="792088"/>
          </a:xfrm>
          <a:prstGeom prst="straightConnector1">
            <a:avLst/>
          </a:prstGeom>
          <a:ln w="38100">
            <a:solidFill>
              <a:schemeClr val="bg2">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23" idx="0"/>
            <a:endCxn id="7" idx="2"/>
          </p:cNvCxnSpPr>
          <p:nvPr/>
        </p:nvCxnSpPr>
        <p:spPr>
          <a:xfrm rot="16200000" flipV="1">
            <a:off x="1575562" y="3096857"/>
            <a:ext cx="2697819" cy="1422851"/>
          </a:xfrm>
          <a:prstGeom prst="curvedConnector3">
            <a:avLst>
              <a:gd name="adj1" fmla="val 41714"/>
            </a:avLst>
          </a:prstGeom>
          <a:ln w="38100">
            <a:solidFill>
              <a:schemeClr val="bg2">
                <a:lumMod val="40000"/>
                <a:lumOff val="6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9" name="Can 48"/>
          <p:cNvSpPr/>
          <p:nvPr/>
        </p:nvSpPr>
        <p:spPr>
          <a:xfrm>
            <a:off x="3147933" y="2887808"/>
            <a:ext cx="975925" cy="1226400"/>
          </a:xfrm>
          <a:prstGeom prst="can">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90000" bIns="36000" rtlCol="0" anchor="ctr"/>
          <a:lstStyle/>
          <a:p>
            <a:pPr algn="ctr"/>
            <a:r>
              <a:rPr lang="en-US" sz="1600" dirty="0" smtClean="0"/>
              <a:t>DATA</a:t>
            </a:r>
            <a:endParaRPr lang="en-US" sz="1600" dirty="0"/>
          </a:p>
        </p:txBody>
      </p:sp>
      <p:sp>
        <p:nvSpPr>
          <p:cNvPr id="72" name="Triangle 71"/>
          <p:cNvSpPr/>
          <p:nvPr/>
        </p:nvSpPr>
        <p:spPr>
          <a:xfrm flipV="1">
            <a:off x="4861683" y="3633024"/>
            <a:ext cx="503914" cy="278189"/>
          </a:xfrm>
          <a:prstGeom prst="triangle">
            <a:avLst/>
          </a:prstGeom>
          <a:solidFill>
            <a:srgbClr val="E6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riangle 36"/>
          <p:cNvSpPr/>
          <p:nvPr/>
        </p:nvSpPr>
        <p:spPr>
          <a:xfrm rot="10800000" flipV="1">
            <a:off x="1773652" y="3459122"/>
            <a:ext cx="503914" cy="278189"/>
          </a:xfrm>
          <a:prstGeom prst="triangle">
            <a:avLst/>
          </a:prstGeom>
          <a:solidFill>
            <a:srgbClr val="E6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platzhalter 1"/>
          <p:cNvSpPr>
            <a:spLocks noGrp="1"/>
          </p:cNvSpPr>
          <p:nvPr>
            <p:ph type="body" sz="quarter" idx="16"/>
          </p:nvPr>
        </p:nvSpPr>
        <p:spPr/>
        <p:txBody>
          <a:bodyPr/>
          <a:lstStyle/>
          <a:p>
            <a:endParaRPr lang="en-US"/>
          </a:p>
        </p:txBody>
      </p:sp>
      <p:sp>
        <p:nvSpPr>
          <p:cNvPr id="47" name="Title 3"/>
          <p:cNvSpPr>
            <a:spLocks noGrp="1"/>
          </p:cNvSpPr>
          <p:nvPr>
            <p:ph type="title"/>
          </p:nvPr>
        </p:nvSpPr>
        <p:spPr>
          <a:xfrm>
            <a:off x="371722" y="224644"/>
            <a:ext cx="6504533" cy="481336"/>
          </a:xfrm>
        </p:spPr>
        <p:txBody>
          <a:bodyPr/>
          <a:lstStyle/>
          <a:p>
            <a:r>
              <a:rPr lang="en-US" dirty="0" smtClean="0"/>
              <a:t>Different attribute types must be handled </a:t>
            </a:r>
            <a:r>
              <a:rPr lang="en-US" dirty="0" err="1" smtClean="0"/>
              <a:t>seperately</a:t>
            </a:r>
            <a:endParaRPr lang="en-US" dirty="0"/>
          </a:p>
        </p:txBody>
      </p:sp>
      <p:cxnSp>
        <p:nvCxnSpPr>
          <p:cNvPr id="35" name="Curved Connector 41"/>
          <p:cNvCxnSpPr>
            <a:stCxn id="23" idx="3"/>
            <a:endCxn id="11" idx="3"/>
          </p:cNvCxnSpPr>
          <p:nvPr/>
        </p:nvCxnSpPr>
        <p:spPr>
          <a:xfrm flipV="1">
            <a:off x="4499992" y="2171340"/>
            <a:ext cx="949396" cy="3273884"/>
          </a:xfrm>
          <a:prstGeom prst="curvedConnector3">
            <a:avLst>
              <a:gd name="adj1" fmla="val 255363"/>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219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9" name="Group 8"/>
          <p:cNvGrpSpPr/>
          <p:nvPr/>
        </p:nvGrpSpPr>
        <p:grpSpPr>
          <a:xfrm>
            <a:off x="358775" y="1393031"/>
            <a:ext cx="8426450" cy="307777"/>
            <a:chOff x="358775" y="1609055"/>
            <a:chExt cx="3889189" cy="307777"/>
          </a:xfrm>
        </p:grpSpPr>
        <p:cxnSp>
          <p:nvCxnSpPr>
            <p:cNvPr id="10" name="Straight Connector 9"/>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8775" y="1609055"/>
              <a:ext cx="3889189" cy="307777"/>
            </a:xfrm>
            <a:prstGeom prst="rect">
              <a:avLst/>
            </a:prstGeom>
            <a:noFill/>
          </p:spPr>
          <p:txBody>
            <a:bodyPr wrap="square" rtlCol="0">
              <a:spAutoFit/>
            </a:bodyPr>
            <a:lstStyle/>
            <a:p>
              <a:pPr algn="ctr"/>
              <a:r>
                <a:rPr lang="en-US" sz="1400" b="1" dirty="0" smtClean="0"/>
                <a:t>Number of attributes per attribute type</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en-US" dirty="0" smtClean="0"/>
              <a:t>Different attribute types must be handled </a:t>
            </a:r>
            <a:r>
              <a:rPr lang="en-US" dirty="0" err="1" smtClean="0"/>
              <a:t>seperately</a:t>
            </a:r>
            <a:endParaRPr lang="en-US" dirty="0"/>
          </a:p>
        </p:txBody>
      </p:sp>
      <p:sp>
        <p:nvSpPr>
          <p:cNvPr id="12" name="Rectangle 11"/>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of </a:t>
            </a:r>
            <a:r>
              <a:rPr lang="en-US" dirty="0" err="1" smtClean="0"/>
              <a:t>categoricals</a:t>
            </a:r>
            <a:r>
              <a:rPr lang="en-US" dirty="0" smtClean="0"/>
              <a:t> update</a:t>
            </a:r>
            <a:endParaRPr lang="en-US" dirty="0"/>
          </a:p>
        </p:txBody>
      </p:sp>
      <p:graphicFrame>
        <p:nvGraphicFramePr>
          <p:cNvPr id="5" name="Content Placeholder 4"/>
          <p:cNvGraphicFramePr>
            <a:graphicFrameLocks noGrp="1"/>
          </p:cNvGraphicFramePr>
          <p:nvPr>
            <p:ph sz="quarter" idx="17"/>
            <p:extLst>
              <p:ext uri="{D42A27DB-BD31-4B8C-83A1-F6EECF244321}">
                <p14:modId xmlns:p14="http://schemas.microsoft.com/office/powerpoint/2010/main" val="1757786580"/>
              </p:ext>
            </p:extLst>
          </p:nvPr>
        </p:nvGraphicFramePr>
        <p:xfrm>
          <a:off x="647564" y="2008585"/>
          <a:ext cx="7704856" cy="36222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004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NA values per attribute in %</a:t>
              </a:r>
              <a:endParaRPr lang="en-US" sz="1400" b="1" dirty="0"/>
            </a:p>
          </p:txBody>
        </p:sp>
      </p:grpSp>
      <p:grpSp>
        <p:nvGrpSpPr>
          <p:cNvPr id="11" name="Group 10"/>
          <p:cNvGrpSpPr/>
          <p:nvPr/>
        </p:nvGrpSpPr>
        <p:grpSpPr>
          <a:xfrm>
            <a:off x="4896036" y="1393030"/>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NA values per sample in %</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en-US" dirty="0" smtClean="0"/>
              <a:t>Number of </a:t>
            </a:r>
            <a:r>
              <a:rPr lang="en-US" dirty="0" err="1" smtClean="0"/>
              <a:t>Nas</a:t>
            </a:r>
            <a:r>
              <a:rPr lang="en-US" dirty="0" smtClean="0"/>
              <a:t> varies a lot per attribute and observation</a:t>
            </a:r>
            <a:endParaRPr lang="en-US" dirty="0"/>
          </a:p>
        </p:txBody>
      </p:sp>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48000" y="1872000"/>
            <a:ext cx="3240000" cy="3240000"/>
          </a:xfrm>
        </p:spPr>
      </p:pic>
      <p:pic>
        <p:nvPicPr>
          <p:cNvPr id="16" name="Content Placeholder 15"/>
          <p:cNvPicPr>
            <a:picLocks noGrp="1" noChangeAspect="1"/>
          </p:cNvPicPr>
          <p:nvPr>
            <p:ph sz="quarter" idx="17"/>
          </p:nvPr>
        </p:nvPicPr>
        <p:blipFill>
          <a:blip r:embed="rId3" cstate="print">
            <a:extLst>
              <a:ext uri="{28A0092B-C50C-407E-A947-70E740481C1C}">
                <a14:useLocalDpi xmlns:a14="http://schemas.microsoft.com/office/drawing/2010/main" val="0"/>
              </a:ext>
            </a:extLst>
          </a:blip>
          <a:stretch>
            <a:fillRect/>
          </a:stretch>
        </p:blipFill>
        <p:spPr>
          <a:xfrm>
            <a:off x="4968000" y="1872000"/>
            <a:ext cx="3240000" cy="3240000"/>
          </a:xfrm>
        </p:spPr>
      </p:pic>
      <p:sp>
        <p:nvSpPr>
          <p:cNvPr id="15" name="Rectangle 14"/>
          <p:cNvSpPr/>
          <p:nvPr/>
        </p:nvSpPr>
        <p:spPr>
          <a:xfrm>
            <a:off x="6876255" y="0"/>
            <a:ext cx="3204357" cy="123275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X axis</a:t>
            </a:r>
            <a:endParaRPr lang="en-US" dirty="0"/>
          </a:p>
        </p:txBody>
      </p:sp>
    </p:spTree>
    <p:extLst>
      <p:ext uri="{BB962C8B-B14F-4D97-AF65-F5344CB8AC3E}">
        <p14:creationId xmlns:p14="http://schemas.microsoft.com/office/powerpoint/2010/main" val="62453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Occurrences of US states</a:t>
              </a:r>
              <a:endParaRPr lang="en-US" sz="1400" b="1" dirty="0"/>
            </a:p>
          </p:txBody>
        </p:sp>
      </p:grpSp>
      <p:grpSp>
        <p:nvGrpSpPr>
          <p:cNvPr id="11" name="Group 10"/>
          <p:cNvGrpSpPr/>
          <p:nvPr/>
        </p:nvGrpSpPr>
        <p:grpSpPr>
          <a:xfrm>
            <a:off x="4896036" y="1393030"/>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Occurrences w.r.t population</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de-DE" dirty="0" smtClean="0"/>
              <a:t>Numbers </a:t>
            </a:r>
            <a:r>
              <a:rPr lang="de-DE" dirty="0" err="1" smtClean="0"/>
              <a:t>vary</a:t>
            </a:r>
            <a:r>
              <a:rPr lang="de-DE" dirty="0" smtClean="0"/>
              <a:t> </a:t>
            </a:r>
            <a:r>
              <a:rPr lang="de-DE" dirty="0" err="1" smtClean="0"/>
              <a:t>drastically</a:t>
            </a:r>
            <a:r>
              <a:rPr lang="de-DE" dirty="0" smtClean="0"/>
              <a:t> </a:t>
            </a:r>
            <a:r>
              <a:rPr lang="de-DE" dirty="0" err="1" smtClean="0"/>
              <a:t>among</a:t>
            </a:r>
            <a:r>
              <a:rPr lang="de-DE" dirty="0" smtClean="0"/>
              <a:t> </a:t>
            </a:r>
            <a:r>
              <a:rPr lang="de-DE" dirty="0" err="1" smtClean="0"/>
              <a:t>us</a:t>
            </a:r>
            <a:r>
              <a:rPr lang="de-DE" dirty="0" smtClean="0"/>
              <a:t> </a:t>
            </a:r>
            <a:r>
              <a:rPr lang="de-DE" dirty="0" err="1" smtClean="0"/>
              <a:t>states</a:t>
            </a:r>
            <a:endParaRPr lang="en-US" dirty="0"/>
          </a:p>
        </p:txBody>
      </p:sp>
      <p:sp>
        <p:nvSpPr>
          <p:cNvPr id="6" name="Inhaltsplatzhalter 5"/>
          <p:cNvSpPr>
            <a:spLocks noGrp="1"/>
          </p:cNvSpPr>
          <p:nvPr>
            <p:ph sz="quarter" idx="17"/>
          </p:nvPr>
        </p:nvSpPr>
        <p:spPr/>
        <p:txBody>
          <a:bodyPr/>
          <a:lstStyle/>
          <a:p>
            <a:endParaRPr lang="en-US"/>
          </a:p>
        </p:txBody>
      </p:sp>
      <p:pic>
        <p:nvPicPr>
          <p:cNvPr id="7" name="Grafik 6"/>
          <p:cNvPicPr>
            <a:picLocks noChangeAspect="1"/>
          </p:cNvPicPr>
          <p:nvPr/>
        </p:nvPicPr>
        <p:blipFill rotWithShape="1">
          <a:blip r:embed="rId2"/>
          <a:srcRect l="2718" t="30541" r="936" b="27437"/>
          <a:stretch/>
        </p:blipFill>
        <p:spPr>
          <a:xfrm>
            <a:off x="449163" y="1844824"/>
            <a:ext cx="3708412" cy="1620180"/>
          </a:xfrm>
          <a:prstGeom prst="rect">
            <a:avLst/>
          </a:prstGeom>
        </p:spPr>
      </p:pic>
      <p:pic>
        <p:nvPicPr>
          <p:cNvPr id="17" name="Grafik 16"/>
          <p:cNvPicPr>
            <a:picLocks noChangeAspect="1"/>
          </p:cNvPicPr>
          <p:nvPr/>
        </p:nvPicPr>
        <p:blipFill rotWithShape="1">
          <a:blip r:embed="rId3"/>
          <a:srcRect l="3509" t="31395" r="1754" b="28151"/>
          <a:stretch/>
        </p:blipFill>
        <p:spPr>
          <a:xfrm>
            <a:off x="4896036" y="1865159"/>
            <a:ext cx="3708412" cy="1579509"/>
          </a:xfrm>
          <a:prstGeom prst="rect">
            <a:avLst/>
          </a:prstGeom>
        </p:spPr>
      </p:pic>
      <p:pic>
        <p:nvPicPr>
          <p:cNvPr id="18" name="Grafik 17"/>
          <p:cNvPicPr>
            <a:picLocks noChangeAspect="1"/>
          </p:cNvPicPr>
          <p:nvPr/>
        </p:nvPicPr>
        <p:blipFill rotWithShape="1">
          <a:blip r:embed="rId4"/>
          <a:srcRect l="3256" t="30229" r="1278" b="26709"/>
          <a:stretch/>
        </p:blipFill>
        <p:spPr>
          <a:xfrm>
            <a:off x="466810" y="4208738"/>
            <a:ext cx="3493122" cy="1582354"/>
          </a:xfrm>
          <a:prstGeom prst="rect">
            <a:avLst/>
          </a:prstGeom>
        </p:spPr>
      </p:pic>
      <p:grpSp>
        <p:nvGrpSpPr>
          <p:cNvPr id="19" name="Group 7"/>
          <p:cNvGrpSpPr/>
          <p:nvPr/>
        </p:nvGrpSpPr>
        <p:grpSpPr>
          <a:xfrm>
            <a:off x="358775" y="3707579"/>
            <a:ext cx="3889189" cy="307777"/>
            <a:chOff x="358775" y="1609055"/>
            <a:chExt cx="3889189" cy="307777"/>
          </a:xfrm>
        </p:grpSpPr>
        <p:cxnSp>
          <p:nvCxnSpPr>
            <p:cNvPr id="20"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Target response rate</a:t>
              </a:r>
              <a:endParaRPr lang="en-US" sz="1400" b="1" dirty="0"/>
            </a:p>
          </p:txBody>
        </p:sp>
      </p:grpSp>
    </p:spTree>
    <p:extLst>
      <p:ext uri="{BB962C8B-B14F-4D97-AF65-F5344CB8AC3E}">
        <p14:creationId xmlns:p14="http://schemas.microsoft.com/office/powerpoint/2010/main" val="148746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endParaRPr lang="en-US" dirty="0"/>
          </a:p>
        </p:txBody>
      </p:sp>
      <p:grpSp>
        <p:nvGrpSpPr>
          <p:cNvPr id="8" name="Group 7"/>
          <p:cNvGrpSpPr/>
          <p:nvPr/>
        </p:nvGrpSpPr>
        <p:grpSpPr>
          <a:xfrm>
            <a:off x="358775" y="1393031"/>
            <a:ext cx="3889189" cy="307777"/>
            <a:chOff x="358775" y="1609055"/>
            <a:chExt cx="3889189" cy="307777"/>
          </a:xfrm>
        </p:grpSpPr>
        <p:cxnSp>
          <p:nvCxnSpPr>
            <p:cNvPr id="9" name="Straight Connector 8"/>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8775" y="1609055"/>
              <a:ext cx="3889189" cy="307777"/>
            </a:xfrm>
            <a:prstGeom prst="rect">
              <a:avLst/>
            </a:prstGeom>
            <a:noFill/>
          </p:spPr>
          <p:txBody>
            <a:bodyPr wrap="square" rtlCol="0">
              <a:spAutoFit/>
            </a:bodyPr>
            <a:lstStyle/>
            <a:p>
              <a:pPr algn="ctr"/>
              <a:r>
                <a:rPr lang="en-US" sz="1400" b="1" dirty="0" smtClean="0"/>
                <a:t>Occurrences of months (2/16 features)</a:t>
              </a:r>
              <a:endParaRPr lang="en-US" sz="1400" b="1" dirty="0"/>
            </a:p>
          </p:txBody>
        </p:sp>
      </p:grpSp>
      <p:grpSp>
        <p:nvGrpSpPr>
          <p:cNvPr id="11" name="Group 10"/>
          <p:cNvGrpSpPr/>
          <p:nvPr/>
        </p:nvGrpSpPr>
        <p:grpSpPr>
          <a:xfrm>
            <a:off x="4896036" y="1393030"/>
            <a:ext cx="3889189" cy="307777"/>
            <a:chOff x="358775" y="1609055"/>
            <a:chExt cx="3889189" cy="307777"/>
          </a:xfrm>
        </p:grpSpPr>
        <p:cxnSp>
          <p:nvCxnSpPr>
            <p:cNvPr id="12" name="Straight Connector 11"/>
            <p:cNvCxnSpPr/>
            <p:nvPr/>
          </p:nvCxnSpPr>
          <p:spPr>
            <a:xfrm>
              <a:off x="358775" y="1916832"/>
              <a:ext cx="388918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775" y="1609055"/>
              <a:ext cx="3889189" cy="307777"/>
            </a:xfrm>
            <a:prstGeom prst="rect">
              <a:avLst/>
            </a:prstGeom>
            <a:noFill/>
          </p:spPr>
          <p:txBody>
            <a:bodyPr wrap="square" rtlCol="0">
              <a:spAutoFit/>
            </a:bodyPr>
            <a:lstStyle/>
            <a:p>
              <a:pPr algn="ctr"/>
              <a:r>
                <a:rPr lang="en-US" sz="1400" b="1" dirty="0" smtClean="0"/>
                <a:t>Target response rate of months</a:t>
              </a:r>
              <a:endParaRPr lang="en-US" sz="1400" b="1" dirty="0"/>
            </a:p>
          </p:txBody>
        </p:sp>
      </p:grpSp>
      <p:sp>
        <p:nvSpPr>
          <p:cNvPr id="14" name="Title 3"/>
          <p:cNvSpPr>
            <a:spLocks noGrp="1"/>
          </p:cNvSpPr>
          <p:nvPr>
            <p:ph type="title"/>
          </p:nvPr>
        </p:nvSpPr>
        <p:spPr>
          <a:xfrm>
            <a:off x="371722" y="224644"/>
            <a:ext cx="6504533" cy="481336"/>
          </a:xfrm>
        </p:spPr>
        <p:txBody>
          <a:bodyPr/>
          <a:lstStyle/>
          <a:p>
            <a:r>
              <a:rPr lang="de-DE" dirty="0" smtClean="0"/>
              <a:t>Numbers </a:t>
            </a:r>
            <a:r>
              <a:rPr lang="de-DE" dirty="0" err="1" smtClean="0"/>
              <a:t>vary</a:t>
            </a:r>
            <a:r>
              <a:rPr lang="de-DE" dirty="0" smtClean="0"/>
              <a:t> </a:t>
            </a:r>
            <a:r>
              <a:rPr lang="de-DE" dirty="0" err="1" smtClean="0"/>
              <a:t>drastically</a:t>
            </a:r>
            <a:r>
              <a:rPr lang="de-DE" dirty="0" smtClean="0"/>
              <a:t> </a:t>
            </a:r>
            <a:r>
              <a:rPr lang="de-DE" dirty="0" err="1" smtClean="0"/>
              <a:t>For</a:t>
            </a:r>
            <a:r>
              <a:rPr lang="de-DE" dirty="0" smtClean="0"/>
              <a:t> different </a:t>
            </a:r>
            <a:r>
              <a:rPr lang="de-DE" dirty="0" err="1" smtClean="0"/>
              <a:t>months</a:t>
            </a:r>
            <a:endParaRPr lang="en-US" dirty="0"/>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8000" y="1728000"/>
            <a:ext cx="2520000" cy="2520000"/>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000" y="3528000"/>
            <a:ext cx="2520000" cy="2520000"/>
          </a:xfrm>
          <a:prstGeom prst="rect">
            <a:avLst/>
          </a:prstGeom>
        </p:spPr>
      </p:pic>
      <p:pic>
        <p:nvPicPr>
          <p:cNvPr id="16" name="Grafik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80000" y="1728000"/>
            <a:ext cx="2520000" cy="2520000"/>
          </a:xfrm>
          <a:prstGeom prst="rect">
            <a:avLst/>
          </a:prstGeom>
        </p:spPr>
      </p:pic>
      <p:pic>
        <p:nvPicPr>
          <p:cNvPr id="17" name="Grafik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80000" y="3528000"/>
            <a:ext cx="2520000" cy="2520000"/>
          </a:xfrm>
          <a:prstGeom prst="rect">
            <a:avLst/>
          </a:prstGeom>
        </p:spPr>
      </p:pic>
    </p:spTree>
    <p:extLst>
      <p:ext uri="{BB962C8B-B14F-4D97-AF65-F5344CB8AC3E}">
        <p14:creationId xmlns:p14="http://schemas.microsoft.com/office/powerpoint/2010/main" val="40628810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RCIS Presentation Template">
  <a:themeElements>
    <a:clrScheme name="Custom 1">
      <a:dk1>
        <a:srgbClr val="000000"/>
      </a:dk1>
      <a:lt1>
        <a:srgbClr val="FFFFFF"/>
      </a:lt1>
      <a:dk2>
        <a:srgbClr val="5E5E5D"/>
      </a:dk2>
      <a:lt2>
        <a:srgbClr val="8797A3"/>
      </a:lt2>
      <a:accent1>
        <a:srgbClr val="852339"/>
      </a:accent1>
      <a:accent2>
        <a:srgbClr val="8797A3"/>
      </a:accent2>
      <a:accent3>
        <a:srgbClr val="435C8B"/>
      </a:accent3>
      <a:accent4>
        <a:srgbClr val="009CB3"/>
      </a:accent4>
      <a:accent5>
        <a:srgbClr val="E77C12"/>
      </a:accent5>
      <a:accent6>
        <a:srgbClr val="87BF2A"/>
      </a:accent6>
      <a:hlink>
        <a:srgbClr val="852339"/>
      </a:hlink>
      <a:folHlink>
        <a:srgbClr val="FEFFFF"/>
      </a:folHlink>
    </a:clrScheme>
    <a:fontScheme name="ERCIS">
      <a:majorFont>
        <a:latin typeface="Trebuchet MS"/>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2" id="{6E41BDB4-5402-44DA-B645-9072198570B8}" vid="{4CED2DA4-BDC7-4E26-85EE-A06D8C0126F0}"/>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ERCIS_Template_Office2013</Template>
  <TotalTime>0</TotalTime>
  <Words>1063</Words>
  <Application>Microsoft Office PowerPoint</Application>
  <PresentationFormat>Bildschirmpräsentation (4:3)</PresentationFormat>
  <Paragraphs>178</Paragraphs>
  <Slides>29</Slides>
  <Notes>2</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29</vt:i4>
      </vt:variant>
    </vt:vector>
  </HeadingPairs>
  <TitlesOfParts>
    <vt:vector size="35" baseType="lpstr">
      <vt:lpstr>Arial</vt:lpstr>
      <vt:lpstr>Calibri</vt:lpstr>
      <vt:lpstr>Trebuchet MS</vt:lpstr>
      <vt:lpstr>Wingdings</vt:lpstr>
      <vt:lpstr>ERCIS Presentation Template</vt:lpstr>
      <vt:lpstr>think-cell Folie</vt:lpstr>
      <vt:lpstr>Feature extraction for audio</vt:lpstr>
      <vt:lpstr>Agenda</vt:lpstr>
      <vt:lpstr>The available train dataset is huge; and the test set is just as big</vt:lpstr>
      <vt:lpstr>Different attribute types must be handled seperately</vt:lpstr>
      <vt:lpstr>Different attribute types must be handled seperately</vt:lpstr>
      <vt:lpstr>Different attribute types must be handled seperately</vt:lpstr>
      <vt:lpstr>Number of Nas varies a lot per attribute and observation</vt:lpstr>
      <vt:lpstr>Numbers vary drastically among us states</vt:lpstr>
      <vt:lpstr>Numbers vary drastically For different months</vt:lpstr>
      <vt:lpstr>Numbers vary drastically FOR different Days</vt:lpstr>
      <vt:lpstr>Numbers vary drastically FOR different Years</vt:lpstr>
      <vt:lpstr>Agenda</vt:lpstr>
      <vt:lpstr>PowerPoint-Präsentation</vt:lpstr>
      <vt:lpstr>Completeness of observation highly impacts target variable</vt:lpstr>
      <vt:lpstr>Numerical/categ. values hard to differentiate via “elbow-criterion”</vt:lpstr>
      <vt:lpstr>Elbow criterion applied to variances of unique values more insightful?</vt:lpstr>
      <vt:lpstr>Reapplying this to the number of unique values reveals drastic elbow</vt:lpstr>
      <vt:lpstr>Number of unique values for strings differs greatly</vt:lpstr>
      <vt:lpstr>No city really stands out in terms of total occurrences</vt:lpstr>
      <vt:lpstr>No Job description really stands out in terms of total occurrences</vt:lpstr>
      <vt:lpstr>Attributes are fairly uncorrelated according to pearson coef.</vt:lpstr>
      <vt:lpstr>Spearman reveals higher correlation according to rank of att. values</vt:lpstr>
      <vt:lpstr>PCA reveals steep curve; however, no distinct elbow can be identified</vt:lpstr>
      <vt:lpstr>Agenda</vt:lpstr>
      <vt:lpstr>Publications on big data</vt:lpstr>
      <vt:lpstr>PowerPoint-Präsentation</vt:lpstr>
      <vt:lpstr>References</vt:lpstr>
      <vt:lpstr>Some practical application fields</vt:lpstr>
      <vt:lpstr>References</vt:lpstr>
    </vt:vector>
  </TitlesOfParts>
  <Manager>armin.stein@ercis.uni-muenster.de</Manager>
  <Company>WI WWU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Metaheuristics</dc:title>
  <dc:creator>Marcus Cramer</dc:creator>
  <cp:lastModifiedBy>Marcus Cramer</cp:lastModifiedBy>
  <cp:revision>1308</cp:revision>
  <cp:lastPrinted>2012-03-27T13:30:40Z</cp:lastPrinted>
  <dcterms:created xsi:type="dcterms:W3CDTF">2014-04-02T10:21:58Z</dcterms:created>
  <dcterms:modified xsi:type="dcterms:W3CDTF">2017-01-04T12:16:06Z</dcterms:modified>
</cp:coreProperties>
</file>