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5" r:id="rId2"/>
    <p:sldId id="488" r:id="rId3"/>
    <p:sldId id="539" r:id="rId4"/>
    <p:sldId id="543" r:id="rId5"/>
    <p:sldId id="542" r:id="rId6"/>
    <p:sldId id="527" r:id="rId7"/>
    <p:sldId id="526" r:id="rId8"/>
    <p:sldId id="544" r:id="rId9"/>
    <p:sldId id="547" r:id="rId10"/>
    <p:sldId id="545" r:id="rId11"/>
    <p:sldId id="548" r:id="rId12"/>
    <p:sldId id="540" r:id="rId13"/>
    <p:sldId id="528" r:id="rId14"/>
    <p:sldId id="534" r:id="rId15"/>
    <p:sldId id="529" r:id="rId16"/>
    <p:sldId id="530" r:id="rId17"/>
    <p:sldId id="531" r:id="rId18"/>
    <p:sldId id="535" r:id="rId19"/>
    <p:sldId id="536" r:id="rId20"/>
    <p:sldId id="537" r:id="rId21"/>
    <p:sldId id="532" r:id="rId22"/>
    <p:sldId id="533" r:id="rId23"/>
    <p:sldId id="549" r:id="rId24"/>
    <p:sldId id="541" r:id="rId25"/>
    <p:sldId id="538" r:id="rId26"/>
    <p:sldId id="480" r:id="rId27"/>
    <p:sldId id="490" r:id="rId28"/>
    <p:sldId id="523" r:id="rId29"/>
    <p:sldId id="524" r:id="rId30"/>
  </p:sldIdLst>
  <p:sldSz cx="9144000" cy="6858000" type="screen4x3"/>
  <p:notesSz cx="6858000" cy="9144000"/>
  <p:custDataLst>
    <p:tags r:id="rId3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26" userDrawn="1">
          <p15:clr>
            <a:srgbClr val="A4A3A4"/>
          </p15:clr>
        </p15:guide>
        <p15:guide id="3" pos="5534" userDrawn="1">
          <p15:clr>
            <a:srgbClr val="A4A3A4"/>
          </p15:clr>
        </p15:guide>
        <p15:guide id="4" orient="horz" pos="3657" userDrawn="1">
          <p15:clr>
            <a:srgbClr val="A4A3A4"/>
          </p15:clr>
        </p15:guide>
        <p15:guide id="5" pos="2857" userDrawn="1">
          <p15:clr>
            <a:srgbClr val="A4A3A4"/>
          </p15:clr>
        </p15:guide>
        <p15:guide id="6" orient="horz" pos="107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rin Bergener" initials="KB" lastIdx="2" clrIdx="0"/>
  <p:cmAuthor id="1" name="Marcus Cramer" initials="MC" lastIdx="9" clrIdx="1">
    <p:extLst/>
  </p:cmAuthor>
  <p:cmAuthor id="2" name="Martin Wölck" initials="" lastIdx="48" clrIdx="2"/>
  <p:cmAuthor id="3" name="Martin Wö" initials="MW" lastIdx="21" clrIdx="3">
    <p:extLst/>
  </p:cmAuthor>
  <p:cmAuthor id="4" name="Johannes Berger" initials="JB" lastIdx="5" clrIdx="4"/>
  <p:cmAuthor id="5" name="Herr Johannes Berger" initials="HJB"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852339"/>
    <a:srgbClr val="000000"/>
    <a:srgbClr val="D9D9D9"/>
    <a:srgbClr val="8797A3"/>
    <a:srgbClr val="003E90"/>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8" autoAdjust="0"/>
    <p:restoredTop sz="89892" autoAdjust="0"/>
  </p:normalViewPr>
  <p:slideViewPr>
    <p:cSldViewPr>
      <p:cViewPr>
        <p:scale>
          <a:sx n="66" d="100"/>
          <a:sy n="66" d="100"/>
        </p:scale>
        <p:origin x="888" y="-103"/>
      </p:cViewPr>
      <p:guideLst>
        <p:guide pos="226"/>
        <p:guide pos="5534"/>
        <p:guide orient="horz" pos="3657"/>
        <p:guide pos="2857"/>
        <p:guide orient="horz" pos="10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154" y="5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noFill/>
              <a:ln>
                <a:noFill/>
              </a:ln>
              <a:effectLst/>
            </c:spPr>
          </c:dPt>
          <c:dPt>
            <c:idx val="2"/>
            <c:invertIfNegative val="0"/>
            <c:bubble3D val="0"/>
            <c:spPr>
              <a:noFill/>
              <a:ln>
                <a:noFill/>
              </a:ln>
              <a:effectLst/>
            </c:spPr>
          </c:dPt>
          <c:dPt>
            <c:idx val="3"/>
            <c:invertIfNegative val="0"/>
            <c:bubble3D val="0"/>
            <c:spPr>
              <a:noFill/>
              <a:ln>
                <a:noFill/>
              </a:ln>
              <a:effectLst/>
            </c:spPr>
          </c:dPt>
          <c:dPt>
            <c:idx val="4"/>
            <c:invertIfNegative val="0"/>
            <c:bubble3D val="0"/>
            <c:spPr>
              <a:noFill/>
              <a:ln>
                <a:noFill/>
              </a:ln>
              <a:effectLst/>
            </c:spPr>
          </c:dPt>
          <c:dPt>
            <c:idx val="5"/>
            <c:invertIfNegative val="0"/>
            <c:bubble3D val="0"/>
            <c:spPr>
              <a:noFill/>
              <a:ln>
                <a:noFill/>
              </a:ln>
              <a:effectLst/>
            </c:spPr>
          </c:dPt>
          <c:dPt>
            <c:idx val="7"/>
            <c:invertIfNegative val="0"/>
            <c:bubble3D val="0"/>
            <c:spPr>
              <a:noFill/>
              <a:ln>
                <a:noFill/>
              </a:ln>
              <a:effectLst/>
            </c:spPr>
          </c:dPt>
          <c:dPt>
            <c:idx val="8"/>
            <c:invertIfNegative val="0"/>
            <c:bubble3D val="0"/>
            <c:spPr>
              <a:noFill/>
              <a:ln>
                <a:noFill/>
              </a:ln>
              <a:effectLst/>
            </c:spPr>
          </c:dPt>
          <c:dLbls>
            <c:dLbl>
              <c:idx val="0"/>
              <c:layout>
                <c:manualLayout>
                  <c:x val="0"/>
                  <c:y val="-0.30152154918359769"/>
                </c:manualLayout>
              </c:layout>
              <c:showLegendKey val="0"/>
              <c:showVal val="1"/>
              <c:showCatName val="0"/>
              <c:showSerName val="0"/>
              <c:showPercent val="0"/>
              <c:showBubbleSize val="0"/>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layout>
                <c:manualLayout>
                  <c:x val="1.7305562130305254E-3"/>
                  <c:y val="-0.28399122655664433"/>
                </c:manualLayout>
              </c:layout>
              <c:showLegendKey val="0"/>
              <c:showVal val="1"/>
              <c:showCatName val="0"/>
              <c:showSerName val="0"/>
              <c:showPercent val="0"/>
              <c:showBubbleSize val="0"/>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Sheet1!$B$2:$B$10</c:f>
              <c:numCache>
                <c:formatCode>General</c:formatCode>
                <c:ptCount val="9"/>
                <c:pt idx="0">
                  <c:v>1934</c:v>
                </c:pt>
                <c:pt idx="1">
                  <c:v>1932</c:v>
                </c:pt>
                <c:pt idx="2">
                  <c:v>1924</c:v>
                </c:pt>
                <c:pt idx="3">
                  <c:v>1857</c:v>
                </c:pt>
                <c:pt idx="4">
                  <c:v>1841</c:v>
                </c:pt>
                <c:pt idx="5">
                  <c:v>1824</c:v>
                </c:pt>
                <c:pt idx="6">
                  <c:v>1824</c:v>
                </c:pt>
                <c:pt idx="7">
                  <c:v>1775</c:v>
                </c:pt>
                <c:pt idx="8">
                  <c:v>1427</c:v>
                </c:pt>
              </c:numCache>
            </c:numRef>
          </c:val>
        </c:ser>
        <c:ser>
          <c:idx val="1"/>
          <c:order val="1"/>
          <c:tx>
            <c:strRef>
              <c:f>Sheet1!$C$1</c:f>
              <c:strCache>
                <c:ptCount val="1"/>
                <c:pt idx="0">
                  <c:v>Series 2</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dLbl>
              <c:idx val="1"/>
              <c:layout>
                <c:manualLayout>
                  <c:x val="-3.1726497398356686E-17"/>
                  <c:y val="-4.557883883007871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
                  <c:y val="-3.8566709779297381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6.3452994796713371E-17"/>
                  <c:y val="-3.8566709779297395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3452994796713371E-17"/>
                  <c:y val="-3.1554580728516073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1.7305562130306522E-3"/>
                  <c:y val="-4.5578838830078718E-2"/>
                </c:manualLayout>
              </c:layout>
              <c:showLegendKey val="0"/>
              <c:showVal val="1"/>
              <c:showCatName val="0"/>
              <c:showSerName val="0"/>
              <c:showPercent val="0"/>
              <c:showBubbleSize val="0"/>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layout>
                <c:manualLayout>
                  <c:x val="-1.2690598959342674E-16"/>
                  <c:y val="-5.2590967880860061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1.2690598959342674E-16"/>
                  <c:y val="-7.7133419558594762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Sheet1!$C$2:$C$10</c:f>
              <c:numCache>
                <c:formatCode>General</c:formatCode>
                <c:ptCount val="9"/>
                <c:pt idx="0">
                  <c:v>0</c:v>
                </c:pt>
                <c:pt idx="1">
                  <c:v>2</c:v>
                </c:pt>
                <c:pt idx="2">
                  <c:v>8</c:v>
                </c:pt>
                <c:pt idx="3">
                  <c:v>67</c:v>
                </c:pt>
                <c:pt idx="4">
                  <c:v>16</c:v>
                </c:pt>
                <c:pt idx="5">
                  <c:v>17</c:v>
                </c:pt>
                <c:pt idx="6">
                  <c:v>0</c:v>
                </c:pt>
                <c:pt idx="7">
                  <c:v>49</c:v>
                </c:pt>
                <c:pt idx="8">
                  <c:v>348</c:v>
                </c:pt>
              </c:numCache>
            </c:numRef>
          </c:val>
        </c:ser>
        <c:ser>
          <c:idx val="2"/>
          <c:order val="2"/>
          <c:tx>
            <c:strRef>
              <c:f>Sheet1!$D$1</c:f>
              <c:strCache>
                <c:ptCount val="1"/>
                <c:pt idx="0">
                  <c:v>Column1</c:v>
                </c:pt>
              </c:strCache>
            </c:strRef>
          </c:tx>
          <c:spPr>
            <a:solidFill>
              <a:schemeClr val="accent3"/>
            </a:solidFill>
            <a:ln>
              <a:noFill/>
            </a:ln>
            <a:effectLst/>
          </c:spPr>
          <c:invertIfNegative val="0"/>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Sheet1!$D$2:$D$10</c:f>
              <c:numCache>
                <c:formatCode>General</c:formatCode>
                <c:ptCount val="9"/>
              </c:numCache>
            </c:numRef>
          </c:val>
        </c:ser>
        <c:dLbls>
          <c:showLegendKey val="0"/>
          <c:showVal val="0"/>
          <c:showCatName val="0"/>
          <c:showSerName val="0"/>
          <c:showPercent val="0"/>
          <c:showBubbleSize val="0"/>
        </c:dLbls>
        <c:gapWidth val="150"/>
        <c:overlap val="100"/>
        <c:axId val="593871624"/>
        <c:axId val="593870840"/>
      </c:barChart>
      <c:catAx>
        <c:axId val="593871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593870840"/>
        <c:crosses val="autoZero"/>
        <c:auto val="1"/>
        <c:lblAlgn val="ctr"/>
        <c:lblOffset val="100"/>
        <c:noMultiLvlLbl val="0"/>
      </c:catAx>
      <c:valAx>
        <c:axId val="593870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593871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Tabelle1!$A$2:$A$8</c:f>
              <c:strCache>
                <c:ptCount val="7"/>
                <c:pt idx="0">
                  <c:v>Bayes Classification</c:v>
                </c:pt>
                <c:pt idx="1">
                  <c:v>Random Forest</c:v>
                </c:pt>
                <c:pt idx="2">
                  <c:v>Deep Learning</c:v>
                </c:pt>
                <c:pt idx="3">
                  <c:v>Support Vector Machines</c:v>
                </c:pt>
                <c:pt idx="4">
                  <c:v>Neural Networks</c:v>
                </c:pt>
                <c:pt idx="5">
                  <c:v>Trees</c:v>
                </c:pt>
                <c:pt idx="6">
                  <c:v>Regression</c:v>
                </c:pt>
              </c:strCache>
            </c:strRef>
          </c:cat>
          <c:val>
            <c:numRef>
              <c:f>Tabelle1!$B$2:$B$8</c:f>
              <c:numCache>
                <c:formatCode>General</c:formatCode>
                <c:ptCount val="7"/>
                <c:pt idx="0">
                  <c:v>127</c:v>
                </c:pt>
                <c:pt idx="1">
                  <c:v>196</c:v>
                </c:pt>
                <c:pt idx="2">
                  <c:v>345</c:v>
                </c:pt>
                <c:pt idx="3">
                  <c:v>503</c:v>
                </c:pt>
                <c:pt idx="4">
                  <c:v>999</c:v>
                </c:pt>
                <c:pt idx="5">
                  <c:v>1350</c:v>
                </c:pt>
                <c:pt idx="6">
                  <c:v>1591</c:v>
                </c:pt>
              </c:numCache>
            </c:numRef>
          </c:val>
        </c:ser>
        <c:dLbls>
          <c:showLegendKey val="0"/>
          <c:showVal val="0"/>
          <c:showCatName val="0"/>
          <c:showSerName val="0"/>
          <c:showPercent val="0"/>
          <c:showBubbleSize val="0"/>
        </c:dLbls>
        <c:gapWidth val="182"/>
        <c:axId val="593873976"/>
        <c:axId val="593869272"/>
      </c:barChart>
      <c:catAx>
        <c:axId val="593873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3869272"/>
        <c:crosses val="autoZero"/>
        <c:auto val="1"/>
        <c:lblAlgn val="ctr"/>
        <c:lblOffset val="100"/>
        <c:noMultiLvlLbl val="0"/>
      </c:catAx>
      <c:valAx>
        <c:axId val="593869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3873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95B663-A359-4E54-8989-6E815F050B49}" type="datetimeFigureOut">
              <a:rPr lang="de-DE" smtClean="0"/>
              <a:pPr/>
              <a:t>05.01.2017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06FD83-94F6-4B7E-97F7-9005B88CBB08}" type="slidenum">
              <a:rPr lang="de-DE" smtClean="0"/>
              <a:pPr/>
              <a:t>‹Nr.›</a:t>
            </a:fld>
            <a:endParaRPr lang="de-DE" dirty="0"/>
          </a:p>
        </p:txBody>
      </p:sp>
    </p:spTree>
    <p:extLst>
      <p:ext uri="{BB962C8B-B14F-4D97-AF65-F5344CB8AC3E}">
        <p14:creationId xmlns:p14="http://schemas.microsoft.com/office/powerpoint/2010/main" val="3507707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C243D8-2C9D-447E-8AC2-008C661E1A6F}" type="datetimeFigureOut">
              <a:rPr lang="de-DE" smtClean="0"/>
              <a:pPr/>
              <a:t>05.01.2017</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FBBB1-C8EB-4E56-B1DB-58475CA8EC6C}" type="slidenum">
              <a:rPr lang="de-DE" smtClean="0"/>
              <a:pPr/>
              <a:t>‹Nr.›</a:t>
            </a:fld>
            <a:endParaRPr lang="de-DE" dirty="0"/>
          </a:p>
        </p:txBody>
      </p:sp>
    </p:spTree>
    <p:extLst>
      <p:ext uri="{BB962C8B-B14F-4D97-AF65-F5344CB8AC3E}">
        <p14:creationId xmlns:p14="http://schemas.microsoft.com/office/powerpoint/2010/main" val="335661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FBBB1-C8EB-4E56-B1DB-58475CA8EC6C}" type="slidenum">
              <a:rPr lang="de-DE" smtClean="0"/>
              <a:pPr/>
              <a:t>15</a:t>
            </a:fld>
            <a:endParaRPr lang="de-DE" dirty="0"/>
          </a:p>
        </p:txBody>
      </p:sp>
    </p:spTree>
    <p:extLst>
      <p:ext uri="{BB962C8B-B14F-4D97-AF65-F5344CB8AC3E}">
        <p14:creationId xmlns:p14="http://schemas.microsoft.com/office/powerpoint/2010/main" val="46314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7FFBBB1-C8EB-4E56-B1DB-58475CA8EC6C}" type="slidenum">
              <a:rPr lang="de-DE" smtClean="0"/>
              <a:pPr/>
              <a:t>28</a:t>
            </a:fld>
            <a:endParaRPr lang="de-DE" dirty="0"/>
          </a:p>
        </p:txBody>
      </p:sp>
    </p:spTree>
    <p:extLst>
      <p:ext uri="{BB962C8B-B14F-4D97-AF65-F5344CB8AC3E}">
        <p14:creationId xmlns:p14="http://schemas.microsoft.com/office/powerpoint/2010/main" val="698977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9" name="Rechteck 8"/>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Bildplatzhalter 3"/>
          <p:cNvSpPr>
            <a:spLocks noGrp="1"/>
          </p:cNvSpPr>
          <p:nvPr>
            <p:ph type="pic" sz="quarter" idx="13" hasCustomPrompt="1"/>
          </p:nvPr>
        </p:nvSpPr>
        <p:spPr>
          <a:xfrm>
            <a:off x="6804025" y="4508475"/>
            <a:ext cx="1944688" cy="720725"/>
          </a:xfrm>
          <a:prstGeom prst="rect">
            <a:avLst/>
          </a:prstGeom>
        </p:spPr>
        <p:txBody>
          <a:bodyPr/>
          <a:lstStyle>
            <a:lvl1pPr>
              <a:defRPr baseline="0"/>
            </a:lvl1pPr>
          </a:lstStyle>
          <a:p>
            <a:r>
              <a:rPr lang="de-DE" dirty="0" smtClean="0"/>
              <a:t>Partner Logo 1</a:t>
            </a:r>
            <a:endParaRPr lang="de-DE" dirty="0"/>
          </a:p>
        </p:txBody>
      </p:sp>
      <p:sp>
        <p:nvSpPr>
          <p:cNvPr id="18" name="Bildplatzhalter 3"/>
          <p:cNvSpPr>
            <a:spLocks noGrp="1"/>
          </p:cNvSpPr>
          <p:nvPr>
            <p:ph type="pic" sz="quarter" idx="14" hasCustomPrompt="1"/>
          </p:nvPr>
        </p:nvSpPr>
        <p:spPr>
          <a:xfrm>
            <a:off x="6804248" y="3645024"/>
            <a:ext cx="1944688" cy="720725"/>
          </a:xfrm>
          <a:prstGeom prst="rect">
            <a:avLst/>
          </a:prstGeom>
        </p:spPr>
        <p:txBody>
          <a:bodyPr/>
          <a:lstStyle>
            <a:lvl1pPr>
              <a:defRPr baseline="0"/>
            </a:lvl1pPr>
          </a:lstStyle>
          <a:p>
            <a:r>
              <a:rPr lang="de-DE" dirty="0" smtClean="0"/>
              <a:t>Partner Logo 2</a:t>
            </a:r>
            <a:endParaRPr lang="de-DE" dirty="0"/>
          </a:p>
        </p:txBody>
      </p:sp>
      <p:pic>
        <p:nvPicPr>
          <p:cNvPr id="19" name="Picture 2" descr="\\wi1.uni-muenster.de\dfs\institut\ERCIS\10 Corporate Identity\10 Corporate Design &amp; Communication\10 Logos &amp; Grafiken &amp; Bilder\10 ERCIS-Logo\logo_schrif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3338" y="445245"/>
            <a:ext cx="1892185" cy="1656184"/>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3" descr="\\wi1.uni-muenster.de\dfs\institut\ERCIS\10 Corporate Identity\10 Corporate Design &amp; Communication\10 Logos &amp; Grafiken &amp; Bilder\30 WWU-Logo\WWU_Logo1_1c.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437884"/>
            <a:ext cx="1874862" cy="405429"/>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platzhalter 35"/>
          <p:cNvSpPr>
            <a:spLocks noGrp="1"/>
          </p:cNvSpPr>
          <p:nvPr>
            <p:ph type="body" sz="quarter" idx="16" hasCustomPrompt="1"/>
          </p:nvPr>
        </p:nvSpPr>
        <p:spPr>
          <a:xfrm>
            <a:off x="467545" y="2348880"/>
            <a:ext cx="6264696" cy="504055"/>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24.07.2014</a:t>
            </a:r>
            <a:endParaRPr lang="en-US" noProof="0" dirty="0"/>
          </a:p>
        </p:txBody>
      </p:sp>
      <p:sp>
        <p:nvSpPr>
          <p:cNvPr id="2" name="Titel 1"/>
          <p:cNvSpPr>
            <a:spLocks noGrp="1"/>
          </p:cNvSpPr>
          <p:nvPr>
            <p:ph type="title" hasCustomPrompt="1"/>
          </p:nvPr>
        </p:nvSpPr>
        <p:spPr>
          <a:xfrm>
            <a:off x="467544" y="1484784"/>
            <a:ext cx="6264695" cy="86409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err="1" smtClean="0"/>
              <a:t>Endpräsentation</a:t>
            </a:r>
            <a:endParaRPr lang="en-US" noProof="0" dirty="0"/>
          </a:p>
        </p:txBody>
      </p:sp>
      <p:sp>
        <p:nvSpPr>
          <p:cNvPr id="11" name="Textfeld 10"/>
          <p:cNvSpPr txBox="1"/>
          <p:nvPr userDrawn="1"/>
        </p:nvSpPr>
        <p:spPr>
          <a:xfrm>
            <a:off x="7524328" y="6101922"/>
            <a:ext cx="1224136" cy="430887"/>
          </a:xfrm>
          <a:prstGeom prst="rect">
            <a:avLst/>
          </a:prstGeom>
          <a:noFill/>
        </p:spPr>
        <p:txBody>
          <a:bodyPr wrap="square" rtlCol="0">
            <a:spAutoFit/>
          </a:bodyPr>
          <a:lstStyle/>
          <a:p>
            <a:pPr algn="r">
              <a:spcAft>
                <a:spcPts val="300"/>
              </a:spcAft>
            </a:pPr>
            <a:r>
              <a:rPr lang="de-DE" sz="1100" b="0" cap="none" baseline="0" dirty="0" smtClean="0">
                <a:solidFill>
                  <a:schemeClr val="bg1"/>
                </a:solidFill>
                <a:latin typeface="Trebuchet MS" pitchFamily="34" charset="0"/>
              </a:rPr>
              <a:t>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2016-10-26</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No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p>
            <a:r>
              <a:rPr lang="en-US" noProof="0" dirty="0" smtClean="0"/>
              <a:t>Add picture by clicking symbol</a:t>
            </a:r>
            <a:endParaRPr lang="en-US" noProof="0" dirty="0"/>
          </a:p>
        </p:txBody>
      </p:sp>
      <p:sp>
        <p:nvSpPr>
          <p:cNvPr id="8" name="Inhaltsplatzhalter 6"/>
          <p:cNvSpPr>
            <a:spLocks noGrp="1"/>
          </p:cNvSpPr>
          <p:nvPr>
            <p:ph sz="quarter" idx="14" hasCustomPrompt="1"/>
          </p:nvPr>
        </p:nvSpPr>
        <p:spPr>
          <a:xfrm>
            <a:off x="4644008" y="2348880"/>
            <a:ext cx="4121991" cy="3528392"/>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6"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7" hasCustomPrompt="1"/>
          </p:nvPr>
        </p:nvSpPr>
        <p:spPr>
          <a:xfrm>
            <a:off x="378001" y="1548000"/>
            <a:ext cx="628223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o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9" name="Inhaltsplatzhalter 6"/>
          <p:cNvSpPr>
            <a:spLocks noGrp="1"/>
          </p:cNvSpPr>
          <p:nvPr>
            <p:ph sz="quarter" idx="17" hasCustomPrompt="1"/>
          </p:nvPr>
        </p:nvSpPr>
        <p:spPr>
          <a:xfrm>
            <a:off x="378001" y="1548000"/>
            <a:ext cx="6282232"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vl2pPr marL="449263" indent="-182563">
              <a:buFont typeface="Wingdings" pitchFamily="2" charset="2"/>
              <a:buChar char="§"/>
              <a:defRPr sz="2200">
                <a:solidFill>
                  <a:srgbClr val="5F5F5F"/>
                </a:solidFill>
              </a:defRPr>
            </a:lvl2pPr>
            <a:lvl3pPr marL="806450" indent="-182563">
              <a:buFont typeface="Wingdings" pitchFamily="2" charset="2"/>
              <a:buChar char="§"/>
              <a:defRPr>
                <a:solidFill>
                  <a:srgbClr val="5F5F5F"/>
                </a:solidFill>
              </a:defRPr>
            </a:lvl3pPr>
            <a:lvl4pPr marL="989013" indent="0">
              <a:buFont typeface="Wingdings" pitchFamily="2" charset="2"/>
              <a:buNone/>
              <a:defRPr sz="1800">
                <a:solidFill>
                  <a:srgbClr val="5F5F5F"/>
                </a:solidFill>
              </a:defRPr>
            </a:lvl4pPr>
            <a:lvl5pPr marL="1828800" indent="0">
              <a:buNone/>
              <a:defRPr/>
            </a:lvl5pPr>
          </a:lstStyle>
          <a:p>
            <a:pPr lvl="0"/>
            <a:r>
              <a:rPr lang="en-US" noProof="0" dirty="0" smtClean="0"/>
              <a:t>Click to add text</a:t>
            </a:r>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Inhaltsplatzhalter 12"/>
          <p:cNvSpPr>
            <a:spLocks noGrp="1"/>
          </p:cNvSpPr>
          <p:nvPr>
            <p:ph sz="quarter" idx="11" hasCustomPrompt="1"/>
          </p:nvPr>
        </p:nvSpPr>
        <p:spPr>
          <a:xfrm>
            <a:off x="395536" y="1772816"/>
            <a:ext cx="6552728" cy="3312368"/>
          </a:xfrm>
          <a:prstGeom prst="rect">
            <a:avLst/>
          </a:prstGeom>
        </p:spPr>
        <p:txBody>
          <a:bodyPr/>
          <a:lstStyle>
            <a:lvl1pPr marL="0">
              <a:spcAft>
                <a:spcPts val="600"/>
              </a:spcAft>
              <a:defRPr sz="2500" b="1" cap="all" baseline="0">
                <a:solidFill>
                  <a:schemeClr val="bg1"/>
                </a:solidFill>
              </a:defRPr>
            </a:lvl1pPr>
          </a:lstStyle>
          <a:p>
            <a:pPr lvl="0"/>
            <a:r>
              <a:rPr lang="en-US" noProof="0" dirty="0" smtClean="0"/>
              <a:t>Click to add text or Image</a:t>
            </a:r>
          </a:p>
        </p:txBody>
      </p:sp>
      <p:sp>
        <p:nvSpPr>
          <p:cNvPr id="3" name="Textplatzhalter 2"/>
          <p:cNvSpPr>
            <a:spLocks noGrp="1"/>
          </p:cNvSpPr>
          <p:nvPr>
            <p:ph type="body" sz="quarter" idx="13" hasCustomPrompt="1"/>
          </p:nvPr>
        </p:nvSpPr>
        <p:spPr>
          <a:xfrm>
            <a:off x="395536" y="5157192"/>
            <a:ext cx="6551613" cy="792162"/>
          </a:xfrm>
          <a:prstGeom prst="rect">
            <a:avLst/>
          </a:prstGeom>
        </p:spPr>
        <p:txBody>
          <a:bodyPr/>
          <a:lstStyle>
            <a:lvl1pPr marL="182563" marR="0" indent="-182563" algn="l" defTabSz="914400" rtl="0" eaLnBrk="1" fontAlgn="auto" latinLnBrk="0" hangingPunct="1">
              <a:lnSpc>
                <a:spcPct val="100000"/>
              </a:lnSpc>
              <a:spcBef>
                <a:spcPts val="0"/>
              </a:spcBef>
              <a:spcAft>
                <a:spcPts val="300"/>
              </a:spcAft>
              <a:buClrTx/>
              <a:buSzTx/>
              <a:buFontTx/>
              <a:buNone/>
              <a:tabLst/>
              <a:defRPr lang="en-US" sz="1300" b="0" kern="1200" cap="all" spc="0" baseline="0" noProof="0" dirty="0" smtClean="0">
                <a:solidFill>
                  <a:schemeClr val="bg1"/>
                </a:solidFill>
                <a:latin typeface="Trebuchet MS" pitchFamily="34" charset="0"/>
                <a:ea typeface="+mn-ea"/>
                <a:cs typeface="Arial" pitchFamily="34" charset="0"/>
              </a:defRPr>
            </a:lvl1pPr>
          </a:lstStyle>
          <a:p>
            <a:pPr marL="182563" marR="0" lvl="0" indent="-182563" algn="l" defTabSz="914400" rtl="0" eaLnBrk="1" fontAlgn="auto" latinLnBrk="0" hangingPunct="1">
              <a:lnSpc>
                <a:spcPct val="100000"/>
              </a:lnSpc>
              <a:spcBef>
                <a:spcPts val="0"/>
              </a:spcBef>
              <a:spcAft>
                <a:spcPts val="300"/>
              </a:spcAft>
              <a:buClrTx/>
              <a:buSzTx/>
              <a:buFontTx/>
              <a:buNone/>
              <a:tabLst/>
              <a:defRPr/>
            </a:pPr>
            <a:r>
              <a:rPr lang="en-US" noProof="0" dirty="0" smtClean="0"/>
              <a:t>Click to add contact Details</a:t>
            </a:r>
          </a:p>
          <a:p>
            <a:pPr lvl="0"/>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de-DE" dirty="0" smtClean="0"/>
              <a:t>Title</a:t>
            </a:r>
            <a:endParaRPr lang="de-DE" dirty="0"/>
          </a:p>
        </p:txBody>
      </p:sp>
    </p:spTree>
    <p:extLst>
      <p:ext uri="{BB962C8B-B14F-4D97-AF65-F5344CB8AC3E}">
        <p14:creationId xmlns:p14="http://schemas.microsoft.com/office/powerpoint/2010/main" val="338328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1"/>
            <a:ext cx="8353425" cy="4014600"/>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Inhaltsplatzhalter 7"/>
          <p:cNvSpPr>
            <a:spLocks noGrp="1"/>
          </p:cNvSpPr>
          <p:nvPr>
            <p:ph sz="quarter" idx="17" hasCustomPrompt="1"/>
          </p:nvPr>
        </p:nvSpPr>
        <p:spPr>
          <a:xfrm>
            <a:off x="377825" y="5831815"/>
            <a:ext cx="8353600" cy="264185"/>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No Bullets)">
    <p:spTree>
      <p:nvGrpSpPr>
        <p:cNvPr id="1" name=""/>
        <p:cNvGrpSpPr/>
        <p:nvPr/>
      </p:nvGrpSpPr>
      <p:grpSpPr>
        <a:xfrm>
          <a:off x="0" y="0"/>
          <a:ext cx="0" cy="0"/>
          <a:chOff x="0" y="0"/>
          <a:chExt cx="0" cy="0"/>
        </a:xfrm>
      </p:grpSpPr>
      <p:sp>
        <p:nvSpPr>
          <p:cNvPr id="5"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7"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Bullets, No Logo)">
    <p:spTree>
      <p:nvGrpSpPr>
        <p:cNvPr id="1" name=""/>
        <p:cNvGrpSpPr/>
        <p:nvPr/>
      </p:nvGrpSpPr>
      <p:grpSpPr>
        <a:xfrm>
          <a:off x="0" y="0"/>
          <a:ext cx="0" cy="0"/>
          <a:chOff x="0" y="0"/>
          <a:chExt cx="0" cy="0"/>
        </a:xfrm>
      </p:grpSpPr>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Rechteck 5"/>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6"/>
          <p:cNvSpPr>
            <a:spLocks noGrp="1"/>
          </p:cNvSpPr>
          <p:nvPr>
            <p:ph sz="quarter" idx="13" hasCustomPrompt="1"/>
          </p:nvPr>
        </p:nvSpPr>
        <p:spPr>
          <a:xfrm>
            <a:off x="378000" y="1548000"/>
            <a:ext cx="8353425" cy="4319587"/>
          </a:xfrm>
          <a:prstGeom prst="rect">
            <a:avLst/>
          </a:prstGeom>
        </p:spPr>
        <p:txBody>
          <a:bodyPr lIns="90000"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lang="en-US" sz="2200" b="0" kern="1200" noProof="0" dirty="0" smtClean="0">
                <a:solidFill>
                  <a:srgbClr val="5F5F5F"/>
                </a:solidFill>
                <a:latin typeface="+mn-lt"/>
                <a:ea typeface="+mn-ea"/>
                <a:cs typeface="+mn-cs"/>
              </a:defRPr>
            </a:lvl2pPr>
            <a:lvl3pPr marL="540000" indent="-180000">
              <a:spcBef>
                <a:spcPts val="0"/>
              </a:spcBef>
              <a:buFont typeface="Wingdings" pitchFamily="2" charset="2"/>
              <a:buChar char="§"/>
              <a:defRPr baseline="0">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0944646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Bullets, No Title, No Logo)">
    <p:spTree>
      <p:nvGrpSpPr>
        <p:cNvPr id="1" name=""/>
        <p:cNvGrpSpPr/>
        <p:nvPr/>
      </p:nvGrpSpPr>
      <p:grpSpPr>
        <a:xfrm>
          <a:off x="0" y="0"/>
          <a:ext cx="0" cy="0"/>
          <a:chOff x="0" y="0"/>
          <a:chExt cx="0" cy="0"/>
        </a:xfrm>
      </p:grpSpPr>
      <p:sp>
        <p:nvSpPr>
          <p:cNvPr id="2" name="Rechteck 1"/>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6"/>
          <p:cNvSpPr>
            <a:spLocks noGrp="1"/>
          </p:cNvSpPr>
          <p:nvPr>
            <p:ph sz="quarter" idx="13" hasCustomPrompt="1"/>
          </p:nvPr>
        </p:nvSpPr>
        <p:spPr>
          <a:xfrm>
            <a:off x="378000" y="188640"/>
            <a:ext cx="8370464" cy="567894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4"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42918256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heading Slide">
    <p:spTree>
      <p:nvGrpSpPr>
        <p:cNvPr id="1" name=""/>
        <p:cNvGrpSpPr/>
        <p:nvPr/>
      </p:nvGrpSpPr>
      <p:grpSpPr>
        <a:xfrm>
          <a:off x="0" y="0"/>
          <a:ext cx="0" cy="0"/>
          <a:chOff x="0" y="0"/>
          <a:chExt cx="0" cy="0"/>
        </a:xfrm>
      </p:grpSpPr>
      <p:sp>
        <p:nvSpPr>
          <p:cNvPr id="3" name="Bildplatzhalter 2"/>
          <p:cNvSpPr>
            <a:spLocks noGrp="1"/>
          </p:cNvSpPr>
          <p:nvPr>
            <p:ph type="pic" sz="quarter" idx="13" hasCustomPrompt="1"/>
          </p:nvPr>
        </p:nvSpPr>
        <p:spPr>
          <a:xfrm>
            <a:off x="366714" y="1556793"/>
            <a:ext cx="8309742" cy="2808312"/>
          </a:xfrm>
          <a:prstGeom prst="rect">
            <a:avLst/>
          </a:prstGeom>
        </p:spPr>
        <p:txBody>
          <a:bodyPr/>
          <a:lstStyle>
            <a:lvl1pPr>
              <a:defRPr/>
            </a:lvl1pPr>
          </a:lstStyle>
          <a:p>
            <a:r>
              <a:rPr lang="en-US" noProof="0" dirty="0" smtClean="0"/>
              <a:t>Picture (optional)</a:t>
            </a:r>
            <a:endParaRPr lang="en-US" noProof="0" dirty="0"/>
          </a:p>
        </p:txBody>
      </p:sp>
      <p:sp>
        <p:nvSpPr>
          <p:cNvPr id="6" name="Textplatzhalter 35"/>
          <p:cNvSpPr>
            <a:spLocks noGrp="1"/>
          </p:cNvSpPr>
          <p:nvPr>
            <p:ph type="body" sz="quarter" idx="16" hasCustomPrompt="1"/>
          </p:nvPr>
        </p:nvSpPr>
        <p:spPr>
          <a:xfrm>
            <a:off x="367456" y="4941168"/>
            <a:ext cx="83090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ADD subtitle</a:t>
            </a:r>
            <a:endParaRPr lang="en-US" noProof="0" dirty="0"/>
          </a:p>
        </p:txBody>
      </p:sp>
      <p:sp>
        <p:nvSpPr>
          <p:cNvPr id="2" name="Titel 1"/>
          <p:cNvSpPr>
            <a:spLocks noGrp="1"/>
          </p:cNvSpPr>
          <p:nvPr>
            <p:ph type="title" hasCustomPrompt="1"/>
          </p:nvPr>
        </p:nvSpPr>
        <p:spPr>
          <a:xfrm>
            <a:off x="366713" y="4460875"/>
            <a:ext cx="8309743" cy="480293"/>
          </a:xfrm>
          <a:prstGeom prst="rect">
            <a:avLst/>
          </a:prstGeom>
        </p:spPr>
        <p:txBody>
          <a:bodyPr/>
          <a:lstStyle>
            <a:lvl1pPr>
              <a:defRPr lang="de-DE" sz="2500" b="1" kern="1200" cap="all" spc="0" baseline="0" noProof="0" dirty="0">
                <a:solidFill>
                  <a:srgbClr val="852339"/>
                </a:solidFill>
                <a:latin typeface="Trebuchet MS" pitchFamily="34" charset="0"/>
                <a:ea typeface="+mn-ea"/>
                <a:cs typeface="Arial" pitchFamily="34" charset="0"/>
              </a:defRPr>
            </a:lvl1pPr>
          </a:lstStyle>
          <a:p>
            <a:pPr marL="0" lvl="0" indent="0" algn="l" defTabSz="914400" rtl="0" eaLnBrk="1" latinLnBrk="0" hangingPunct="1">
              <a:spcBef>
                <a:spcPts val="0"/>
              </a:spcBef>
              <a:spcAft>
                <a:spcPts val="300"/>
              </a:spcAft>
              <a:buFontTx/>
              <a:buNone/>
            </a:pPr>
            <a:r>
              <a:rPr lang="en-US" noProof="0" dirty="0" smtClean="0"/>
              <a:t>Title</a:t>
            </a:r>
            <a:endParaRPr lang="en-US" noProof="0" dirty="0"/>
          </a:p>
        </p:txBody>
      </p:sp>
      <p:sp>
        <p:nvSpPr>
          <p:cNvPr id="5"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5744115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Bullets)">
    <p:spTree>
      <p:nvGrpSpPr>
        <p:cNvPr id="1" name=""/>
        <p:cNvGrpSpPr/>
        <p:nvPr/>
      </p:nvGrpSpPr>
      <p:grpSpPr>
        <a:xfrm>
          <a:off x="0" y="0"/>
          <a:ext cx="0" cy="0"/>
          <a:chOff x="0" y="0"/>
          <a:chExt cx="0" cy="0"/>
        </a:xfrm>
      </p:grpSpPr>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3" hasCustomPrompt="1"/>
          </p:nvPr>
        </p:nvSpPr>
        <p:spPr>
          <a:xfrm>
            <a:off x="378000" y="1556792"/>
            <a:ext cx="412199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Inhaltsplatzhalter 6"/>
          <p:cNvSpPr>
            <a:spLocks noGrp="1"/>
          </p:cNvSpPr>
          <p:nvPr>
            <p:ph sz="quarter" idx="18" hasCustomPrompt="1"/>
          </p:nvPr>
        </p:nvSpPr>
        <p:spPr>
          <a:xfrm>
            <a:off x="4626472" y="1556792"/>
            <a:ext cx="4121992" cy="4319587"/>
          </a:xfrm>
          <a:prstGeom prst="rect">
            <a:avLst/>
          </a:prstGeom>
        </p:spPr>
        <p:txBody>
          <a:bodyPr tIns="36000" bIns="36000">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9"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No Bullets)">
    <p:spTree>
      <p:nvGrpSpPr>
        <p:cNvPr id="1" name=""/>
        <p:cNvGrpSpPr/>
        <p:nvPr/>
      </p:nvGrpSpPr>
      <p:grpSpPr>
        <a:xfrm>
          <a:off x="0" y="0"/>
          <a:ext cx="0" cy="0"/>
          <a:chOff x="0" y="0"/>
          <a:chExt cx="0" cy="0"/>
        </a:xfrm>
      </p:grpSpPr>
      <p:sp>
        <p:nvSpPr>
          <p:cNvPr id="6" name="Inhaltsplatzhalter 6"/>
          <p:cNvSpPr>
            <a:spLocks noGrp="1"/>
          </p:cNvSpPr>
          <p:nvPr>
            <p:ph sz="quarter" idx="14" hasCustomPrompt="1"/>
          </p:nvPr>
        </p:nvSpPr>
        <p:spPr>
          <a:xfrm>
            <a:off x="378001"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8" name="Inhaltsplatzhalter 6"/>
          <p:cNvSpPr>
            <a:spLocks noGrp="1"/>
          </p:cNvSpPr>
          <p:nvPr>
            <p:ph sz="quarter" idx="15" hasCustomPrompt="1"/>
          </p:nvPr>
        </p:nvSpPr>
        <p:spPr>
          <a:xfrm>
            <a:off x="4626473"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eft) + Text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lvl1pPr>
              <a:defRPr baseline="0"/>
            </a:lvl1pPr>
          </a:lstStyle>
          <a:p>
            <a:r>
              <a:rPr lang="en-US" noProof="0" dirty="0" smtClean="0"/>
              <a:t>Add picture by clicking symbol</a:t>
            </a:r>
            <a:endParaRPr lang="en-US" noProof="0" dirty="0"/>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8" name="Inhaltsplatzhalter 6"/>
          <p:cNvSpPr>
            <a:spLocks noGrp="1"/>
          </p:cNvSpPr>
          <p:nvPr>
            <p:ph sz="quarter" idx="18" hasCustomPrompt="1"/>
          </p:nvPr>
        </p:nvSpPr>
        <p:spPr>
          <a:xfrm>
            <a:off x="4644008" y="2348880"/>
            <a:ext cx="4121992" cy="3527499"/>
          </a:xfrm>
          <a:prstGeom prst="rect">
            <a:avLst/>
          </a:prstGeom>
        </p:spPr>
        <p:txBody>
          <a:bodyPr tIns="36000" bIns="36000">
            <a:normAutofit/>
          </a:bodyPr>
          <a:lstStyle>
            <a:lvl1pPr marL="180000" indent="-180000" algn="l" defTabSz="914400" rtl="0" eaLnBrk="1" latinLnBrk="0" hangingPunct="1">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6"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7"/>
            </p:custDataLst>
            <p:extLst>
              <p:ext uri="{D42A27DB-BD31-4B8C-83A1-F6EECF244321}">
                <p14:modId xmlns:p14="http://schemas.microsoft.com/office/powerpoint/2010/main" val="10800389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 name="think-cell Folie" r:id="rId18" imgW="344" imgH="341" progId="TCLayout.ActiveDocument.1">
                  <p:embed/>
                </p:oleObj>
              </mc:Choice>
              <mc:Fallback>
                <p:oleObj name="think-cell Folie" r:id="rId18" imgW="344" imgH="341"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1" name="Rechteck 10"/>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feld 11"/>
          <p:cNvSpPr txBox="1"/>
          <p:nvPr/>
        </p:nvSpPr>
        <p:spPr>
          <a:xfrm>
            <a:off x="378692" y="6101922"/>
            <a:ext cx="4121300" cy="469359"/>
          </a:xfrm>
          <a:prstGeom prst="rect">
            <a:avLst/>
          </a:prstGeom>
          <a:noFill/>
        </p:spPr>
        <p:txBody>
          <a:bodyPr wrap="square" rtlCol="0">
            <a:spAutoFit/>
          </a:bodyPr>
          <a:lstStyle/>
          <a:p>
            <a:pPr>
              <a:spcAft>
                <a:spcPts val="300"/>
              </a:spcAft>
            </a:pPr>
            <a:r>
              <a:rPr lang="en-US" sz="1100" b="0" cap="none" baseline="0" noProof="0" dirty="0" smtClean="0">
                <a:solidFill>
                  <a:schemeClr val="bg1"/>
                </a:solidFill>
                <a:latin typeface="Trebuchet MS" pitchFamily="34" charset="0"/>
              </a:rPr>
              <a:t>Final Presentation AML-R</a:t>
            </a:r>
          </a:p>
          <a:p>
            <a:pPr>
              <a:spcAft>
                <a:spcPts val="300"/>
              </a:spcAft>
            </a:pPr>
            <a:r>
              <a:rPr lang="de-DE" sz="1100" b="0" cap="none" baseline="0" noProof="0" dirty="0" smtClean="0">
                <a:solidFill>
                  <a:schemeClr val="bg1"/>
                </a:solidFill>
                <a:latin typeface="Trebuchet MS" pitchFamily="34" charset="0"/>
              </a:rPr>
              <a:t>Marcus Cramer, Markus </a:t>
            </a:r>
            <a:r>
              <a:rPr lang="de-DE" sz="1100" b="0" cap="none" baseline="0" noProof="0" dirty="0" err="1" smtClean="0">
                <a:solidFill>
                  <a:schemeClr val="bg1"/>
                </a:solidFill>
                <a:latin typeface="Trebuchet MS" pitchFamily="34" charset="0"/>
              </a:rPr>
              <a:t>Heuchert</a:t>
            </a:r>
            <a:endParaRPr lang="en-US" sz="1100" b="0" cap="none" baseline="0" noProof="0" dirty="0">
              <a:solidFill>
                <a:schemeClr val="bg1"/>
              </a:solidFill>
              <a:latin typeface="Trebuchet MS" pitchFamily="34" charset="0"/>
            </a:endParaRPr>
          </a:p>
        </p:txBody>
      </p:sp>
      <p:sp>
        <p:nvSpPr>
          <p:cNvPr id="7" name="Textfeld 6"/>
          <p:cNvSpPr txBox="1"/>
          <p:nvPr/>
        </p:nvSpPr>
        <p:spPr>
          <a:xfrm>
            <a:off x="7524328" y="6101922"/>
            <a:ext cx="1224136" cy="430887"/>
          </a:xfrm>
          <a:prstGeom prst="rect">
            <a:avLst/>
          </a:prstGeom>
          <a:noFill/>
        </p:spPr>
        <p:txBody>
          <a:bodyPr wrap="square" rtlCol="0">
            <a:spAutoFit/>
          </a:bodyPr>
          <a:lstStyle/>
          <a:p>
            <a:pPr algn="r">
              <a:spcAft>
                <a:spcPts val="300"/>
              </a:spcAft>
            </a:pPr>
            <a:fld id="{A9063EE5-D4E8-4F75-A77C-D3AC67F05250}" type="slidenum">
              <a:rPr lang="de-DE" sz="1100" b="0" cap="none" baseline="0" smtClean="0">
                <a:solidFill>
                  <a:schemeClr val="bg1"/>
                </a:solidFill>
                <a:latin typeface="Trebuchet MS" pitchFamily="34" charset="0"/>
              </a:rPr>
              <a:pPr algn="r">
                <a:spcAft>
                  <a:spcPts val="300"/>
                </a:spcAft>
              </a:pPr>
              <a:t>‹Nr.›</a:t>
            </a:fld>
            <a:r>
              <a:rPr lang="de-DE" sz="1100" b="0" cap="none" baseline="0" dirty="0" smtClean="0">
                <a:solidFill>
                  <a:schemeClr val="bg1"/>
                </a:solidFill>
                <a:latin typeface="Trebuchet MS" pitchFamily="34" charset="0"/>
              </a:rPr>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2017-01-17</a:t>
            </a:r>
          </a:p>
        </p:txBody>
      </p:sp>
      <p:pic>
        <p:nvPicPr>
          <p:cNvPr id="16" name="Picture 2" descr="\\wi1.uni-muenster.de\dfs\institut\ERCIS\10 Corporate Identity\10 Corporate Design &amp; Communication\10 Logos &amp; Grafiken &amp; Bilder\10 ERCIS-Logo\ERCIS_log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115448" y="440382"/>
            <a:ext cx="1574224" cy="950267"/>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64" r:id="rId4"/>
    <p:sldLayoutId id="2147483663" r:id="rId5"/>
    <p:sldLayoutId id="2147483662" r:id="rId6"/>
    <p:sldLayoutId id="2147483658" r:id="rId7"/>
    <p:sldLayoutId id="2147483653" r:id="rId8"/>
    <p:sldLayoutId id="2147483652" r:id="rId9"/>
    <p:sldLayoutId id="2147483657" r:id="rId10"/>
    <p:sldLayoutId id="2147483659" r:id="rId11"/>
    <p:sldLayoutId id="2147483654" r:id="rId12"/>
    <p:sldLayoutId id="2147483660" r:id="rId13"/>
    <p:sldLayoutId id="2147483665" r:id="rId14"/>
  </p:sldLayoutIdLst>
  <p:timing>
    <p:tnLst>
      <p:par>
        <p:cTn id="1" dur="indefinite" restart="never" nodeType="tmRoot"/>
      </p:par>
    </p:tnLst>
  </p:timing>
  <p:hf sldNum="0" hdr="0" dt="0"/>
  <p:txStyles>
    <p:titleStyle>
      <a:lvl1pPr algn="l" defTabSz="914400" rtl="0" eaLnBrk="1" latinLnBrk="0" hangingPunct="1">
        <a:spcBef>
          <a:spcPct val="0"/>
        </a:spcBef>
        <a:buNone/>
        <a:defRPr sz="2800" b="1" kern="1200" cap="all" baseline="0">
          <a:solidFill>
            <a:srgbClr val="852339"/>
          </a:solidFill>
          <a:latin typeface="Trebuchet MS" pitchFamily="34" charset="0"/>
          <a:ea typeface="+mj-ea"/>
          <a:cs typeface="Arial" pitchFamily="34" charset="0"/>
        </a:defRPr>
      </a:lvl1pPr>
    </p:titleStyle>
    <p:bodyStyle>
      <a:lvl1pPr marL="182563" indent="-182563" algn="l" defTabSz="914400" rtl="0" eaLnBrk="1" latinLnBrk="0" hangingPunct="1">
        <a:spcBef>
          <a:spcPts val="0"/>
        </a:spcBef>
        <a:spcAft>
          <a:spcPts val="300"/>
        </a:spcAft>
        <a:buFontTx/>
        <a:buNone/>
        <a:defRPr sz="1300" b="0" kern="1200" spc="0" baseline="0">
          <a:solidFill>
            <a:srgbClr val="5F5F5F"/>
          </a:solidFill>
          <a:latin typeface="Trebuchet MS" pitchFamily="34" charset="0"/>
          <a:ea typeface="+mn-ea"/>
          <a:cs typeface="Arial" pitchFamily="34" charset="0"/>
        </a:defRPr>
      </a:lvl1pPr>
      <a:lvl2pPr marL="449263" indent="-182563" algn="l" defTabSz="914400" rtl="0" eaLnBrk="1" latinLnBrk="0" hangingPunct="1">
        <a:spcBef>
          <a:spcPct val="20000"/>
        </a:spcBef>
        <a:buFontTx/>
        <a:buBlip>
          <a:blip r:embed="rId21"/>
        </a:buBlip>
        <a:defRPr sz="2000" b="0" kern="1200">
          <a:solidFill>
            <a:schemeClr val="tx1"/>
          </a:solidFill>
          <a:latin typeface="+mn-lt"/>
          <a:ea typeface="+mn-ea"/>
          <a:cs typeface="+mn-cs"/>
        </a:defRPr>
      </a:lvl2pPr>
      <a:lvl3pPr marL="806450" indent="-182563" algn="l" defTabSz="914400" rtl="0" eaLnBrk="1" latinLnBrk="0" hangingPunct="1">
        <a:spcBef>
          <a:spcPct val="20000"/>
        </a:spcBef>
        <a:buFontTx/>
        <a:buBlip>
          <a:blip r:embed="rId21"/>
        </a:buBlip>
        <a:defRPr sz="2000" b="0" kern="1200">
          <a:solidFill>
            <a:schemeClr val="tx1"/>
          </a:solidFill>
          <a:latin typeface="+mn-lt"/>
          <a:ea typeface="+mn-ea"/>
          <a:cs typeface="+mn-cs"/>
        </a:defRPr>
      </a:lvl3pPr>
      <a:lvl4pPr marL="1163638" indent="-174625" algn="l" defTabSz="914400" rtl="0" eaLnBrk="1" latinLnBrk="0" hangingPunct="1">
        <a:spcBef>
          <a:spcPct val="20000"/>
        </a:spcBef>
        <a:buFontTx/>
        <a:buBlip>
          <a:blip r:embed="rId21"/>
        </a:buBlip>
        <a:defRPr sz="2000" b="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21"/>
        </a:buBlip>
        <a:defRPr sz="22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hyperlink" Target="http://nlp.stanford.edu/sentiment/" TargetMode="External"/><Relationship Id="rId3" Type="http://schemas.openxmlformats.org/officeDocument/2006/relationships/hyperlink" Target="http://www.di.fc.ul.pt/~jpn/r/fourier/fourier.html" TargetMode="External"/><Relationship Id="rId7" Type="http://schemas.openxmlformats.org/officeDocument/2006/relationships/hyperlink" Target="https://www.dsprelated.com/showcode/174.php" TargetMode="External"/><Relationship Id="rId2" Type="http://schemas.openxmlformats.org/officeDocument/2006/relationships/hyperlink" Target="http://cmc.music.columbia.edu/musicandcomputers/" TargetMode="External"/><Relationship Id="rId1" Type="http://schemas.openxmlformats.org/officeDocument/2006/relationships/slideLayout" Target="../slideLayouts/slideLayout2.xml"/><Relationship Id="rId6" Type="http://schemas.openxmlformats.org/officeDocument/2006/relationships/hyperlink" Target="https://developer.spotify.com/web-api/get-audio-features/" TargetMode="External"/><Relationship Id="rId5" Type="http://schemas.openxmlformats.org/officeDocument/2006/relationships/hyperlink" Target="http://www.diracdelta.co.uk/science/source/e/q/equal%20loudness%20contour/source.html#.WADCgpN940p" TargetMode="External"/><Relationship Id="rId4" Type="http://schemas.openxmlformats.org/officeDocument/2006/relationships/hyperlink" Target="http://www.abstractnew.com/2014/04/the-fast-fourier-transform-fft-without.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hyperlink" Target="http://signalprocessingsociety.org/uploads/special_issues_deadlines/MusicSP.pdf" TargetMode="External"/><Relationship Id="rId2" Type="http://schemas.openxmlformats.org/officeDocument/2006/relationships/hyperlink" Target="https://research.googleblog.com/2015/08/the-neural-networks-behind-google-voic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6"/>
          </p:nvPr>
        </p:nvSpPr>
        <p:spPr/>
        <p:txBody>
          <a:bodyPr/>
          <a:lstStyle/>
          <a:p>
            <a:r>
              <a:rPr lang="de-DE" dirty="0" smtClean="0"/>
              <a:t>Intermediate </a:t>
            </a:r>
            <a:r>
              <a:rPr lang="de-DE" dirty="0" err="1" smtClean="0"/>
              <a:t>seminar</a:t>
            </a:r>
            <a:r>
              <a:rPr lang="de-DE" dirty="0" smtClean="0"/>
              <a:t> </a:t>
            </a:r>
            <a:r>
              <a:rPr lang="de-DE" dirty="0" err="1" smtClean="0"/>
              <a:t>presentation</a:t>
            </a:r>
            <a:r>
              <a:rPr lang="de-DE" dirty="0" smtClean="0"/>
              <a:t> (AML-R)</a:t>
            </a:r>
          </a:p>
          <a:p>
            <a:endParaRPr lang="de-DE" dirty="0"/>
          </a:p>
          <a:p>
            <a:r>
              <a:rPr lang="de-DE" dirty="0" smtClean="0"/>
              <a:t>Marcus Cramer</a:t>
            </a:r>
            <a:endParaRPr lang="en-US" dirty="0"/>
          </a:p>
        </p:txBody>
      </p:sp>
      <p:sp>
        <p:nvSpPr>
          <p:cNvPr id="5" name="Titel 4"/>
          <p:cNvSpPr>
            <a:spLocks noGrp="1"/>
          </p:cNvSpPr>
          <p:nvPr>
            <p:ph type="title"/>
          </p:nvPr>
        </p:nvSpPr>
        <p:spPr>
          <a:xfrm>
            <a:off x="467544" y="1484784"/>
            <a:ext cx="7380820" cy="864096"/>
          </a:xfrm>
        </p:spPr>
        <p:txBody>
          <a:bodyPr/>
          <a:lstStyle/>
          <a:p>
            <a:r>
              <a:rPr lang="de-DE" dirty="0" smtClean="0"/>
              <a:t>Feature </a:t>
            </a:r>
            <a:r>
              <a:rPr lang="de-DE" dirty="0" err="1" smtClean="0"/>
              <a:t>extraction</a:t>
            </a:r>
            <a:r>
              <a:rPr lang="de-DE" dirty="0" smtClean="0"/>
              <a:t> </a:t>
            </a:r>
            <a:r>
              <a:rPr lang="de-DE" dirty="0" err="1" smtClean="0"/>
              <a:t>for</a:t>
            </a:r>
            <a:r>
              <a:rPr lang="de-DE" dirty="0" smtClean="0"/>
              <a:t> </a:t>
            </a:r>
            <a:r>
              <a:rPr lang="de-DE" dirty="0" err="1" smtClean="0"/>
              <a:t>audio</a:t>
            </a:r>
            <a:endParaRPr lang="en-GB" dirty="0"/>
          </a:p>
        </p:txBody>
      </p:sp>
    </p:spTree>
    <p:extLst>
      <p:ext uri="{BB962C8B-B14F-4D97-AF65-F5344CB8AC3E}">
        <p14:creationId xmlns:p14="http://schemas.microsoft.com/office/powerpoint/2010/main" val="2715768065"/>
      </p:ext>
    </p:extLst>
  </p:cSld>
  <p:clrMapOvr>
    <a:masterClrMapping/>
  </p:clrMapOvr>
  <mc:AlternateContent xmlns:mc="http://schemas.openxmlformats.org/markup-compatibility/2006" xmlns:p14="http://schemas.microsoft.com/office/powerpoint/2010/main">
    <mc:Choice Requires="p14">
      <p:transition spd="slow" p14:dur="2000" advTm="4413"/>
    </mc:Choice>
    <mc:Fallback xmlns="">
      <p:transition xmlns:p14="http://schemas.microsoft.com/office/powerpoint/2010/main" spd="slow" advTm="441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days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days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FOR different Days</a:t>
            </a:r>
            <a:endParaRPr lang="en-US"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000" y="1728000"/>
            <a:ext cx="2520000" cy="2520000"/>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000" y="3528000"/>
            <a:ext cx="2520000" cy="2520000"/>
          </a:xfrm>
          <a:prstGeom prst="rect">
            <a:avLst/>
          </a:prstGeom>
        </p:spPr>
      </p:pic>
      <p:pic>
        <p:nvPicPr>
          <p:cNvPr id="25" name="Grafik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000" y="1728000"/>
            <a:ext cx="2520000" cy="2520000"/>
          </a:xfrm>
          <a:prstGeom prst="rect">
            <a:avLst/>
          </a:prstGeom>
        </p:spPr>
      </p:pic>
      <p:pic>
        <p:nvPicPr>
          <p:cNvPr id="22" name="Grafik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000" y="3528000"/>
            <a:ext cx="2520000" cy="2520000"/>
          </a:xfrm>
          <a:prstGeom prst="rect">
            <a:avLst/>
          </a:prstGeom>
        </p:spPr>
      </p:pic>
    </p:spTree>
    <p:extLst>
      <p:ext uri="{BB962C8B-B14F-4D97-AF65-F5344CB8AC3E}">
        <p14:creationId xmlns:p14="http://schemas.microsoft.com/office/powerpoint/2010/main" val="78181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years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years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FOR different </a:t>
            </a:r>
            <a:r>
              <a:rPr lang="de-DE" dirty="0" err="1" smtClean="0"/>
              <a:t>Years</a:t>
            </a:r>
            <a:endParaRPr lang="en-US"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0" y="3825044"/>
            <a:ext cx="2520000" cy="2222956"/>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0" y="1728000"/>
            <a:ext cx="2520000" cy="224106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000" y="3825044"/>
            <a:ext cx="2520000" cy="2222956"/>
          </a:xfrm>
          <a:prstGeom prst="rect">
            <a:avLst/>
          </a:prstGeom>
        </p:spPr>
      </p:pic>
      <p:pic>
        <p:nvPicPr>
          <p:cNvPr id="2" name="Grafik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630" y="1728000"/>
            <a:ext cx="2520000" cy="2097044"/>
          </a:xfrm>
          <a:prstGeom prst="rect">
            <a:avLst/>
          </a:prstGeom>
        </p:spPr>
      </p:pic>
    </p:spTree>
    <p:extLst>
      <p:ext uri="{BB962C8B-B14F-4D97-AF65-F5344CB8AC3E}">
        <p14:creationId xmlns:p14="http://schemas.microsoft.com/office/powerpoint/2010/main" val="291172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3068960"/>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3242813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Title 3"/>
          <p:cNvSpPr txBox="1">
            <a:spLocks/>
          </p:cNvSpPr>
          <p:nvPr/>
        </p:nvSpPr>
        <p:spPr>
          <a:xfrm>
            <a:off x="371722" y="224644"/>
            <a:ext cx="6504533" cy="481336"/>
          </a:xfrm>
          <a:prstGeom prst="rect">
            <a:avLst/>
          </a:prstGeom>
        </p:spPr>
        <p:txBody>
          <a:bodyPr/>
          <a:lstStyle>
            <a:lvl1pPr algn="l" defTabSz="914400" rtl="0" eaLnBrk="1" latinLnBrk="0" hangingPunct="1">
              <a:spcBef>
                <a:spcPct val="0"/>
              </a:spcBef>
              <a:buNone/>
              <a:defRPr lang="de-DE" sz="2500" b="1" kern="1200" cap="all" spc="0" baseline="0" noProof="0" smtClean="0">
                <a:solidFill>
                  <a:srgbClr val="852339"/>
                </a:solidFill>
                <a:latin typeface="Trebuchet MS" pitchFamily="34" charset="0"/>
                <a:ea typeface="+mn-ea"/>
                <a:cs typeface="Arial" pitchFamily="34" charset="0"/>
              </a:defRPr>
            </a:lvl1pPr>
          </a:lstStyle>
          <a:p>
            <a:r>
              <a:rPr lang="en-US" dirty="0" smtClean="0"/>
              <a:t>Different NA encodings</a:t>
            </a:r>
            <a:endParaRPr lang="en-US" dirty="0"/>
          </a:p>
        </p:txBody>
      </p:sp>
      <p:sp>
        <p:nvSpPr>
          <p:cNvPr id="8" name="TextBox 7"/>
          <p:cNvSpPr txBox="1"/>
          <p:nvPr/>
        </p:nvSpPr>
        <p:spPr>
          <a:xfrm>
            <a:off x="377825" y="1700213"/>
            <a:ext cx="8407400" cy="4031873"/>
          </a:xfrm>
          <a:prstGeom prst="rect">
            <a:avLst/>
          </a:prstGeom>
          <a:noFill/>
        </p:spPr>
        <p:txBody>
          <a:bodyPr wrap="square" rtlCol="0">
            <a:spAutoFit/>
          </a:bodyPr>
          <a:lstStyle/>
          <a:p>
            <a:r>
              <a:rPr lang="en-US" sz="1600" dirty="0" smtClean="0"/>
              <a:t>Obvious NAs: -1 (all other values positive), [], blank</a:t>
            </a:r>
          </a:p>
          <a:p>
            <a:r>
              <a:rPr lang="en-US" sz="1600" dirty="0" smtClean="0"/>
              <a:t>More sophisticated:</a:t>
            </a:r>
          </a:p>
          <a:p>
            <a:pPr marL="342900" indent="-342900">
              <a:buFont typeface="+mj-lt"/>
              <a:buAutoNum type="arabicPeriod"/>
            </a:pPr>
            <a:r>
              <a:rPr lang="en-US" sz="1600" dirty="0" smtClean="0"/>
              <a:t>Find columns with negative mean of unique values and remove outliers -&gt; results in positive mean of unique values -&gt; outlier = -99999 -&gt; NA encoding</a:t>
            </a:r>
          </a:p>
          <a:p>
            <a:pPr marL="342900" indent="-342900">
              <a:buFont typeface="+mj-lt"/>
              <a:buAutoNum type="arabicPeriod"/>
            </a:pPr>
            <a:r>
              <a:rPr lang="en-US" sz="1600" dirty="0" smtClean="0"/>
              <a:t>Take mean of unique values and mean of unique values minus one extremum on both sides -&gt; if first value is more than 10 times higher than second value, we probably have an illogically high maximum value -&gt; this is the case for 1+e09, 9999, 99, 100</a:t>
            </a:r>
          </a:p>
          <a:p>
            <a:pPr marL="342900" indent="-342900">
              <a:buFont typeface="+mj-lt"/>
              <a:buAutoNum type="arabicPeriod"/>
            </a:pPr>
            <a:r>
              <a:rPr lang="en-US" sz="1600" dirty="0" smtClean="0"/>
              <a:t>Sometimes, the second highest value also seems to be some sort of NA encoding (same approach as above but removed second maximum too) -&gt; 9996, 9998, 98</a:t>
            </a:r>
          </a:p>
          <a:p>
            <a:pPr marL="342900" indent="-342900">
              <a:buFont typeface="+mj-lt"/>
              <a:buAutoNum type="arabicPeriod"/>
            </a:pPr>
            <a:r>
              <a:rPr lang="en-US" sz="1600" dirty="0" smtClean="0"/>
              <a:t>For other columns, a couple of extreme outliers exist. The maximum of extreme outliers is 5 values, which are more than 10000 times higher than the rest in the same column -&gt; 999999999, 999999998, 999999997, 999999996, 999999995, 999999994</a:t>
            </a:r>
          </a:p>
          <a:p>
            <a:pPr marL="342900" indent="-342900">
              <a:buFont typeface="+mj-lt"/>
              <a:buAutoNum type="arabicPeriod"/>
            </a:pPr>
            <a:r>
              <a:rPr lang="en-US" sz="1600" dirty="0" smtClean="0"/>
              <a:t>Everything double checked for plausibility with random manual samples</a:t>
            </a:r>
          </a:p>
          <a:p>
            <a:pPr marL="342900" indent="-342900">
              <a:buFont typeface="+mj-lt"/>
              <a:buAutoNum type="arabicPeriod"/>
            </a:pPr>
            <a:r>
              <a:rPr lang="en-US" sz="1600" dirty="0" smtClean="0"/>
              <a:t>Made sure that data is unlikely to be factors (then these encodings might stand for sensible values)</a:t>
            </a:r>
            <a:endParaRPr lang="en-US" sz="1600" dirty="0"/>
          </a:p>
        </p:txBody>
      </p:sp>
      <p:sp>
        <p:nvSpPr>
          <p:cNvPr id="9" name="Rectangle 8"/>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Beautify</a:t>
            </a:r>
            <a:endParaRPr lang="en-US" dirty="0"/>
          </a:p>
        </p:txBody>
      </p:sp>
    </p:spTree>
    <p:extLst>
      <p:ext uri="{BB962C8B-B14F-4D97-AF65-F5344CB8AC3E}">
        <p14:creationId xmlns:p14="http://schemas.microsoft.com/office/powerpoint/2010/main" val="178239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14" name="Title 3"/>
          <p:cNvSpPr>
            <a:spLocks noGrp="1"/>
          </p:cNvSpPr>
          <p:nvPr>
            <p:ph type="title"/>
          </p:nvPr>
        </p:nvSpPr>
        <p:spPr>
          <a:xfrm>
            <a:off x="371722" y="224644"/>
            <a:ext cx="6504533" cy="481336"/>
          </a:xfrm>
        </p:spPr>
        <p:txBody>
          <a:bodyPr/>
          <a:lstStyle/>
          <a:p>
            <a:r>
              <a:rPr lang="en-US" dirty="0" smtClean="0"/>
              <a:t>Completeness of observation highly impacts target variable</a:t>
            </a:r>
            <a:endParaRPr lang="en-US" dirty="0"/>
          </a:p>
        </p:txBody>
      </p:sp>
      <p:pic>
        <p:nvPicPr>
          <p:cNvPr id="18" name="Content Placeholder 17"/>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cxnSp>
        <p:nvCxnSpPr>
          <p:cNvPr id="15" name="Straight Arrow Connector 14"/>
          <p:cNvCxnSpPr/>
          <p:nvPr/>
        </p:nvCxnSpPr>
        <p:spPr>
          <a:xfrm>
            <a:off x="1187624" y="5112000"/>
            <a:ext cx="2412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5112001"/>
            <a:ext cx="2412268" cy="307777"/>
          </a:xfrm>
          <a:prstGeom prst="rect">
            <a:avLst/>
          </a:prstGeom>
          <a:noFill/>
        </p:spPr>
        <p:txBody>
          <a:bodyPr wrap="square" rtlCol="0">
            <a:spAutoFit/>
          </a:bodyPr>
          <a:lstStyle/>
          <a:p>
            <a:pPr algn="ctr"/>
            <a:r>
              <a:rPr lang="en-US" sz="1400" smtClean="0"/>
              <a:t>Incompleteness of sample</a:t>
            </a:r>
            <a:endParaRPr lang="en-US" sz="1400"/>
          </a:p>
        </p:txBody>
      </p:sp>
    </p:spTree>
    <p:extLst>
      <p:ext uri="{BB962C8B-B14F-4D97-AF65-F5344CB8AC3E}">
        <p14:creationId xmlns:p14="http://schemas.microsoft.com/office/powerpoint/2010/main" val="87685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6" name="Title 3"/>
          <p:cNvSpPr>
            <a:spLocks noGrp="1"/>
          </p:cNvSpPr>
          <p:nvPr>
            <p:ph type="title"/>
          </p:nvPr>
        </p:nvSpPr>
        <p:spPr>
          <a:xfrm>
            <a:off x="371722" y="224644"/>
            <a:ext cx="6504533" cy="481336"/>
          </a:xfrm>
        </p:spPr>
        <p:txBody>
          <a:bodyPr/>
          <a:lstStyle/>
          <a:p>
            <a:r>
              <a:rPr lang="en-US" dirty="0" smtClean="0"/>
              <a:t>Numerical/</a:t>
            </a:r>
            <a:r>
              <a:rPr lang="en-US" dirty="0" err="1" smtClean="0"/>
              <a:t>categ</a:t>
            </a:r>
            <a:r>
              <a:rPr lang="en-US" dirty="0" smtClean="0"/>
              <a:t>. values hard to differentiate via “elbow-criterion”</a:t>
            </a:r>
            <a:endParaRPr lang="en-US" dirty="0"/>
          </a:p>
        </p:txBody>
      </p:sp>
      <p:grpSp>
        <p:nvGrpSpPr>
          <p:cNvPr id="9" name="Group 8"/>
          <p:cNvGrpSpPr/>
          <p:nvPr/>
        </p:nvGrpSpPr>
        <p:grpSpPr>
          <a:xfrm>
            <a:off x="358775" y="1393031"/>
            <a:ext cx="3889189"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grpSp>
        <p:nvGrpSpPr>
          <p:cNvPr id="12" name="Group 11"/>
          <p:cNvGrpSpPr/>
          <p:nvPr/>
        </p:nvGrpSpPr>
        <p:grpSpPr>
          <a:xfrm>
            <a:off x="4896036" y="1393030"/>
            <a:ext cx="3889189" cy="307777"/>
            <a:chOff x="358775" y="1609055"/>
            <a:chExt cx="3889189" cy="307777"/>
          </a:xfrm>
        </p:grpSpPr>
        <p:cxnSp>
          <p:nvCxnSpPr>
            <p:cNvPr id="13" name="Straight Connector 12"/>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(&lt;101)</a:t>
              </a:r>
              <a:endParaRPr lang="en-US" sz="1400" b="1" dirty="0"/>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5" name="Content Placeholder 4"/>
          <p:cNvPicPr>
            <a:picLocks noGrp="1" noChangeAspect="1"/>
          </p:cNvPicPr>
          <p:nvPr>
            <p:ph sz="quarter" idx="17"/>
          </p:nvPr>
        </p:nvPicPr>
        <p:blipFill>
          <a:blip r:embed="rId4" cstate="print">
            <a:extLst>
              <a:ext uri="{28A0092B-C50C-407E-A947-70E740481C1C}">
                <a14:useLocalDpi xmlns:a14="http://schemas.microsoft.com/office/drawing/2010/main" val="0"/>
              </a:ext>
            </a:extLst>
          </a:blip>
          <a:stretch>
            <a:fillRect/>
          </a:stretch>
        </p:blipFill>
        <p:spPr>
          <a:xfrm>
            <a:off x="4968000" y="1872000"/>
            <a:ext cx="3240000" cy="3240000"/>
          </a:xfrm>
        </p:spPr>
      </p:pic>
    </p:spTree>
    <p:extLst>
      <p:ext uri="{BB962C8B-B14F-4D97-AF65-F5344CB8AC3E}">
        <p14:creationId xmlns:p14="http://schemas.microsoft.com/office/powerpoint/2010/main" val="79921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pic>
        <p:nvPicPr>
          <p:cNvPr id="5" name="Content Placeholder 4"/>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sp>
        <p:nvSpPr>
          <p:cNvPr id="7" name="Title 3"/>
          <p:cNvSpPr>
            <a:spLocks noGrp="1"/>
          </p:cNvSpPr>
          <p:nvPr>
            <p:ph type="title"/>
          </p:nvPr>
        </p:nvSpPr>
        <p:spPr>
          <a:xfrm>
            <a:off x="371722" y="224644"/>
            <a:ext cx="6504533" cy="481336"/>
          </a:xfrm>
        </p:spPr>
        <p:txBody>
          <a:bodyPr/>
          <a:lstStyle/>
          <a:p>
            <a:r>
              <a:rPr lang="en-US" dirty="0" smtClean="0"/>
              <a:t>Elbow criterion applied to variances of unique values more insightful?</a:t>
            </a:r>
            <a:endParaRPr lang="en-US" dirty="0"/>
          </a:p>
        </p:txBody>
      </p:sp>
      <p:grpSp>
        <p:nvGrpSpPr>
          <p:cNvPr id="11" name="Group 10"/>
          <p:cNvGrpSpPr/>
          <p:nvPr/>
        </p:nvGrpSpPr>
        <p:grpSpPr>
          <a:xfrm>
            <a:off x="358775" y="1393031"/>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(lowest 500)</a:t>
              </a:r>
              <a:r>
                <a:rPr lang="en-US" sz="1400" b="1" baseline="30000" dirty="0" smtClean="0"/>
                <a:t>1</a:t>
              </a:r>
              <a:endParaRPr lang="en-US" sz="1400" b="1" baseline="30000" dirty="0"/>
            </a:p>
          </p:txBody>
        </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grpSp>
        <p:nvGrpSpPr>
          <p:cNvPr id="14" name="Group 13"/>
          <p:cNvGrpSpPr/>
          <p:nvPr/>
        </p:nvGrpSpPr>
        <p:grpSpPr>
          <a:xfrm>
            <a:off x="4896036" y="1393030"/>
            <a:ext cx="3889189" cy="307777"/>
            <a:chOff x="358775" y="1609055"/>
            <a:chExt cx="3889189" cy="307777"/>
          </a:xfrm>
        </p:grpSpPr>
        <p:cxnSp>
          <p:nvCxnSpPr>
            <p:cNvPr id="15" name="Straight Connector 14"/>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(200-400)</a:t>
              </a:r>
              <a:endParaRPr lang="en-US" sz="1400" b="1" dirty="0"/>
            </a:p>
          </p:txBody>
        </p:sp>
      </p:grpSp>
      <p:sp>
        <p:nvSpPr>
          <p:cNvPr id="17" name="Oval 16"/>
          <p:cNvSpPr/>
          <p:nvPr/>
        </p:nvSpPr>
        <p:spPr>
          <a:xfrm>
            <a:off x="2084194" y="3993934"/>
            <a:ext cx="972108" cy="75608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17315" y="3575455"/>
            <a:ext cx="972108" cy="369332"/>
          </a:xfrm>
          <a:prstGeom prst="rect">
            <a:avLst/>
          </a:prstGeom>
          <a:noFill/>
        </p:spPr>
        <p:txBody>
          <a:bodyPr wrap="square" rtlCol="0">
            <a:spAutoFit/>
          </a:bodyPr>
          <a:lstStyle/>
          <a:p>
            <a:r>
              <a:rPr lang="en-US" dirty="0" smtClean="0"/>
              <a:t>Elbow?</a:t>
            </a:r>
            <a:endParaRPr lang="en-US" dirty="0"/>
          </a:p>
        </p:txBody>
      </p:sp>
      <p:sp>
        <p:nvSpPr>
          <p:cNvPr id="20" name="Oval 19"/>
          <p:cNvSpPr/>
          <p:nvPr/>
        </p:nvSpPr>
        <p:spPr>
          <a:xfrm>
            <a:off x="7201204" y="2736681"/>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88324" y="2168885"/>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390201" y="2341032"/>
            <a:ext cx="972108" cy="369332"/>
          </a:xfrm>
          <a:prstGeom prst="rect">
            <a:avLst/>
          </a:prstGeom>
          <a:noFill/>
        </p:spPr>
        <p:txBody>
          <a:bodyPr wrap="square" rtlCol="0">
            <a:spAutoFit/>
          </a:bodyPr>
          <a:lstStyle/>
          <a:p>
            <a:r>
              <a:rPr lang="en-US" dirty="0" smtClean="0"/>
              <a:t>Elbows?</a:t>
            </a:r>
            <a:endParaRPr lang="en-US" dirty="0"/>
          </a:p>
        </p:txBody>
      </p:sp>
      <p:sp>
        <p:nvSpPr>
          <p:cNvPr id="23" name="Rectangle 22"/>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uppieren 6"/>
          <p:cNvGrpSpPr/>
          <p:nvPr/>
        </p:nvGrpSpPr>
        <p:grpSpPr>
          <a:xfrm>
            <a:off x="359532" y="5301208"/>
            <a:ext cx="495093" cy="495148"/>
            <a:chOff x="4791456" y="4160520"/>
            <a:chExt cx="658368" cy="658441"/>
          </a:xfrm>
        </p:grpSpPr>
        <p:sp>
          <p:nvSpPr>
            <p:cNvPr id="25"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4">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err="1" smtClean="0"/>
              <a:t>Highest</a:t>
            </a:r>
            <a:r>
              <a:rPr lang="de-DE" sz="1400" dirty="0" smtClean="0"/>
              <a:t> </a:t>
            </a:r>
            <a:r>
              <a:rPr lang="de-DE" sz="1400" dirty="0" err="1" smtClean="0"/>
              <a:t>difference</a:t>
            </a:r>
            <a:r>
              <a:rPr lang="de-DE" sz="1400" dirty="0" smtClean="0"/>
              <a:t> </a:t>
            </a:r>
            <a:r>
              <a:rPr lang="de-DE" sz="1400" dirty="0" err="1" smtClean="0"/>
              <a:t>between</a:t>
            </a:r>
            <a:r>
              <a:rPr lang="de-DE" sz="1400" dirty="0" smtClean="0"/>
              <a:t> </a:t>
            </a:r>
            <a:r>
              <a:rPr lang="de-DE" sz="1400" dirty="0" err="1" smtClean="0"/>
              <a:t>the</a:t>
            </a:r>
            <a:r>
              <a:rPr lang="de-DE" sz="1400" dirty="0" smtClean="0"/>
              <a:t> 357. </a:t>
            </a:r>
            <a:r>
              <a:rPr lang="de-DE" sz="1400" dirty="0" err="1" smtClean="0"/>
              <a:t>and</a:t>
            </a:r>
            <a:r>
              <a:rPr lang="de-DE" sz="1400" dirty="0" smtClean="0"/>
              <a:t> </a:t>
            </a:r>
            <a:r>
              <a:rPr lang="de-DE" sz="1400" dirty="0" err="1" smtClean="0"/>
              <a:t>the</a:t>
            </a:r>
            <a:r>
              <a:rPr lang="de-DE" sz="1400" dirty="0" smtClean="0"/>
              <a:t> 358. </a:t>
            </a:r>
            <a:r>
              <a:rPr lang="de-DE" sz="1400" dirty="0" err="1" smtClean="0"/>
              <a:t>attribute</a:t>
            </a:r>
            <a:r>
              <a:rPr lang="de-DE" sz="1400" dirty="0" smtClean="0"/>
              <a:t>. </a:t>
            </a:r>
            <a:r>
              <a:rPr lang="de-DE" sz="1400" dirty="0" err="1" smtClean="0"/>
              <a:t>We</a:t>
            </a:r>
            <a:r>
              <a:rPr lang="de-DE" sz="1400" dirty="0" smtClean="0"/>
              <a:t> </a:t>
            </a:r>
            <a:r>
              <a:rPr lang="de-DE" sz="1400" dirty="0" err="1" smtClean="0"/>
              <a:t>therefore</a:t>
            </a:r>
            <a:r>
              <a:rPr lang="de-DE" sz="1400" dirty="0" smtClean="0"/>
              <a:t> </a:t>
            </a:r>
            <a:r>
              <a:rPr lang="de-DE" sz="1400" dirty="0" err="1" smtClean="0"/>
              <a:t>assume</a:t>
            </a:r>
            <a:r>
              <a:rPr lang="de-DE" sz="1400" dirty="0" smtClean="0"/>
              <a:t>, </a:t>
            </a:r>
            <a:r>
              <a:rPr lang="de-DE" sz="1400" dirty="0" err="1" smtClean="0"/>
              <a:t>that</a:t>
            </a:r>
            <a:r>
              <a:rPr lang="de-DE" sz="1400" dirty="0" smtClean="0"/>
              <a:t> </a:t>
            </a:r>
            <a:r>
              <a:rPr lang="de-DE" sz="1400" dirty="0" err="1" smtClean="0"/>
              <a:t>the</a:t>
            </a:r>
            <a:r>
              <a:rPr lang="de-DE" sz="1400" dirty="0" smtClean="0"/>
              <a:t> </a:t>
            </a:r>
            <a:r>
              <a:rPr lang="de-DE" sz="1400" dirty="0" err="1" smtClean="0"/>
              <a:t>attributes</a:t>
            </a:r>
            <a:r>
              <a:rPr lang="de-DE" sz="1400" dirty="0" smtClean="0"/>
              <a:t> 1-357 (</a:t>
            </a:r>
            <a:r>
              <a:rPr lang="de-DE" sz="1400" dirty="0" err="1" smtClean="0"/>
              <a:t>sorted</a:t>
            </a:r>
            <a:r>
              <a:rPr lang="de-DE" sz="1400" dirty="0" smtClean="0"/>
              <a:t> </a:t>
            </a:r>
            <a:r>
              <a:rPr lang="de-DE" sz="1400" dirty="0" err="1" smtClean="0"/>
              <a:t>by</a:t>
            </a:r>
            <a:r>
              <a:rPr lang="de-DE" sz="1400" dirty="0" smtClean="0"/>
              <a:t> </a:t>
            </a:r>
            <a:r>
              <a:rPr lang="de-DE" sz="1400" dirty="0" err="1" smtClean="0"/>
              <a:t>variance</a:t>
            </a:r>
            <a:r>
              <a:rPr lang="de-DE" sz="1400" dirty="0" smtClean="0"/>
              <a:t>) </a:t>
            </a:r>
            <a:r>
              <a:rPr lang="de-DE" sz="1400" dirty="0" err="1" smtClean="0"/>
              <a:t>are</a:t>
            </a:r>
            <a:r>
              <a:rPr lang="de-DE" sz="1400" dirty="0" smtClean="0"/>
              <a:t> </a:t>
            </a:r>
            <a:r>
              <a:rPr lang="de-DE" sz="1400" dirty="0" err="1" smtClean="0"/>
              <a:t>candidates</a:t>
            </a:r>
            <a:r>
              <a:rPr lang="de-DE" sz="1400" dirty="0" smtClean="0"/>
              <a:t> </a:t>
            </a:r>
            <a:r>
              <a:rPr lang="de-DE" sz="1400" dirty="0" err="1" smtClean="0"/>
              <a:t>for</a:t>
            </a:r>
            <a:r>
              <a:rPr lang="de-DE" sz="1400" dirty="0" smtClean="0"/>
              <a:t> </a:t>
            </a:r>
            <a:r>
              <a:rPr lang="de-DE" sz="1400" dirty="0" err="1" smtClean="0"/>
              <a:t>categorical</a:t>
            </a:r>
            <a:r>
              <a:rPr lang="de-DE" sz="1400" dirty="0" smtClean="0"/>
              <a:t> </a:t>
            </a:r>
            <a:r>
              <a:rPr lang="de-DE" sz="1400" dirty="0" err="1" smtClean="0"/>
              <a:t>attributes</a:t>
            </a:r>
            <a:r>
              <a:rPr lang="de-DE" sz="1400" dirty="0" smtClean="0"/>
              <a:t>.  </a:t>
            </a:r>
            <a:endParaRPr lang="en-US" sz="1400" dirty="0"/>
          </a:p>
        </p:txBody>
      </p:sp>
      <p:sp>
        <p:nvSpPr>
          <p:cNvPr id="28" name="Oval 27"/>
          <p:cNvSpPr/>
          <p:nvPr/>
        </p:nvSpPr>
        <p:spPr>
          <a:xfrm>
            <a:off x="6984268" y="3099068"/>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4"/>
          <p:cNvSpPr>
            <a:spLocks noGrp="1"/>
          </p:cNvSpPr>
          <p:nvPr>
            <p:ph sz="quarter" idx="17"/>
          </p:nvPr>
        </p:nvSpPr>
        <p:spPr>
          <a:xfrm>
            <a:off x="377825" y="5831815"/>
            <a:ext cx="8353600" cy="264185"/>
          </a:xfrm>
        </p:spPr>
        <p:txBody>
          <a:bodyPr/>
          <a:lstStyle/>
          <a:p>
            <a:r>
              <a:rPr lang="en-US" dirty="0" smtClean="0"/>
              <a:t>1) Where the number of unique </a:t>
            </a:r>
            <a:r>
              <a:rPr lang="en-US" smtClean="0"/>
              <a:t>values is less than 101</a:t>
            </a:r>
            <a:endParaRPr lang="en-US" dirty="0"/>
          </a:p>
        </p:txBody>
      </p:sp>
    </p:spTree>
    <p:extLst>
      <p:ext uri="{BB962C8B-B14F-4D97-AF65-F5344CB8AC3E}">
        <p14:creationId xmlns:p14="http://schemas.microsoft.com/office/powerpoint/2010/main" val="159991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Reapplying this to the number of unique values reveals drastic elbow</a:t>
            </a:r>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sp>
        <p:nvSpPr>
          <p:cNvPr id="11"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grpSp>
        <p:nvGrpSpPr>
          <p:cNvPr id="12" name="Gruppieren 6"/>
          <p:cNvGrpSpPr/>
          <p:nvPr/>
        </p:nvGrpSpPr>
        <p:grpSpPr>
          <a:xfrm>
            <a:off x="359532" y="5301208"/>
            <a:ext cx="495093" cy="495148"/>
            <a:chOff x="4791456" y="4160520"/>
            <a:chExt cx="658368" cy="658441"/>
          </a:xfrm>
        </p:grpSpPr>
        <p:sp>
          <p:nvSpPr>
            <p:cNvPr id="13"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fik 8"/>
            <p:cNvPicPr>
              <a:picLocks noChangeAspect="1"/>
            </p:cNvPicPr>
            <p:nvPr/>
          </p:nvPicPr>
          <p:blipFill>
            <a:blip r:embed="rId3">
              <a:lum bright="45000"/>
            </a:blip>
            <a:stretch>
              <a:fillRect/>
            </a:stretch>
          </p:blipFill>
          <p:spPr>
            <a:xfrm>
              <a:off x="4864608" y="4232582"/>
              <a:ext cx="510438" cy="514315"/>
            </a:xfrm>
            <a:prstGeom prst="rect">
              <a:avLst/>
            </a:prstGeom>
          </p:spPr>
        </p:pic>
      </p:grpSp>
      <p:sp>
        <p:nvSpPr>
          <p:cNvPr id="15" name="TextBox 14"/>
          <p:cNvSpPr txBox="1"/>
          <p:nvPr/>
        </p:nvSpPr>
        <p:spPr>
          <a:xfrm>
            <a:off x="935596" y="5292000"/>
            <a:ext cx="7849628" cy="523220"/>
          </a:xfrm>
          <a:prstGeom prst="rect">
            <a:avLst/>
          </a:prstGeom>
          <a:noFill/>
        </p:spPr>
        <p:txBody>
          <a:bodyPr wrap="square" rtlCol="0">
            <a:spAutoFit/>
          </a:bodyPr>
          <a:lstStyle/>
          <a:p>
            <a:r>
              <a:rPr lang="de-DE" sz="1400" dirty="0" err="1" smtClean="0"/>
              <a:t>We</a:t>
            </a:r>
            <a:r>
              <a:rPr lang="de-DE" sz="1400" dirty="0" smtClean="0"/>
              <a:t> </a:t>
            </a:r>
            <a:r>
              <a:rPr lang="de-DE" sz="1400" dirty="0" err="1" smtClean="0"/>
              <a:t>identified</a:t>
            </a:r>
            <a:r>
              <a:rPr lang="de-DE" sz="1400" dirty="0" smtClean="0"/>
              <a:t> 348 </a:t>
            </a:r>
            <a:r>
              <a:rPr lang="de-DE" sz="1400" dirty="0" err="1" smtClean="0"/>
              <a:t>attributes</a:t>
            </a:r>
            <a:r>
              <a:rPr lang="de-DE" sz="1400" dirty="0" smtClean="0"/>
              <a:t>, </a:t>
            </a:r>
            <a:r>
              <a:rPr lang="de-DE" sz="1400" dirty="0" err="1" smtClean="0"/>
              <a:t>that</a:t>
            </a:r>
            <a:r>
              <a:rPr lang="de-DE" sz="1400" dirty="0" smtClean="0"/>
              <a:t> </a:t>
            </a:r>
            <a:r>
              <a:rPr lang="de-DE" sz="1400" dirty="0" err="1" smtClean="0"/>
              <a:t>are</a:t>
            </a:r>
            <a:r>
              <a:rPr lang="de-DE" sz="1400" dirty="0" smtClean="0"/>
              <a:t> </a:t>
            </a:r>
            <a:r>
              <a:rPr lang="de-DE" sz="1400" dirty="0" err="1" smtClean="0"/>
              <a:t>likely</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categorical</a:t>
            </a:r>
            <a:r>
              <a:rPr lang="de-DE" sz="1400" dirty="0" smtClean="0"/>
              <a:t>. This </a:t>
            </a:r>
            <a:r>
              <a:rPr lang="de-DE" sz="1400" dirty="0" err="1" smtClean="0"/>
              <a:t>is</a:t>
            </a:r>
            <a:r>
              <a:rPr lang="de-DE" sz="1400" dirty="0" smtClean="0"/>
              <a:t> just a </a:t>
            </a:r>
            <a:r>
              <a:rPr lang="de-DE" sz="1400" dirty="0" err="1" smtClean="0"/>
              <a:t>rough</a:t>
            </a:r>
            <a:r>
              <a:rPr lang="de-DE" sz="1400" dirty="0" smtClean="0"/>
              <a:t> </a:t>
            </a:r>
            <a:r>
              <a:rPr lang="de-DE" sz="1400" dirty="0" err="1" smtClean="0"/>
              <a:t>estimate</a:t>
            </a:r>
            <a:r>
              <a:rPr lang="de-DE" sz="1400" dirty="0" smtClean="0"/>
              <a:t>, </a:t>
            </a:r>
            <a:r>
              <a:rPr lang="de-DE" sz="1400" dirty="0" err="1" smtClean="0"/>
              <a:t>however</a:t>
            </a:r>
            <a:r>
              <a:rPr lang="de-DE" sz="1400" dirty="0" smtClean="0"/>
              <a:t>, </a:t>
            </a:r>
            <a:r>
              <a:rPr lang="de-DE" sz="1400" dirty="0" err="1" smtClean="0"/>
              <a:t>as</a:t>
            </a:r>
            <a:r>
              <a:rPr lang="de-DE" sz="1400" dirty="0" smtClean="0"/>
              <a:t> </a:t>
            </a:r>
            <a:r>
              <a:rPr lang="de-DE" sz="1400" dirty="0" err="1" smtClean="0"/>
              <a:t>the</a:t>
            </a:r>
            <a:r>
              <a:rPr lang="de-DE" sz="1400" dirty="0" smtClean="0"/>
              <a:t> </a:t>
            </a:r>
            <a:r>
              <a:rPr lang="de-DE" sz="1400" dirty="0" err="1" smtClean="0"/>
              <a:t>meaning</a:t>
            </a:r>
            <a:r>
              <a:rPr lang="de-DE" sz="1400" dirty="0" smtClean="0"/>
              <a:t> </a:t>
            </a:r>
            <a:r>
              <a:rPr lang="de-DE" sz="1400" dirty="0" err="1" smtClean="0"/>
              <a:t>of</a:t>
            </a:r>
            <a:r>
              <a:rPr lang="de-DE" sz="1400" dirty="0" smtClean="0"/>
              <a:t> </a:t>
            </a:r>
            <a:r>
              <a:rPr lang="de-DE" sz="1400" dirty="0" err="1" smtClean="0"/>
              <a:t>attributes</a:t>
            </a:r>
            <a:r>
              <a:rPr lang="de-DE" sz="1400" dirty="0" smtClean="0"/>
              <a:t> </a:t>
            </a:r>
            <a:r>
              <a:rPr lang="de-DE" sz="1400" dirty="0" err="1" smtClean="0"/>
              <a:t>is</a:t>
            </a:r>
            <a:r>
              <a:rPr lang="de-DE" sz="1400" dirty="0" smtClean="0"/>
              <a:t> </a:t>
            </a:r>
            <a:r>
              <a:rPr lang="de-DE" sz="1400" dirty="0" err="1" smtClean="0"/>
              <a:t>unknown</a:t>
            </a:r>
            <a:r>
              <a:rPr lang="de-DE" sz="1400" dirty="0" smtClean="0"/>
              <a:t>. </a:t>
            </a:r>
            <a:endParaRPr lang="en-US" sz="1400" dirty="0"/>
          </a:p>
        </p:txBody>
      </p:sp>
      <p:sp>
        <p:nvSpPr>
          <p:cNvPr id="16" name="Oval 15"/>
          <p:cNvSpPr/>
          <p:nvPr/>
        </p:nvSpPr>
        <p:spPr>
          <a:xfrm>
            <a:off x="3275856" y="4215192"/>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1880" y="3795966"/>
            <a:ext cx="972108" cy="369332"/>
          </a:xfrm>
          <a:prstGeom prst="rect">
            <a:avLst/>
          </a:prstGeom>
          <a:noFill/>
        </p:spPr>
        <p:txBody>
          <a:bodyPr wrap="square" rtlCol="0">
            <a:spAutoFit/>
          </a:bodyPr>
          <a:lstStyle/>
          <a:p>
            <a:r>
              <a:rPr lang="en-US" smtClean="0"/>
              <a:t>Elbow</a:t>
            </a:r>
            <a:endParaRPr lang="en-US" dirty="0"/>
          </a:p>
        </p:txBody>
      </p:sp>
      <p:sp>
        <p:nvSpPr>
          <p:cNvPr id="18" name="TextBox 17"/>
          <p:cNvSpPr txBox="1"/>
          <p:nvPr/>
        </p:nvSpPr>
        <p:spPr>
          <a:xfrm>
            <a:off x="4571999" y="2503304"/>
            <a:ext cx="4213225" cy="2031325"/>
          </a:xfrm>
          <a:prstGeom prst="rect">
            <a:avLst/>
          </a:prstGeom>
          <a:noFill/>
        </p:spPr>
        <p:txBody>
          <a:bodyPr wrap="square" rtlCol="0">
            <a:spAutoFit/>
          </a:bodyPr>
          <a:lstStyle/>
          <a:p>
            <a:r>
              <a:rPr lang="en-US" dirty="0" smtClean="0"/>
              <a:t>Highest gap between 348 and 349, it seems reasonable that out of the 348 attributes with the lowest variances, the attributes with the lowest number of unique values are categorical. All these attributes have less than 23 unique values.</a:t>
            </a:r>
            <a:endParaRPr lang="en-US" dirty="0"/>
          </a:p>
        </p:txBody>
      </p:sp>
      <p:sp>
        <p:nvSpPr>
          <p:cNvPr id="5" name="Content Placeholder 4"/>
          <p:cNvSpPr>
            <a:spLocks noGrp="1"/>
          </p:cNvSpPr>
          <p:nvPr>
            <p:ph sz="quarter" idx="17"/>
          </p:nvPr>
        </p:nvSpPr>
        <p:spPr/>
        <p:txBody>
          <a:bodyPr/>
          <a:lstStyle/>
          <a:p>
            <a:endParaRPr lang="en-US" dirty="0"/>
          </a:p>
        </p:txBody>
      </p:sp>
    </p:spTree>
    <p:extLst>
      <p:ext uri="{BB962C8B-B14F-4D97-AF65-F5344CB8AC3E}">
        <p14:creationId xmlns:p14="http://schemas.microsoft.com/office/powerpoint/2010/main" val="58344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Number of unique values for strings differs greatly</a:t>
            </a:r>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sp>
        <p:nvSpPr>
          <p:cNvPr id="11"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6"/>
          <p:cNvGrpSpPr/>
          <p:nvPr/>
        </p:nvGrpSpPr>
        <p:grpSpPr>
          <a:xfrm>
            <a:off x="359532" y="5301208"/>
            <a:ext cx="495093" cy="495148"/>
            <a:chOff x="4791456" y="4160520"/>
            <a:chExt cx="658368" cy="658441"/>
          </a:xfrm>
        </p:grpSpPr>
        <p:sp>
          <p:nvSpPr>
            <p:cNvPr id="13"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15" name="TextBox 14"/>
          <p:cNvSpPr txBox="1"/>
          <p:nvPr/>
        </p:nvSpPr>
        <p:spPr>
          <a:xfrm>
            <a:off x="935596" y="5292000"/>
            <a:ext cx="7849628" cy="523220"/>
          </a:xfrm>
          <a:prstGeom prst="rect">
            <a:avLst/>
          </a:prstGeom>
          <a:noFill/>
        </p:spPr>
        <p:txBody>
          <a:bodyPr wrap="square" rtlCol="0">
            <a:spAutoFit/>
          </a:bodyPr>
          <a:lstStyle/>
          <a:p>
            <a:r>
              <a:rPr lang="de-DE" sz="1400" dirty="0" err="1" smtClean="0"/>
              <a:t>We</a:t>
            </a:r>
            <a:r>
              <a:rPr lang="de-DE" sz="1400" dirty="0" smtClean="0"/>
              <a:t> </a:t>
            </a:r>
            <a:r>
              <a:rPr lang="de-DE" sz="1400" dirty="0" err="1" smtClean="0"/>
              <a:t>identified</a:t>
            </a:r>
            <a:r>
              <a:rPr lang="de-DE" sz="1400" dirty="0" smtClean="0"/>
              <a:t> 348 </a:t>
            </a:r>
            <a:r>
              <a:rPr lang="de-DE" sz="1400" dirty="0" err="1" smtClean="0"/>
              <a:t>attributes</a:t>
            </a:r>
            <a:r>
              <a:rPr lang="de-DE" sz="1400" dirty="0" smtClean="0"/>
              <a:t>, </a:t>
            </a:r>
            <a:r>
              <a:rPr lang="de-DE" sz="1400" dirty="0" err="1" smtClean="0"/>
              <a:t>that</a:t>
            </a:r>
            <a:r>
              <a:rPr lang="de-DE" sz="1400" dirty="0" smtClean="0"/>
              <a:t> </a:t>
            </a:r>
            <a:r>
              <a:rPr lang="de-DE" sz="1400" dirty="0" err="1" smtClean="0"/>
              <a:t>are</a:t>
            </a:r>
            <a:r>
              <a:rPr lang="de-DE" sz="1400" dirty="0" smtClean="0"/>
              <a:t> </a:t>
            </a:r>
            <a:r>
              <a:rPr lang="de-DE" sz="1400" dirty="0" err="1" smtClean="0"/>
              <a:t>likely</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categorical</a:t>
            </a:r>
            <a:r>
              <a:rPr lang="de-DE" sz="1400" dirty="0" smtClean="0"/>
              <a:t>. This </a:t>
            </a:r>
            <a:r>
              <a:rPr lang="de-DE" sz="1400" dirty="0" err="1" smtClean="0"/>
              <a:t>is</a:t>
            </a:r>
            <a:r>
              <a:rPr lang="de-DE" sz="1400" dirty="0" smtClean="0"/>
              <a:t> just a </a:t>
            </a:r>
            <a:r>
              <a:rPr lang="de-DE" sz="1400" dirty="0" err="1" smtClean="0"/>
              <a:t>rough</a:t>
            </a:r>
            <a:r>
              <a:rPr lang="de-DE" sz="1400" dirty="0" smtClean="0"/>
              <a:t> </a:t>
            </a:r>
            <a:r>
              <a:rPr lang="de-DE" sz="1400" dirty="0" err="1" smtClean="0"/>
              <a:t>estimate</a:t>
            </a:r>
            <a:r>
              <a:rPr lang="de-DE" sz="1400" dirty="0" smtClean="0"/>
              <a:t>, </a:t>
            </a:r>
            <a:r>
              <a:rPr lang="de-DE" sz="1400" dirty="0" err="1" smtClean="0"/>
              <a:t>however</a:t>
            </a:r>
            <a:r>
              <a:rPr lang="de-DE" sz="1400" dirty="0" smtClean="0"/>
              <a:t>, </a:t>
            </a:r>
            <a:r>
              <a:rPr lang="de-DE" sz="1400" dirty="0" err="1" smtClean="0"/>
              <a:t>as</a:t>
            </a:r>
            <a:r>
              <a:rPr lang="de-DE" sz="1400" dirty="0" smtClean="0"/>
              <a:t> </a:t>
            </a:r>
            <a:r>
              <a:rPr lang="de-DE" sz="1400" dirty="0" err="1" smtClean="0"/>
              <a:t>the</a:t>
            </a:r>
            <a:r>
              <a:rPr lang="de-DE" sz="1400" dirty="0" smtClean="0"/>
              <a:t> </a:t>
            </a:r>
            <a:r>
              <a:rPr lang="de-DE" sz="1400" dirty="0" err="1" smtClean="0"/>
              <a:t>meaning</a:t>
            </a:r>
            <a:r>
              <a:rPr lang="de-DE" sz="1400" dirty="0" smtClean="0"/>
              <a:t> </a:t>
            </a:r>
            <a:r>
              <a:rPr lang="de-DE" sz="1400" dirty="0" err="1" smtClean="0"/>
              <a:t>of</a:t>
            </a:r>
            <a:r>
              <a:rPr lang="de-DE" sz="1400" dirty="0" smtClean="0"/>
              <a:t> </a:t>
            </a:r>
            <a:r>
              <a:rPr lang="de-DE" sz="1400" dirty="0" err="1" smtClean="0"/>
              <a:t>attributes</a:t>
            </a:r>
            <a:r>
              <a:rPr lang="de-DE" sz="1400" dirty="0" smtClean="0"/>
              <a:t> </a:t>
            </a:r>
            <a:r>
              <a:rPr lang="de-DE" sz="1400" dirty="0" err="1" smtClean="0"/>
              <a:t>is</a:t>
            </a:r>
            <a:r>
              <a:rPr lang="de-DE" sz="1400" dirty="0" smtClean="0"/>
              <a:t> </a:t>
            </a:r>
            <a:r>
              <a:rPr lang="de-DE" sz="1400" dirty="0" err="1" smtClean="0"/>
              <a:t>unknown</a:t>
            </a:r>
            <a:r>
              <a:rPr lang="de-DE" sz="1400" dirty="0" smtClean="0"/>
              <a:t>. </a:t>
            </a:r>
            <a:endParaRPr lang="en-US" sz="1400" dirty="0"/>
          </a:p>
        </p:txBody>
      </p:sp>
      <p:pic>
        <p:nvPicPr>
          <p:cNvPr id="6" name="Content Placeholder 5"/>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p:spPr>
      </p:pic>
      <p:sp>
        <p:nvSpPr>
          <p:cNvPr id="2" name="Content Placeholder 1"/>
          <p:cNvSpPr>
            <a:spLocks noGrp="1"/>
          </p:cNvSpPr>
          <p:nvPr>
            <p:ph sz="quarter" idx="17"/>
          </p:nvPr>
        </p:nvSpPr>
        <p:spPr/>
        <p:txBody>
          <a:bodyPr/>
          <a:lstStyle/>
          <a:p>
            <a:endParaRPr lang="en-US"/>
          </a:p>
        </p:txBody>
      </p:sp>
      <p:sp>
        <p:nvSpPr>
          <p:cNvPr id="19" name="Oval 18"/>
          <p:cNvSpPr/>
          <p:nvPr/>
        </p:nvSpPr>
        <p:spPr>
          <a:xfrm>
            <a:off x="1511660" y="2008585"/>
            <a:ext cx="421058" cy="264455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30802" y="2456022"/>
            <a:ext cx="972108" cy="369332"/>
          </a:xfrm>
          <a:prstGeom prst="rect">
            <a:avLst/>
          </a:prstGeom>
          <a:noFill/>
        </p:spPr>
        <p:txBody>
          <a:bodyPr wrap="square" rtlCol="0">
            <a:spAutoFit/>
          </a:bodyPr>
          <a:lstStyle/>
          <a:p>
            <a:r>
              <a:rPr lang="en-US" dirty="0" smtClean="0"/>
              <a:t>Cities</a:t>
            </a:r>
            <a:endParaRPr lang="en-US" dirty="0"/>
          </a:p>
        </p:txBody>
      </p:sp>
      <p:sp>
        <p:nvSpPr>
          <p:cNvPr id="21" name="Oval 20"/>
          <p:cNvSpPr/>
          <p:nvPr/>
        </p:nvSpPr>
        <p:spPr>
          <a:xfrm>
            <a:off x="2051720" y="4401108"/>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051720" y="3708568"/>
            <a:ext cx="972108" cy="646331"/>
          </a:xfrm>
          <a:prstGeom prst="rect">
            <a:avLst/>
          </a:prstGeom>
          <a:noFill/>
        </p:spPr>
        <p:txBody>
          <a:bodyPr wrap="square" rtlCol="0">
            <a:spAutoFit/>
          </a:bodyPr>
          <a:lstStyle/>
          <a:p>
            <a:r>
              <a:rPr lang="en-US" dirty="0" smtClean="0"/>
              <a:t>US states</a:t>
            </a:r>
            <a:endParaRPr lang="en-US" dirty="0"/>
          </a:p>
        </p:txBody>
      </p:sp>
      <p:sp>
        <p:nvSpPr>
          <p:cNvPr id="23" name="Oval 22"/>
          <p:cNvSpPr/>
          <p:nvPr/>
        </p:nvSpPr>
        <p:spPr>
          <a:xfrm>
            <a:off x="2900342" y="4113076"/>
            <a:ext cx="411518" cy="57392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88412" y="4355427"/>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03962" y="3588297"/>
            <a:ext cx="1532660" cy="646331"/>
          </a:xfrm>
          <a:prstGeom prst="rect">
            <a:avLst/>
          </a:prstGeom>
          <a:noFill/>
        </p:spPr>
        <p:txBody>
          <a:bodyPr wrap="square" rtlCol="0">
            <a:spAutoFit/>
          </a:bodyPr>
          <a:lstStyle/>
          <a:p>
            <a:r>
              <a:rPr lang="en-US" smtClean="0"/>
              <a:t>Job descriptions</a:t>
            </a:r>
            <a:endParaRPr lang="en-US" dirty="0"/>
          </a:p>
        </p:txBody>
      </p:sp>
      <p:cxnSp>
        <p:nvCxnSpPr>
          <p:cNvPr id="27" name="Straight Arrow Connector 26"/>
          <p:cNvCxnSpPr/>
          <p:nvPr/>
        </p:nvCxnSpPr>
        <p:spPr>
          <a:xfrm flipV="1">
            <a:off x="2771800" y="2312876"/>
            <a:ext cx="1224136"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67944" y="2008585"/>
            <a:ext cx="2916324" cy="923330"/>
          </a:xfrm>
          <a:prstGeom prst="rect">
            <a:avLst/>
          </a:prstGeom>
          <a:noFill/>
        </p:spPr>
        <p:txBody>
          <a:bodyPr wrap="square" rtlCol="0">
            <a:spAutoFit/>
          </a:bodyPr>
          <a:lstStyle/>
          <a:p>
            <a:r>
              <a:rPr lang="en-US" dirty="0" smtClean="0"/>
              <a:t>Too detailed, high chance of overfitting (and </a:t>
            </a:r>
            <a:r>
              <a:rPr lang="en-US" smtClean="0"/>
              <a:t>already included in US states)</a:t>
            </a:r>
            <a:endParaRPr lang="en-US"/>
          </a:p>
        </p:txBody>
      </p:sp>
      <p:cxnSp>
        <p:nvCxnSpPr>
          <p:cNvPr id="29" name="Straight Arrow Connector 28"/>
          <p:cNvCxnSpPr/>
          <p:nvPr/>
        </p:nvCxnSpPr>
        <p:spPr>
          <a:xfrm flipV="1">
            <a:off x="3888000" y="3561970"/>
            <a:ext cx="683999" cy="34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5817" y="3058207"/>
            <a:ext cx="2916324" cy="646331"/>
          </a:xfrm>
          <a:prstGeom prst="rect">
            <a:avLst/>
          </a:prstGeom>
          <a:noFill/>
        </p:spPr>
        <p:txBody>
          <a:bodyPr wrap="square" rtlCol="0">
            <a:spAutoFit/>
          </a:bodyPr>
          <a:lstStyle/>
          <a:p>
            <a:r>
              <a:rPr lang="en-US" dirty="0" smtClean="0"/>
              <a:t>Too detailed, high chance of overfitting)</a:t>
            </a:r>
            <a:endParaRPr lang="en-US" dirty="0"/>
          </a:p>
        </p:txBody>
      </p:sp>
      <p:sp>
        <p:nvSpPr>
          <p:cNvPr id="32" name="Oval 31"/>
          <p:cNvSpPr/>
          <p:nvPr/>
        </p:nvSpPr>
        <p:spPr>
          <a:xfrm>
            <a:off x="1727684" y="4437112"/>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5"/>
          </p:cNvCxnSpPr>
          <p:nvPr/>
        </p:nvCxnSpPr>
        <p:spPr>
          <a:xfrm>
            <a:off x="2078937" y="4742603"/>
            <a:ext cx="1809063" cy="23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60775" y="4671806"/>
            <a:ext cx="2916324" cy="369332"/>
          </a:xfrm>
          <a:prstGeom prst="rect">
            <a:avLst/>
          </a:prstGeom>
          <a:noFill/>
        </p:spPr>
        <p:txBody>
          <a:bodyPr wrap="square" rtlCol="0">
            <a:spAutoFit/>
          </a:bodyPr>
          <a:lstStyle/>
          <a:p>
            <a:r>
              <a:rPr lang="en-US" dirty="0" smtClean="0"/>
              <a:t>99.99% NA values</a:t>
            </a:r>
            <a:endParaRPr lang="en-US" dirty="0"/>
          </a:p>
        </p:txBody>
      </p:sp>
    </p:spTree>
    <p:extLst>
      <p:ext uri="{BB962C8B-B14F-4D97-AF65-F5344CB8AC3E}">
        <p14:creationId xmlns:p14="http://schemas.microsoft.com/office/powerpoint/2010/main" val="52861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No city really stands out in terms of total occurrences</a:t>
            </a:r>
            <a:endParaRPr lang="en-US" dirty="0"/>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sp>
        <p:nvSpPr>
          <p:cNvPr id="33" name="Content Placeholder 32"/>
          <p:cNvSpPr>
            <a:spLocks noGrp="1"/>
          </p:cNvSpPr>
          <p:nvPr>
            <p:ph sz="quarter" idx="17"/>
          </p:nvPr>
        </p:nvSpPr>
        <p:spPr/>
        <p:txBody>
          <a:bodyPr/>
          <a:lstStyle/>
          <a:p>
            <a:endParaRPr lang="en-US"/>
          </a:p>
        </p:txBody>
      </p:sp>
    </p:spTree>
    <p:extLst>
      <p:ext uri="{BB962C8B-B14F-4D97-AF65-F5344CB8AC3E}">
        <p14:creationId xmlns:p14="http://schemas.microsoft.com/office/powerpoint/2010/main" val="51379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2276872"/>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799958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No Job description really stands out in terms of total occurrences</a:t>
            </a:r>
            <a:endParaRPr lang="en-US" dirty="0"/>
          </a:p>
        </p:txBody>
      </p:sp>
      <p:pic>
        <p:nvPicPr>
          <p:cNvPr id="4" name="Content Placeholder 3"/>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spTree>
    <p:extLst>
      <p:ext uri="{BB962C8B-B14F-4D97-AF65-F5344CB8AC3E}">
        <p14:creationId xmlns:p14="http://schemas.microsoft.com/office/powerpoint/2010/main" val="79423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Attributes are fairly uncorrelated according to </a:t>
            </a:r>
            <a:r>
              <a:rPr lang="en-US" dirty="0" err="1" smtClean="0"/>
              <a:t>pearson</a:t>
            </a:r>
            <a:r>
              <a:rPr lang="en-US" dirty="0" smtClean="0"/>
              <a:t> </a:t>
            </a:r>
            <a:r>
              <a:rPr lang="en-US" dirty="0" err="1" smtClean="0"/>
              <a:t>coef</a:t>
            </a:r>
            <a:r>
              <a:rPr lang="en-US" dirty="0" smtClean="0"/>
              <a:t>.</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smtClean="0"/>
                <a:t>5000 lowest and highest correlations</a:t>
              </a:r>
              <a:endParaRPr lang="en-US" sz="1400" b="1" dirty="0"/>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spTree>
    <p:extLst>
      <p:ext uri="{BB962C8B-B14F-4D97-AF65-F5344CB8AC3E}">
        <p14:creationId xmlns:p14="http://schemas.microsoft.com/office/powerpoint/2010/main" val="40397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Spearman reveals higher correlation according to rank of att. values</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a:t>5</a:t>
              </a:r>
              <a:r>
                <a:rPr lang="en-US" sz="1400" b="1" smtClean="0"/>
                <a:t>000 </a:t>
              </a:r>
              <a:r>
                <a:rPr lang="en-US" sz="1400" b="1" dirty="0" smtClean="0"/>
                <a:t>lowest and highest correlations</a:t>
              </a:r>
              <a:endParaRPr lang="en-US" sz="1400" b="1" dirty="0"/>
            </a:p>
          </p:txBody>
        </p:sp>
      </p:gr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45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and</a:t>
            </a:r>
            <a:r>
              <a:rPr lang="de-DE" sz="1400" dirty="0" smtClean="0"/>
              <a:t> 13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could</a:t>
            </a:r>
            <a:r>
              <a:rPr lang="de-DE" sz="1400" dirty="0" smtClean="0"/>
              <a:t> </a:t>
            </a:r>
            <a:r>
              <a:rPr lang="de-DE" sz="1400" dirty="0" err="1" smtClean="0"/>
              <a:t>be</a:t>
            </a:r>
            <a:r>
              <a:rPr lang="de-DE" sz="1400" dirty="0" smtClean="0"/>
              <a:t> </a:t>
            </a:r>
            <a:r>
              <a:rPr lang="de-DE" sz="1400" dirty="0" err="1" smtClean="0"/>
              <a:t>identified</a:t>
            </a:r>
            <a:r>
              <a:rPr lang="de-DE" sz="1400" dirty="0"/>
              <a:t> </a:t>
            </a:r>
            <a:r>
              <a:rPr lang="de-DE" sz="1400" dirty="0" smtClean="0"/>
              <a:t>(out </a:t>
            </a:r>
            <a:r>
              <a:rPr lang="de-DE" sz="1400" dirty="0" err="1" smtClean="0"/>
              <a:t>of</a:t>
            </a:r>
            <a:r>
              <a:rPr lang="de-DE" sz="1400" dirty="0" smtClean="0"/>
              <a:t> </a:t>
            </a:r>
            <a:r>
              <a:rPr lang="de-DE" sz="1400" dirty="0" err="1" smtClean="0"/>
              <a:t>these</a:t>
            </a:r>
            <a:r>
              <a:rPr lang="de-DE" sz="1400" dirty="0" smtClean="0"/>
              <a:t> 49 </a:t>
            </a:r>
            <a:r>
              <a:rPr lang="de-DE" sz="1400" dirty="0" err="1" smtClean="0"/>
              <a:t>unique</a:t>
            </a:r>
            <a:r>
              <a:rPr lang="de-DE" sz="1400" dirty="0" smtClean="0"/>
              <a:t> </a:t>
            </a:r>
            <a:r>
              <a:rPr lang="de-DE" sz="1400" dirty="0" err="1" smtClean="0"/>
              <a:t>attributes</a:t>
            </a:r>
            <a:r>
              <a:rPr lang="de-DE" sz="1400" dirty="0" smtClean="0"/>
              <a:t>). </a:t>
            </a:r>
            <a:r>
              <a:rPr lang="de-DE" sz="1400" dirty="0" err="1" smtClean="0"/>
              <a:t>We</a:t>
            </a:r>
            <a:r>
              <a:rPr lang="de-DE" sz="1400" dirty="0" smtClean="0"/>
              <a:t> </a:t>
            </a:r>
            <a:r>
              <a:rPr lang="de-DE" sz="1400" dirty="0" err="1" smtClean="0"/>
              <a:t>can</a:t>
            </a:r>
            <a:r>
              <a:rPr lang="de-DE" sz="1400" dirty="0" smtClean="0"/>
              <a:t> </a:t>
            </a:r>
            <a:r>
              <a:rPr lang="de-DE" sz="1400" dirty="0" err="1" smtClean="0"/>
              <a:t>therefore</a:t>
            </a:r>
            <a:r>
              <a:rPr lang="de-DE" sz="1400" dirty="0" smtClean="0"/>
              <a:t> </a:t>
            </a:r>
            <a:r>
              <a:rPr lang="de-DE" sz="1400" dirty="0" err="1" smtClean="0"/>
              <a:t>remove</a:t>
            </a:r>
            <a:r>
              <a:rPr lang="de-DE" sz="1400" dirty="0" smtClean="0"/>
              <a:t> </a:t>
            </a:r>
            <a:r>
              <a:rPr lang="de-DE" sz="1400" dirty="0" err="1" smtClean="0"/>
              <a:t>these</a:t>
            </a:r>
            <a:r>
              <a:rPr lang="de-DE" sz="1400" dirty="0" smtClean="0"/>
              <a:t> 49 </a:t>
            </a:r>
            <a:r>
              <a:rPr lang="de-DE" sz="1400" dirty="0" err="1" smtClean="0"/>
              <a:t>attributes</a:t>
            </a:r>
            <a:r>
              <a:rPr lang="de-DE" sz="1400" dirty="0" smtClean="0"/>
              <a:t>.</a:t>
            </a:r>
            <a:endParaRPr lang="en-US" sz="1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spTree>
    <p:extLst>
      <p:ext uri="{BB962C8B-B14F-4D97-AF65-F5344CB8AC3E}">
        <p14:creationId xmlns:p14="http://schemas.microsoft.com/office/powerpoint/2010/main" val="144238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371722" y="224644"/>
            <a:ext cx="6504533" cy="481336"/>
          </a:xfrm>
        </p:spPr>
        <p:txBody>
          <a:bodyPr/>
          <a:lstStyle/>
          <a:p>
            <a:r>
              <a:rPr lang="en-US" dirty="0" smtClean="0"/>
              <a:t>PCA reveals steep curve; however, no distinct elbow can be identified</a:t>
            </a:r>
            <a:endParaRPr lang="en-US" dirty="0"/>
          </a:p>
        </p:txBody>
      </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The </a:t>
            </a:r>
            <a:r>
              <a:rPr lang="de-DE" sz="1400" dirty="0" err="1" smtClean="0"/>
              <a:t>first</a:t>
            </a:r>
            <a:r>
              <a:rPr lang="de-DE" sz="1400" dirty="0" smtClean="0"/>
              <a:t> 600 PCs </a:t>
            </a:r>
            <a:r>
              <a:rPr lang="de-DE" sz="1400" dirty="0" err="1" smtClean="0"/>
              <a:t>explain</a:t>
            </a:r>
            <a:r>
              <a:rPr lang="de-DE" sz="1400" dirty="0" smtClean="0"/>
              <a:t> </a:t>
            </a:r>
            <a:r>
              <a:rPr lang="de-DE" sz="1400" dirty="0" err="1" smtClean="0"/>
              <a:t>more</a:t>
            </a:r>
            <a:r>
              <a:rPr lang="de-DE" sz="1400" dirty="0" smtClean="0"/>
              <a:t> </a:t>
            </a:r>
            <a:r>
              <a:rPr lang="de-DE" sz="1400" dirty="0" err="1" smtClean="0"/>
              <a:t>than</a:t>
            </a:r>
            <a:r>
              <a:rPr lang="de-DE" sz="1400" dirty="0" smtClean="0"/>
              <a:t> 80% </a:t>
            </a:r>
            <a:r>
              <a:rPr lang="de-DE" sz="1400" dirty="0" err="1" smtClean="0"/>
              <a:t>of</a:t>
            </a:r>
            <a:r>
              <a:rPr lang="de-DE" sz="1400" dirty="0" smtClean="0"/>
              <a:t> </a:t>
            </a:r>
            <a:r>
              <a:rPr lang="de-DE" sz="1400" dirty="0" err="1" smtClean="0"/>
              <a:t>the</a:t>
            </a:r>
            <a:r>
              <a:rPr lang="de-DE" sz="1400" dirty="0" smtClean="0"/>
              <a:t> </a:t>
            </a:r>
            <a:r>
              <a:rPr lang="de-DE" sz="1400" dirty="0" err="1" smtClean="0"/>
              <a:t>variance</a:t>
            </a:r>
            <a:r>
              <a:rPr lang="de-DE" sz="1400" dirty="0" smtClean="0"/>
              <a:t>; </a:t>
            </a:r>
            <a:r>
              <a:rPr lang="de-DE" sz="1400" dirty="0" err="1" smtClean="0"/>
              <a:t>decreasing</a:t>
            </a:r>
            <a:r>
              <a:rPr lang="de-DE" sz="1400" dirty="0" smtClean="0"/>
              <a:t> </a:t>
            </a:r>
            <a:r>
              <a:rPr lang="de-DE" sz="1400" dirty="0" err="1" smtClean="0"/>
              <a:t>the</a:t>
            </a:r>
            <a:r>
              <a:rPr lang="de-DE" sz="1400" dirty="0" smtClean="0"/>
              <a:t> </a:t>
            </a:r>
            <a:r>
              <a:rPr lang="de-DE" sz="1400" dirty="0" err="1" smtClean="0"/>
              <a:t>dimensionality</a:t>
            </a:r>
            <a:r>
              <a:rPr lang="de-DE" sz="1400" dirty="0" smtClean="0"/>
              <a:t> </a:t>
            </a:r>
            <a:r>
              <a:rPr lang="de-DE" sz="1400" dirty="0" err="1" smtClean="0"/>
              <a:t>might</a:t>
            </a:r>
            <a:r>
              <a:rPr lang="de-DE" sz="1400" dirty="0" smtClean="0"/>
              <a:t> </a:t>
            </a:r>
            <a:r>
              <a:rPr lang="de-DE" sz="1400" dirty="0" err="1" smtClean="0"/>
              <a:t>be</a:t>
            </a:r>
            <a:r>
              <a:rPr lang="de-DE" sz="1400" dirty="0" smtClean="0"/>
              <a:t> </a:t>
            </a:r>
            <a:r>
              <a:rPr lang="de-DE" sz="1400" dirty="0" err="1" smtClean="0"/>
              <a:t>utilized</a:t>
            </a:r>
            <a:r>
              <a:rPr lang="de-DE" sz="1400" dirty="0" smtClean="0"/>
              <a:t> </a:t>
            </a:r>
            <a:r>
              <a:rPr lang="de-DE" sz="1400" dirty="0" err="1" smtClean="0"/>
              <a:t>for</a:t>
            </a:r>
            <a:r>
              <a:rPr lang="de-DE" sz="1400" dirty="0" smtClean="0"/>
              <a:t> </a:t>
            </a:r>
            <a:r>
              <a:rPr lang="de-DE" sz="1400" dirty="0" err="1" smtClean="0"/>
              <a:t>performance</a:t>
            </a:r>
            <a:r>
              <a:rPr lang="de-DE" sz="1400" dirty="0" smtClean="0"/>
              <a:t> </a:t>
            </a:r>
            <a:r>
              <a:rPr lang="de-DE" sz="1400" dirty="0" err="1" smtClean="0"/>
              <a:t>improvements</a:t>
            </a:r>
            <a:r>
              <a:rPr lang="de-DE" sz="1400" dirty="0" smtClean="0"/>
              <a:t>.</a:t>
            </a:r>
            <a:endParaRPr lang="en-US" sz="1400"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grpSp>
        <p:nvGrpSpPr>
          <p:cNvPr id="28" name="Group 19"/>
          <p:cNvGrpSpPr/>
          <p:nvPr/>
        </p:nvGrpSpPr>
        <p:grpSpPr>
          <a:xfrm>
            <a:off x="358775" y="1393031"/>
            <a:ext cx="3889189" cy="307777"/>
            <a:chOff x="358775" y="1609055"/>
            <a:chExt cx="3889189" cy="307777"/>
          </a:xfrm>
        </p:grpSpPr>
        <p:cxnSp>
          <p:nvCxnSpPr>
            <p:cNvPr id="29"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Explained variance by PCs</a:t>
              </a:r>
              <a:endParaRPr lang="en-US" sz="1400" b="1" dirty="0"/>
            </a:p>
          </p:txBody>
        </p:sp>
      </p:grpSp>
      <p:grpSp>
        <p:nvGrpSpPr>
          <p:cNvPr id="31" name="Group 22"/>
          <p:cNvGrpSpPr/>
          <p:nvPr/>
        </p:nvGrpSpPr>
        <p:grpSpPr>
          <a:xfrm>
            <a:off x="4896036" y="1393030"/>
            <a:ext cx="3889189" cy="307777"/>
            <a:chOff x="358775" y="1609055"/>
            <a:chExt cx="3889189" cy="307777"/>
          </a:xfrm>
        </p:grpSpPr>
        <p:cxnSp>
          <p:nvCxnSpPr>
            <p:cNvPr id="32"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24"/>
            <p:cNvSpPr txBox="1"/>
            <p:nvPr/>
          </p:nvSpPr>
          <p:spPr>
            <a:xfrm>
              <a:off x="358775" y="1609055"/>
              <a:ext cx="3889189" cy="307777"/>
            </a:xfrm>
            <a:prstGeom prst="rect">
              <a:avLst/>
            </a:prstGeom>
            <a:noFill/>
          </p:spPr>
          <p:txBody>
            <a:bodyPr wrap="square" rtlCol="0">
              <a:spAutoFit/>
            </a:bodyPr>
            <a:lstStyle/>
            <a:p>
              <a:pPr algn="ctr"/>
              <a:r>
                <a:rPr lang="en-US" sz="1400" b="1" dirty="0" err="1" smtClean="0"/>
                <a:t>Cumsum</a:t>
              </a:r>
              <a:r>
                <a:rPr lang="en-US" sz="1400" b="1" dirty="0" smtClean="0"/>
                <a:t> of variance of PCs</a:t>
              </a:r>
              <a:endParaRPr lang="en-US" sz="1400" b="1" dirty="0"/>
            </a:p>
          </p:txBody>
        </p:sp>
      </p:grpSp>
    </p:spTree>
    <p:extLst>
      <p:ext uri="{BB962C8B-B14F-4D97-AF65-F5344CB8AC3E}">
        <p14:creationId xmlns:p14="http://schemas.microsoft.com/office/powerpoint/2010/main" val="4086065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3897052"/>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507504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Publications on big </a:t>
            </a:r>
            <a:r>
              <a:rPr lang="en-US" dirty="0" smtClean="0"/>
              <a:t>data in the last five years</a:t>
            </a:r>
            <a:endParaRPr lang="en-US" dirty="0"/>
          </a:p>
        </p:txBody>
      </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45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and</a:t>
            </a:r>
            <a:r>
              <a:rPr lang="de-DE" sz="1400" dirty="0" smtClean="0"/>
              <a:t> 13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could</a:t>
            </a:r>
            <a:r>
              <a:rPr lang="de-DE" sz="1400" dirty="0" smtClean="0"/>
              <a:t> </a:t>
            </a:r>
            <a:r>
              <a:rPr lang="de-DE" sz="1400" dirty="0" err="1" smtClean="0"/>
              <a:t>be</a:t>
            </a:r>
            <a:r>
              <a:rPr lang="de-DE" sz="1400" dirty="0" smtClean="0"/>
              <a:t> </a:t>
            </a:r>
            <a:r>
              <a:rPr lang="de-DE" sz="1400" dirty="0" err="1" smtClean="0"/>
              <a:t>identified</a:t>
            </a:r>
            <a:r>
              <a:rPr lang="de-DE" sz="1400" dirty="0"/>
              <a:t> </a:t>
            </a:r>
            <a:r>
              <a:rPr lang="de-DE" sz="1400" dirty="0" smtClean="0"/>
              <a:t>(out </a:t>
            </a:r>
            <a:r>
              <a:rPr lang="de-DE" sz="1400" dirty="0" err="1" smtClean="0"/>
              <a:t>of</a:t>
            </a:r>
            <a:r>
              <a:rPr lang="de-DE" sz="1400" dirty="0" smtClean="0"/>
              <a:t> </a:t>
            </a:r>
            <a:r>
              <a:rPr lang="de-DE" sz="1400" dirty="0" err="1" smtClean="0"/>
              <a:t>these</a:t>
            </a:r>
            <a:r>
              <a:rPr lang="de-DE" sz="1400" dirty="0" smtClean="0"/>
              <a:t> 49 </a:t>
            </a:r>
            <a:r>
              <a:rPr lang="de-DE" sz="1400" dirty="0" err="1" smtClean="0"/>
              <a:t>unique</a:t>
            </a:r>
            <a:r>
              <a:rPr lang="de-DE" sz="1400" dirty="0" smtClean="0"/>
              <a:t> </a:t>
            </a:r>
            <a:r>
              <a:rPr lang="de-DE" sz="1400" dirty="0" err="1" smtClean="0"/>
              <a:t>attributes</a:t>
            </a:r>
            <a:r>
              <a:rPr lang="de-DE" sz="1400" dirty="0" smtClean="0"/>
              <a:t>). </a:t>
            </a:r>
            <a:r>
              <a:rPr lang="de-DE" sz="1400" dirty="0" err="1" smtClean="0"/>
              <a:t>We</a:t>
            </a:r>
            <a:r>
              <a:rPr lang="de-DE" sz="1400" dirty="0" smtClean="0"/>
              <a:t> </a:t>
            </a:r>
            <a:r>
              <a:rPr lang="de-DE" sz="1400" dirty="0" err="1" smtClean="0"/>
              <a:t>can</a:t>
            </a:r>
            <a:r>
              <a:rPr lang="de-DE" sz="1400" dirty="0" smtClean="0"/>
              <a:t> </a:t>
            </a:r>
            <a:r>
              <a:rPr lang="de-DE" sz="1400" dirty="0" err="1" smtClean="0"/>
              <a:t>therefore</a:t>
            </a:r>
            <a:r>
              <a:rPr lang="de-DE" sz="1400" dirty="0" smtClean="0"/>
              <a:t> </a:t>
            </a:r>
            <a:r>
              <a:rPr lang="de-DE" sz="1400" dirty="0" err="1" smtClean="0"/>
              <a:t>remove</a:t>
            </a:r>
            <a:r>
              <a:rPr lang="de-DE" sz="1400" dirty="0" smtClean="0"/>
              <a:t> </a:t>
            </a:r>
            <a:r>
              <a:rPr lang="de-DE" sz="1400" dirty="0" err="1" smtClean="0"/>
              <a:t>these</a:t>
            </a:r>
            <a:r>
              <a:rPr lang="de-DE" sz="1400" dirty="0" smtClean="0"/>
              <a:t> 49 </a:t>
            </a:r>
            <a:r>
              <a:rPr lang="de-DE" sz="1400" dirty="0" err="1" smtClean="0"/>
              <a:t>attributes</a:t>
            </a:r>
            <a:r>
              <a:rPr lang="de-DE" sz="1400" dirty="0" smtClean="0"/>
              <a:t>.</a:t>
            </a:r>
            <a:endParaRPr lang="en-US" sz="1400" dirty="0"/>
          </a:p>
        </p:txBody>
      </p:sp>
      <p:graphicFrame>
        <p:nvGraphicFramePr>
          <p:cNvPr id="11" name="Inhaltsplatzhalter 10"/>
          <p:cNvGraphicFramePr>
            <a:graphicFrameLocks noGrp="1"/>
          </p:cNvGraphicFramePr>
          <p:nvPr>
            <p:ph sz="quarter" idx="13"/>
            <p:extLst>
              <p:ext uri="{D42A27DB-BD31-4B8C-83A1-F6EECF244321}">
                <p14:modId xmlns:p14="http://schemas.microsoft.com/office/powerpoint/2010/main" val="3296011936"/>
              </p:ext>
            </p:extLst>
          </p:nvPr>
        </p:nvGraphicFramePr>
        <p:xfrm>
          <a:off x="377825" y="1547813"/>
          <a:ext cx="8353425" cy="3501367"/>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4"/>
          <p:cNvSpPr>
            <a:spLocks noGrp="1"/>
          </p:cNvSpPr>
          <p:nvPr>
            <p:ph sz="quarter" idx="17"/>
          </p:nvPr>
        </p:nvSpPr>
        <p:spPr>
          <a:xfrm>
            <a:off x="377825" y="5831815"/>
            <a:ext cx="8353600" cy="264185"/>
          </a:xfrm>
        </p:spPr>
        <p:txBody>
          <a:bodyPr/>
          <a:lstStyle/>
          <a:p>
            <a:r>
              <a:rPr lang="de-DE" dirty="0" smtClean="0"/>
              <a:t>Source: </a:t>
            </a:r>
            <a:r>
              <a:rPr lang="de-DE" dirty="0" err="1" smtClean="0"/>
              <a:t>Scopus</a:t>
            </a:r>
            <a:r>
              <a:rPr lang="de-DE" dirty="0" smtClean="0"/>
              <a:t> </a:t>
            </a:r>
            <a:r>
              <a:rPr lang="de-DE" dirty="0" err="1" smtClean="0"/>
              <a:t>keyword</a:t>
            </a:r>
            <a:r>
              <a:rPr lang="de-DE" dirty="0" smtClean="0"/>
              <a:t> </a:t>
            </a:r>
            <a:r>
              <a:rPr lang="de-DE" dirty="0" err="1" smtClean="0"/>
              <a:t>search</a:t>
            </a:r>
            <a:endParaRPr lang="en-US" dirty="0"/>
          </a:p>
        </p:txBody>
      </p:sp>
    </p:spTree>
    <p:extLst>
      <p:ext uri="{BB962C8B-B14F-4D97-AF65-F5344CB8AC3E}">
        <p14:creationId xmlns:p14="http://schemas.microsoft.com/office/powerpoint/2010/main" val="1382049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15070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smtClean="0"/>
              <a:t>References</a:t>
            </a:r>
            <a:endParaRPr lang="en-US"/>
          </a:p>
        </p:txBody>
      </p:sp>
      <p:sp>
        <p:nvSpPr>
          <p:cNvPr id="2" name="TextBox 1"/>
          <p:cNvSpPr txBox="1"/>
          <p:nvPr/>
        </p:nvSpPr>
        <p:spPr>
          <a:xfrm>
            <a:off x="377825" y="1520825"/>
            <a:ext cx="8118611" cy="4616648"/>
          </a:xfrm>
          <a:prstGeom prst="rect">
            <a:avLst/>
          </a:prstGeom>
          <a:noFill/>
        </p:spPr>
        <p:txBody>
          <a:bodyPr wrap="square" rtlCol="0">
            <a:spAutoFit/>
          </a:bodyPr>
          <a:lstStyle/>
          <a:p>
            <a:pPr marL="285750" indent="-285750">
              <a:buFont typeface="Arial" charset="0"/>
              <a:buChar char="•"/>
            </a:pPr>
            <a:r>
              <a:rPr lang="en-US" sz="1400" dirty="0"/>
              <a:t>Hansen, C. H., &amp; </a:t>
            </a:r>
            <a:r>
              <a:rPr lang="en-US" sz="1400" dirty="0" err="1"/>
              <a:t>Sehrndt</a:t>
            </a:r>
            <a:r>
              <a:rPr lang="en-US" sz="1400" dirty="0"/>
              <a:t>, C. H. (2001). Fundamentals of acoustics</a:t>
            </a:r>
            <a:r>
              <a:rPr lang="en-US" sz="1400" dirty="0" smtClean="0"/>
              <a:t>. </a:t>
            </a:r>
            <a:r>
              <a:rPr lang="en-US" sz="1400" i="1" dirty="0" smtClean="0"/>
              <a:t>Occupational </a:t>
            </a:r>
            <a:r>
              <a:rPr lang="en-US" sz="1400" i="1" dirty="0"/>
              <a:t>Exposure to Noise: Evaluation, Prevention and Control. World Health Organization</a:t>
            </a:r>
            <a:r>
              <a:rPr lang="en-US" sz="1400" dirty="0" smtClean="0"/>
              <a:t>.</a:t>
            </a:r>
          </a:p>
          <a:p>
            <a:pPr marL="285750" indent="-285750">
              <a:buFont typeface="Arial" charset="0"/>
              <a:buChar char="•"/>
            </a:pPr>
            <a:r>
              <a:rPr lang="en-US" sz="1400" dirty="0">
                <a:hlinkClick r:id="rId2"/>
              </a:rPr>
              <a:t>http://cmc.music.columbia.edu/musicandcomputers</a:t>
            </a:r>
            <a:r>
              <a:rPr lang="en-US" sz="1400" dirty="0" smtClean="0">
                <a:hlinkClick r:id="rId2"/>
              </a:rPr>
              <a:t>/</a:t>
            </a:r>
            <a:r>
              <a:rPr lang="en-US" sz="1400" dirty="0" smtClean="0"/>
              <a:t>, last visited 21.10.2016</a:t>
            </a:r>
          </a:p>
          <a:p>
            <a:pPr marL="285750" indent="-285750">
              <a:buFont typeface="Arial" charset="0"/>
              <a:buChar char="•"/>
            </a:pPr>
            <a:r>
              <a:rPr lang="en-US" sz="1400" dirty="0"/>
              <a:t>James, J. F. (2011). </a:t>
            </a:r>
            <a:r>
              <a:rPr lang="en-US" sz="1400" i="1" dirty="0"/>
              <a:t>A student's guide to Fourier transforms: with applications in physics and engineering</a:t>
            </a:r>
            <a:r>
              <a:rPr lang="en-US" sz="1400" dirty="0"/>
              <a:t>. Cambridge university press</a:t>
            </a:r>
            <a:r>
              <a:rPr lang="en-US" sz="1400" dirty="0" smtClean="0"/>
              <a:t>.</a:t>
            </a:r>
          </a:p>
          <a:p>
            <a:pPr marL="285750" indent="-285750">
              <a:buFont typeface="Arial" charset="0"/>
              <a:buChar char="•"/>
            </a:pPr>
            <a:r>
              <a:rPr lang="en-US" sz="1400" dirty="0">
                <a:hlinkClick r:id="rId3"/>
              </a:rPr>
              <a:t>http://www.di.fc.ul.pt/~</a:t>
            </a:r>
            <a:r>
              <a:rPr lang="en-US" sz="1400" dirty="0" smtClean="0">
                <a:hlinkClick r:id="rId3"/>
              </a:rPr>
              <a:t>jpn/r/fourier/fourier.html</a:t>
            </a:r>
            <a:r>
              <a:rPr lang="en-US" sz="1400" dirty="0"/>
              <a:t>, last visited 21.10.2016</a:t>
            </a:r>
            <a:endParaRPr lang="en-US" sz="1400" dirty="0" smtClean="0"/>
          </a:p>
          <a:p>
            <a:pPr marL="285750" indent="-285750">
              <a:buFont typeface="Arial" charset="0"/>
              <a:buChar char="•"/>
            </a:pPr>
            <a:r>
              <a:rPr lang="en-US" sz="1400" dirty="0">
                <a:hlinkClick r:id="rId4"/>
              </a:rPr>
              <a:t>http://</a:t>
            </a:r>
            <a:r>
              <a:rPr lang="en-US" sz="1400" dirty="0" smtClean="0">
                <a:hlinkClick r:id="rId4"/>
              </a:rPr>
              <a:t>www.abstractnew.com/2014/04/the-fast-fourier-transform-fft-without.html</a:t>
            </a:r>
            <a:r>
              <a:rPr lang="en-US" sz="1400" dirty="0"/>
              <a:t>, last visited 21.10.2016</a:t>
            </a:r>
            <a:endParaRPr lang="en-US" sz="1400" dirty="0" smtClean="0"/>
          </a:p>
          <a:p>
            <a:pPr marL="285750" indent="-285750">
              <a:buFont typeface="Arial" charset="0"/>
              <a:buChar char="•"/>
            </a:pPr>
            <a:r>
              <a:rPr lang="en-US" sz="1400" dirty="0"/>
              <a:t>Robinson, D. W., &amp; </a:t>
            </a:r>
            <a:r>
              <a:rPr lang="en-US" sz="1400" dirty="0" err="1"/>
              <a:t>Dadson</a:t>
            </a:r>
            <a:r>
              <a:rPr lang="en-US" sz="1400" dirty="0"/>
              <a:t>, R. S. (1956). A re-determination of the equal-loudness relations for pure tones. </a:t>
            </a:r>
            <a:r>
              <a:rPr lang="en-US" sz="1400" i="1" dirty="0"/>
              <a:t>British Journal of Applied Physics</a:t>
            </a:r>
            <a:r>
              <a:rPr lang="en-US" sz="1400" dirty="0"/>
              <a:t>, </a:t>
            </a:r>
            <a:r>
              <a:rPr lang="en-US" sz="1400" i="1" dirty="0"/>
              <a:t>7</a:t>
            </a:r>
            <a:r>
              <a:rPr lang="en-US" sz="1400" dirty="0"/>
              <a:t>(5), 166</a:t>
            </a:r>
            <a:r>
              <a:rPr lang="en-US" sz="1400" dirty="0" smtClean="0"/>
              <a:t>.</a:t>
            </a:r>
          </a:p>
          <a:p>
            <a:pPr marL="285750" indent="-285750">
              <a:buFont typeface="Arial" charset="0"/>
              <a:buChar char="•"/>
            </a:pPr>
            <a:r>
              <a:rPr lang="en-US" sz="1400" dirty="0">
                <a:hlinkClick r:id="rId5"/>
              </a:rPr>
              <a:t>http://www.diracdelta.co.uk/science/source/e/q/equal%20loudness%20contour/source.html#.</a:t>
            </a:r>
            <a:r>
              <a:rPr lang="en-US" sz="1400" dirty="0" smtClean="0">
                <a:hlinkClick r:id="rId5"/>
              </a:rPr>
              <a:t>WADCgpN940p</a:t>
            </a:r>
            <a:r>
              <a:rPr lang="en-US" sz="1400" dirty="0"/>
              <a:t>, last visited 21.10.2016</a:t>
            </a:r>
            <a:endParaRPr lang="en-US" sz="1400" dirty="0" smtClean="0"/>
          </a:p>
          <a:p>
            <a:pPr marL="285750" indent="-285750">
              <a:buFont typeface="Arial" charset="0"/>
              <a:buChar char="•"/>
            </a:pPr>
            <a:r>
              <a:rPr lang="en-US" sz="1400" dirty="0">
                <a:hlinkClick r:id="rId6"/>
              </a:rPr>
              <a:t>https://developer.spotify.com/web-api/get-audio-features</a:t>
            </a:r>
            <a:r>
              <a:rPr lang="en-US" sz="1400" dirty="0" smtClean="0">
                <a:hlinkClick r:id="rId6"/>
              </a:rPr>
              <a:t>/</a:t>
            </a:r>
            <a:r>
              <a:rPr lang="en-US" sz="1400" dirty="0"/>
              <a:t>, last visited 21.10.2016</a:t>
            </a:r>
            <a:endParaRPr lang="en-US" sz="1400" dirty="0" smtClean="0"/>
          </a:p>
          <a:p>
            <a:pPr marL="285750" indent="-285750">
              <a:buFont typeface="Arial" charset="0"/>
              <a:buChar char="•"/>
            </a:pPr>
            <a:r>
              <a:rPr lang="en-US" sz="1400" dirty="0" err="1" smtClean="0"/>
              <a:t>Peeters</a:t>
            </a:r>
            <a:r>
              <a:rPr lang="en-US" sz="1400" dirty="0" smtClean="0"/>
              <a:t>, G. (2004). A large set of audio features for sound description (similarity and classification) in the CUIDADO project</a:t>
            </a:r>
          </a:p>
          <a:p>
            <a:pPr marL="285750" indent="-285750">
              <a:buFont typeface="Arial" charset="0"/>
              <a:buChar char="•"/>
            </a:pPr>
            <a:r>
              <a:rPr lang="en-US" sz="1400" dirty="0">
                <a:hlinkClick r:id="rId7"/>
              </a:rPr>
              <a:t>https://</a:t>
            </a:r>
            <a:r>
              <a:rPr lang="en-US" sz="1400" dirty="0" smtClean="0">
                <a:hlinkClick r:id="rId7"/>
              </a:rPr>
              <a:t>www.dsprelated.com/showcode/174.php</a:t>
            </a:r>
            <a:r>
              <a:rPr lang="en-US" sz="1400" dirty="0"/>
              <a:t>, last visited 21.10.2016</a:t>
            </a:r>
            <a:endParaRPr lang="en-US" sz="1400" dirty="0" smtClean="0"/>
          </a:p>
          <a:p>
            <a:pPr marL="285750" indent="-285750">
              <a:buFont typeface="Arial" charset="0"/>
              <a:buChar char="•"/>
            </a:pPr>
            <a:r>
              <a:rPr lang="en-US" sz="1400" dirty="0">
                <a:hlinkClick r:id="rId8"/>
              </a:rPr>
              <a:t>http://</a:t>
            </a:r>
            <a:r>
              <a:rPr lang="en-US" sz="1400" dirty="0" smtClean="0">
                <a:hlinkClick r:id="rId8"/>
              </a:rPr>
              <a:t>nlp.stanford.edu/sentiment/</a:t>
            </a:r>
            <a:r>
              <a:rPr lang="en-US" sz="1400" dirty="0"/>
              <a:t>, last visited 21.10.2016</a:t>
            </a:r>
          </a:p>
          <a:p>
            <a:pPr marL="285750" indent="-285750">
              <a:buFont typeface="Arial" charset="0"/>
              <a:buChar char="•"/>
            </a:pPr>
            <a:r>
              <a:rPr lang="en-US" sz="1400" dirty="0"/>
              <a:t>Pandya, R., &amp; Pathak, K. (2014). Survey on Noise Estimation and Removal Methods through SVM. </a:t>
            </a:r>
            <a:r>
              <a:rPr lang="en-US" sz="1400" i="1" dirty="0"/>
              <a:t>International Journal of Computer Applications</a:t>
            </a:r>
            <a:r>
              <a:rPr lang="en-US" sz="1400" dirty="0"/>
              <a:t>, </a:t>
            </a:r>
            <a:r>
              <a:rPr lang="en-US" sz="1400" i="1" dirty="0"/>
              <a:t>86</a:t>
            </a:r>
            <a:r>
              <a:rPr lang="en-US" sz="1400" dirty="0"/>
              <a:t>(9).</a:t>
            </a:r>
            <a:endParaRPr lang="en-US" sz="1400" dirty="0" smtClean="0"/>
          </a:p>
          <a:p>
            <a:pPr marL="285750" indent="-285750">
              <a:buFont typeface="Arial" charset="0"/>
              <a:buChar char="•"/>
            </a:pPr>
            <a:r>
              <a:rPr lang="en-US" sz="1400" dirty="0" err="1" smtClean="0"/>
              <a:t>Kamruzzaman</a:t>
            </a:r>
            <a:r>
              <a:rPr lang="en-US" sz="1400" dirty="0"/>
              <a:t>, S. M., Karim, A. N. M., Islam, M., &amp; </a:t>
            </a:r>
            <a:r>
              <a:rPr lang="en-US" sz="1400" dirty="0" err="1"/>
              <a:t>Haque</a:t>
            </a:r>
            <a:r>
              <a:rPr lang="en-US" sz="1400" dirty="0"/>
              <a:t>, M. (2010). Speaker identification using </a:t>
            </a:r>
            <a:r>
              <a:rPr lang="en-US" sz="1400" dirty="0" err="1"/>
              <a:t>mfcc</a:t>
            </a:r>
            <a:r>
              <a:rPr lang="en-US" sz="1400" dirty="0"/>
              <a:t>-domain support vector machine. </a:t>
            </a:r>
            <a:r>
              <a:rPr lang="en-US" sz="1400" i="1" dirty="0" err="1"/>
              <a:t>arXiv</a:t>
            </a:r>
            <a:r>
              <a:rPr lang="en-US" sz="1400" i="1" dirty="0"/>
              <a:t> preprint arXiv:1009.4972</a:t>
            </a:r>
            <a:r>
              <a:rPr lang="en-US" sz="1400" dirty="0"/>
              <a:t>.</a:t>
            </a:r>
          </a:p>
        </p:txBody>
      </p:sp>
    </p:spTree>
    <p:extLst>
      <p:ext uri="{BB962C8B-B14F-4D97-AF65-F5344CB8AC3E}">
        <p14:creationId xmlns:p14="http://schemas.microsoft.com/office/powerpoint/2010/main" val="76146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6" name="Abgerundetes Rechteck 5"/>
          <p:cNvSpPr/>
          <p:nvPr/>
        </p:nvSpPr>
        <p:spPr>
          <a:xfrm>
            <a:off x="3059832" y="1892687"/>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 name="Abgerundetes Rechteck 6"/>
          <p:cNvSpPr/>
          <p:nvPr/>
        </p:nvSpPr>
        <p:spPr>
          <a:xfrm>
            <a:off x="4644008" y="190563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8" name="Abgerundetes Rechteck 7"/>
          <p:cNvSpPr/>
          <p:nvPr/>
        </p:nvSpPr>
        <p:spPr>
          <a:xfrm>
            <a:off x="3059832" y="347876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9" name="Abgerundetes Rechteck 8"/>
          <p:cNvSpPr/>
          <p:nvPr/>
        </p:nvSpPr>
        <p:spPr>
          <a:xfrm>
            <a:off x="4644008" y="347876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0" name="Ellipse 9"/>
          <p:cNvSpPr/>
          <p:nvPr/>
        </p:nvSpPr>
        <p:spPr>
          <a:xfrm>
            <a:off x="3923928" y="2750094"/>
            <a:ext cx="1296144" cy="1296000"/>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0" tIns="36000" rIns="0" bIns="0" rtlCol="0" anchor="ctr"/>
          <a:lstStyle/>
          <a:p>
            <a:pPr algn="ctr"/>
            <a:endParaRPr lang="en-US" sz="1400" b="1" baseline="30000" dirty="0">
              <a:solidFill>
                <a:schemeClr val="tx1"/>
              </a:solidFill>
            </a:endParaRPr>
          </a:p>
        </p:txBody>
      </p:sp>
      <p:cxnSp>
        <p:nvCxnSpPr>
          <p:cNvPr id="22" name="Gerader Verbinder 21"/>
          <p:cNvCxnSpPr>
            <a:stCxn id="6" idx="1"/>
          </p:cNvCxnSpPr>
          <p:nvPr/>
        </p:nvCxnSpPr>
        <p:spPr>
          <a:xfrm flipH="1" flipV="1">
            <a:off x="2591780" y="1905630"/>
            <a:ext cx="468052" cy="70705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377825" y="191857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H="1" flipV="1">
            <a:off x="2609491" y="3667924"/>
            <a:ext cx="468052" cy="70705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366270" y="3684384"/>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V="1">
            <a:off x="6093234" y="1930428"/>
            <a:ext cx="468000" cy="705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a:off x="6570513" y="191857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V="1">
            <a:off x="6083847" y="3695508"/>
            <a:ext cx="468000" cy="705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6561126" y="368365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358775" y="1606392"/>
            <a:ext cx="2250716" cy="307777"/>
          </a:xfrm>
          <a:prstGeom prst="rect">
            <a:avLst/>
          </a:prstGeom>
          <a:noFill/>
        </p:spPr>
        <p:txBody>
          <a:bodyPr wrap="square" rtlCol="0">
            <a:spAutoFit/>
          </a:bodyPr>
          <a:lstStyle/>
          <a:p>
            <a:r>
              <a:rPr lang="de-DE" sz="1400" b="1" dirty="0" smtClean="0"/>
              <a:t>Speech</a:t>
            </a:r>
            <a:endParaRPr lang="en-US" sz="1400" b="1" dirty="0"/>
          </a:p>
        </p:txBody>
      </p:sp>
      <p:sp>
        <p:nvSpPr>
          <p:cNvPr id="36" name="Textfeld 35"/>
          <p:cNvSpPr txBox="1"/>
          <p:nvPr/>
        </p:nvSpPr>
        <p:spPr>
          <a:xfrm>
            <a:off x="366270" y="3368070"/>
            <a:ext cx="2250716" cy="307777"/>
          </a:xfrm>
          <a:prstGeom prst="rect">
            <a:avLst/>
          </a:prstGeom>
          <a:noFill/>
        </p:spPr>
        <p:txBody>
          <a:bodyPr wrap="square" rtlCol="0">
            <a:spAutoFit/>
          </a:bodyPr>
          <a:lstStyle/>
          <a:p>
            <a:r>
              <a:rPr lang="de-DE" sz="1400" b="1" dirty="0" smtClean="0"/>
              <a:t>Music </a:t>
            </a:r>
            <a:r>
              <a:rPr lang="de-DE" sz="1400" b="1" dirty="0" err="1" smtClean="0"/>
              <a:t>signal</a:t>
            </a:r>
            <a:r>
              <a:rPr lang="de-DE" sz="1400" b="1" dirty="0" smtClean="0"/>
              <a:t> </a:t>
            </a:r>
            <a:r>
              <a:rPr lang="de-DE" sz="1400" b="1" dirty="0" err="1" smtClean="0"/>
              <a:t>processing</a:t>
            </a:r>
            <a:endParaRPr lang="en-US" sz="1400" b="1" dirty="0"/>
          </a:p>
        </p:txBody>
      </p:sp>
      <p:sp>
        <p:nvSpPr>
          <p:cNvPr id="37" name="Textfeld 36"/>
          <p:cNvSpPr txBox="1"/>
          <p:nvPr/>
        </p:nvSpPr>
        <p:spPr>
          <a:xfrm>
            <a:off x="6570512" y="1592796"/>
            <a:ext cx="2213955" cy="307777"/>
          </a:xfrm>
          <a:prstGeom prst="rect">
            <a:avLst/>
          </a:prstGeom>
          <a:noFill/>
        </p:spPr>
        <p:txBody>
          <a:bodyPr wrap="square" rtlCol="0">
            <a:spAutoFit/>
          </a:bodyPr>
          <a:lstStyle/>
          <a:p>
            <a:pPr algn="r"/>
            <a:r>
              <a:rPr lang="de-DE" sz="1400" b="1" dirty="0" smtClean="0"/>
              <a:t>Nature </a:t>
            </a:r>
            <a:r>
              <a:rPr lang="de-DE" sz="1400" b="1" dirty="0" err="1" smtClean="0"/>
              <a:t>sound</a:t>
            </a:r>
            <a:endParaRPr lang="en-US" sz="1400" b="1" dirty="0"/>
          </a:p>
        </p:txBody>
      </p:sp>
      <p:sp>
        <p:nvSpPr>
          <p:cNvPr id="38" name="Textfeld 37"/>
          <p:cNvSpPr txBox="1"/>
          <p:nvPr/>
        </p:nvSpPr>
        <p:spPr>
          <a:xfrm>
            <a:off x="6570512" y="3379194"/>
            <a:ext cx="2213955" cy="307777"/>
          </a:xfrm>
          <a:prstGeom prst="rect">
            <a:avLst/>
          </a:prstGeom>
          <a:noFill/>
        </p:spPr>
        <p:txBody>
          <a:bodyPr wrap="square" rtlCol="0">
            <a:spAutoFit/>
          </a:bodyPr>
          <a:lstStyle/>
          <a:p>
            <a:pPr algn="r"/>
            <a:r>
              <a:rPr lang="de-DE" sz="1400" b="1" dirty="0" smtClean="0"/>
              <a:t>Other</a:t>
            </a:r>
            <a:endParaRPr lang="en-US" sz="1400" b="1" dirty="0"/>
          </a:p>
        </p:txBody>
      </p:sp>
      <p:pic>
        <p:nvPicPr>
          <p:cNvPr id="5" name="Content Placeholder 4"/>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4068188" y="2957064"/>
            <a:ext cx="882059" cy="882059"/>
          </a:xfrm>
        </p:spPr>
      </p:pic>
      <p:sp>
        <p:nvSpPr>
          <p:cNvPr id="28" name="Title 3"/>
          <p:cNvSpPr>
            <a:spLocks noGrp="1"/>
          </p:cNvSpPr>
          <p:nvPr>
            <p:ph type="title"/>
          </p:nvPr>
        </p:nvSpPr>
        <p:spPr>
          <a:xfrm>
            <a:off x="371722" y="224644"/>
            <a:ext cx="6504533" cy="481336"/>
          </a:xfrm>
        </p:spPr>
        <p:txBody>
          <a:bodyPr/>
          <a:lstStyle/>
          <a:p>
            <a:r>
              <a:rPr lang="en-US" dirty="0" smtClean="0"/>
              <a:t>Some practical application fields</a:t>
            </a:r>
            <a:endParaRPr lang="en-US" dirty="0"/>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3252" y="2173277"/>
            <a:ext cx="724402" cy="724402"/>
          </a:xfrm>
          <a:prstGeom prst="rect">
            <a:avLst/>
          </a:prstGeom>
        </p:spPr>
      </p:pic>
      <p:sp>
        <p:nvSpPr>
          <p:cNvPr id="39" name="Content Placeholder 1"/>
          <p:cNvSpPr>
            <a:spLocks noGrp="1"/>
          </p:cNvSpPr>
          <p:nvPr>
            <p:ph sz="quarter" idx="17"/>
          </p:nvPr>
        </p:nvSpPr>
        <p:spPr>
          <a:xfrm>
            <a:off x="377825" y="5193196"/>
            <a:ext cx="8353600" cy="836190"/>
          </a:xfrm>
        </p:spPr>
        <p:txBody>
          <a:bodyPr/>
          <a:lstStyle/>
          <a:p>
            <a:pPr marL="0" indent="0"/>
            <a:r>
              <a:rPr lang="en-US" dirty="0" smtClean="0"/>
              <a:t>Source</a:t>
            </a:r>
            <a:r>
              <a:rPr lang="en-US" dirty="0"/>
              <a:t>: 1) http://nlp.stanford.edu/sentiment</a:t>
            </a:r>
            <a:r>
              <a:rPr lang="en-US" dirty="0" smtClean="0"/>
              <a:t>/, 2) Pandya, Pathak (2014), 3) </a:t>
            </a:r>
            <a:r>
              <a:rPr lang="en-US" dirty="0" err="1" smtClean="0"/>
              <a:t>Kamruzzaman</a:t>
            </a:r>
            <a:r>
              <a:rPr lang="en-US" dirty="0" smtClean="0"/>
              <a:t> et al. (</a:t>
            </a:r>
            <a:r>
              <a:rPr lang="en-US" dirty="0"/>
              <a:t>2010), 4) https://</a:t>
            </a:r>
            <a:r>
              <a:rPr lang="en-US" dirty="0" smtClean="0"/>
              <a:t>research.googleblog.com/2015/08/the-neural-networks-behind-google-voice.html</a:t>
            </a:r>
            <a:r>
              <a:rPr lang="en-US" dirty="0"/>
              <a:t>, </a:t>
            </a:r>
            <a:endParaRPr lang="en-US" dirty="0" smtClean="0"/>
          </a:p>
          <a:p>
            <a:pPr marL="0" indent="0"/>
            <a:r>
              <a:rPr lang="en-US" dirty="0" smtClean="0"/>
              <a:t>5) http</a:t>
            </a:r>
            <a:r>
              <a:rPr lang="en-US" dirty="0"/>
              <a:t>://</a:t>
            </a:r>
            <a:r>
              <a:rPr lang="en-US" dirty="0" smtClean="0"/>
              <a:t>signalprocessingsociety.org/uploads/special_issues_deadlines/MusicSP.pdf,</a:t>
            </a:r>
          </a:p>
          <a:p>
            <a:pPr marL="0" indent="0"/>
            <a:r>
              <a:rPr lang="en-US" dirty="0" smtClean="0"/>
              <a:t>6) Perez-</a:t>
            </a:r>
            <a:r>
              <a:rPr lang="en-US" dirty="0" err="1" smtClean="0"/>
              <a:t>Meana</a:t>
            </a:r>
            <a:r>
              <a:rPr lang="en-US" dirty="0" smtClean="0"/>
              <a:t> (</a:t>
            </a:r>
            <a:r>
              <a:rPr lang="en-US" dirty="0"/>
              <a:t>2007</a:t>
            </a:r>
            <a:r>
              <a:rPr lang="en-US" dirty="0" smtClean="0"/>
              <a:t>), 7) </a:t>
            </a:r>
            <a:r>
              <a:rPr lang="en-US" dirty="0" err="1" smtClean="0"/>
              <a:t>Stowell</a:t>
            </a:r>
            <a:r>
              <a:rPr lang="en-US" dirty="0"/>
              <a:t>, </a:t>
            </a:r>
            <a:r>
              <a:rPr lang="en-US" dirty="0" err="1" smtClean="0"/>
              <a:t>Plumbley</a:t>
            </a:r>
            <a:r>
              <a:rPr lang="en-US" dirty="0"/>
              <a:t> </a:t>
            </a:r>
            <a:r>
              <a:rPr lang="en-US" dirty="0" smtClean="0"/>
              <a:t>(2014</a:t>
            </a:r>
            <a:r>
              <a:rPr lang="en-US" dirty="0"/>
              <a:t>)</a:t>
            </a:r>
          </a:p>
        </p:txBody>
      </p:sp>
      <p:sp>
        <p:nvSpPr>
          <p:cNvPr id="18" name="TextBox 17"/>
          <p:cNvSpPr txBox="1"/>
          <p:nvPr/>
        </p:nvSpPr>
        <p:spPr>
          <a:xfrm>
            <a:off x="377825" y="1930428"/>
            <a:ext cx="2239161" cy="1384995"/>
          </a:xfrm>
          <a:prstGeom prst="rect">
            <a:avLst/>
          </a:prstGeom>
          <a:noFill/>
        </p:spPr>
        <p:txBody>
          <a:bodyPr wrap="square" rtlCol="0">
            <a:spAutoFit/>
          </a:bodyPr>
          <a:lstStyle/>
          <a:p>
            <a:pPr marL="285750" indent="-285750">
              <a:buFont typeface="Arial" charset="0"/>
              <a:buChar char="•"/>
            </a:pPr>
            <a:r>
              <a:rPr lang="en-US" sz="1400" dirty="0" smtClean="0"/>
              <a:t>Sentiment analysis</a:t>
            </a:r>
            <a:r>
              <a:rPr lang="en-US" sz="1400" baseline="30000" dirty="0" smtClean="0"/>
              <a:t>1</a:t>
            </a:r>
          </a:p>
          <a:p>
            <a:pPr marL="285750" indent="-285750">
              <a:buFont typeface="Arial" charset="0"/>
              <a:buChar char="•"/>
            </a:pPr>
            <a:r>
              <a:rPr lang="en-US" sz="1400" dirty="0" smtClean="0"/>
              <a:t>Voice classification</a:t>
            </a:r>
            <a:r>
              <a:rPr lang="en-US" sz="1400" baseline="30000" dirty="0" smtClean="0"/>
              <a:t>2</a:t>
            </a:r>
          </a:p>
          <a:p>
            <a:pPr marL="285750" indent="-285750">
              <a:buFont typeface="Arial" charset="0"/>
              <a:buChar char="•"/>
            </a:pPr>
            <a:r>
              <a:rPr lang="en-US" sz="1400" dirty="0" smtClean="0"/>
              <a:t>Automatic speaker recognition</a:t>
            </a:r>
            <a:r>
              <a:rPr lang="en-US" sz="1400" baseline="30000" dirty="0" smtClean="0"/>
              <a:t>3</a:t>
            </a:r>
          </a:p>
          <a:p>
            <a:pPr marL="285750" indent="-285750">
              <a:buFont typeface="Arial" charset="0"/>
              <a:buChar char="•"/>
            </a:pPr>
            <a:r>
              <a:rPr lang="en-US" sz="1400" dirty="0" smtClean="0"/>
              <a:t>Speech to text systems</a:t>
            </a:r>
            <a:r>
              <a:rPr lang="en-US" sz="1400" baseline="30000" dirty="0" smtClean="0"/>
              <a:t>4</a:t>
            </a:r>
            <a:endParaRPr lang="en-US" sz="1400" baseline="30000" dirty="0"/>
          </a:p>
        </p:txBody>
      </p:sp>
      <p:sp>
        <p:nvSpPr>
          <p:cNvPr id="40" name="TextBox 39"/>
          <p:cNvSpPr txBox="1"/>
          <p:nvPr/>
        </p:nvSpPr>
        <p:spPr>
          <a:xfrm>
            <a:off x="374603" y="3735033"/>
            <a:ext cx="2239161" cy="954107"/>
          </a:xfrm>
          <a:prstGeom prst="rect">
            <a:avLst/>
          </a:prstGeom>
          <a:noFill/>
        </p:spPr>
        <p:txBody>
          <a:bodyPr wrap="square" rtlCol="0">
            <a:spAutoFit/>
          </a:bodyPr>
          <a:lstStyle/>
          <a:p>
            <a:pPr marL="285750" indent="-285750">
              <a:buFont typeface="Arial" charset="0"/>
              <a:buChar char="•"/>
            </a:pPr>
            <a:r>
              <a:rPr lang="en-US" sz="1400" dirty="0" smtClean="0"/>
              <a:t>Genre identification</a:t>
            </a:r>
            <a:r>
              <a:rPr lang="en-US" sz="1400" baseline="30000" dirty="0" smtClean="0"/>
              <a:t>5</a:t>
            </a:r>
          </a:p>
          <a:p>
            <a:pPr marL="285750" indent="-285750">
              <a:buFont typeface="Arial" charset="0"/>
              <a:buChar char="•"/>
            </a:pPr>
            <a:r>
              <a:rPr lang="en-US" sz="1400" dirty="0" smtClean="0"/>
              <a:t>Instrumentation</a:t>
            </a:r>
            <a:r>
              <a:rPr lang="en-US" sz="1400" baseline="30000" dirty="0" smtClean="0"/>
              <a:t>5</a:t>
            </a:r>
          </a:p>
          <a:p>
            <a:pPr marL="285750" indent="-285750">
              <a:buFont typeface="Arial" charset="0"/>
              <a:buChar char="•"/>
            </a:pPr>
            <a:r>
              <a:rPr lang="en-US" sz="1400" dirty="0" smtClean="0"/>
              <a:t>Dynamics, tempo and timbre</a:t>
            </a:r>
            <a:r>
              <a:rPr lang="en-US" sz="1400" baseline="30000" dirty="0" smtClean="0"/>
              <a:t>5</a:t>
            </a:r>
            <a:endParaRPr lang="en-US" sz="1400" baseline="30000" dirty="0"/>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8574" y="3915521"/>
            <a:ext cx="753757" cy="753757"/>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2767" y="2173277"/>
            <a:ext cx="782659" cy="782659"/>
          </a:xfrm>
          <a:prstGeom prst="rect">
            <a:avLst/>
          </a:prstGeom>
        </p:spPr>
      </p:pic>
      <p:sp>
        <p:nvSpPr>
          <p:cNvPr id="41" name="TextBox 40"/>
          <p:cNvSpPr txBox="1"/>
          <p:nvPr/>
        </p:nvSpPr>
        <p:spPr>
          <a:xfrm>
            <a:off x="6659828" y="1930427"/>
            <a:ext cx="2239161" cy="1528624"/>
          </a:xfrm>
          <a:prstGeom prst="rect">
            <a:avLst/>
          </a:prstGeom>
          <a:noFill/>
        </p:spPr>
        <p:txBody>
          <a:bodyPr wrap="square" rtlCol="0">
            <a:spAutoFit/>
          </a:bodyPr>
          <a:lstStyle/>
          <a:p>
            <a:pPr marL="285750" indent="-285750">
              <a:buFont typeface="Arial" charset="0"/>
              <a:buChar char="•"/>
            </a:pPr>
            <a:r>
              <a:rPr lang="en-US" sz="1400" dirty="0" smtClean="0"/>
              <a:t>Machine failure recognition</a:t>
            </a:r>
            <a:r>
              <a:rPr lang="en-US" sz="1400" baseline="30000" dirty="0" smtClean="0"/>
              <a:t>6</a:t>
            </a:r>
          </a:p>
          <a:p>
            <a:pPr marL="285750" indent="-285750">
              <a:buFont typeface="Arial" charset="0"/>
              <a:buChar char="•"/>
            </a:pPr>
            <a:r>
              <a:rPr lang="en-US" sz="1400" dirty="0" smtClean="0"/>
              <a:t>Military sound analysis</a:t>
            </a:r>
            <a:r>
              <a:rPr lang="en-US" sz="1400" baseline="30000" dirty="0" smtClean="0"/>
              <a:t>6</a:t>
            </a:r>
          </a:p>
          <a:p>
            <a:pPr marL="285750" indent="-285750">
              <a:buFont typeface="Arial" charset="0"/>
              <a:buChar char="•"/>
            </a:pPr>
            <a:r>
              <a:rPr lang="en-US" sz="1400" dirty="0" smtClean="0"/>
              <a:t>Animal sound </a:t>
            </a:r>
            <a:r>
              <a:rPr lang="en-US" sz="1400" dirty="0" err="1" smtClean="0"/>
              <a:t>recog-nition</a:t>
            </a:r>
            <a:r>
              <a:rPr lang="en-US" sz="1400" dirty="0" smtClean="0"/>
              <a:t> (e.g. birds)</a:t>
            </a:r>
            <a:r>
              <a:rPr lang="en-US" sz="1400" baseline="30000" dirty="0" smtClean="0"/>
              <a:t>7</a:t>
            </a:r>
          </a:p>
          <a:p>
            <a:pPr marL="285750" indent="-285750">
              <a:buFont typeface="Arial" charset="0"/>
              <a:buChar char="•"/>
            </a:pPr>
            <a:endParaRPr lang="en-US" sz="1400" baseline="30000" dirty="0" smtClean="0"/>
          </a:p>
        </p:txBody>
      </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7056" y="3910492"/>
            <a:ext cx="767869" cy="767869"/>
          </a:xfrm>
          <a:prstGeom prst="rect">
            <a:avLst/>
          </a:prstGeom>
        </p:spPr>
      </p:pic>
      <p:sp>
        <p:nvSpPr>
          <p:cNvPr id="42" name="TextBox 41"/>
          <p:cNvSpPr txBox="1"/>
          <p:nvPr/>
        </p:nvSpPr>
        <p:spPr>
          <a:xfrm>
            <a:off x="6659828" y="3731693"/>
            <a:ext cx="2239161" cy="954107"/>
          </a:xfrm>
          <a:prstGeom prst="rect">
            <a:avLst/>
          </a:prstGeom>
          <a:noFill/>
        </p:spPr>
        <p:txBody>
          <a:bodyPr wrap="square" rtlCol="0">
            <a:spAutoFit/>
          </a:bodyPr>
          <a:lstStyle/>
          <a:p>
            <a:pPr marL="285750" indent="-285750">
              <a:buFont typeface="Arial" charset="0"/>
              <a:buChar char="•"/>
            </a:pPr>
            <a:r>
              <a:rPr lang="en-US" sz="1400" dirty="0" smtClean="0"/>
              <a:t>Medical hearing aid</a:t>
            </a:r>
            <a:r>
              <a:rPr lang="en-US" sz="1400" baseline="30000" dirty="0" smtClean="0"/>
              <a:t>6</a:t>
            </a:r>
          </a:p>
          <a:p>
            <a:pPr marL="285750" indent="-285750">
              <a:buFont typeface="Arial" charset="0"/>
              <a:buChar char="•"/>
            </a:pPr>
            <a:r>
              <a:rPr lang="en-US" sz="1400" dirty="0" smtClean="0"/>
              <a:t>Adaptive noise cancelling</a:t>
            </a:r>
            <a:r>
              <a:rPr lang="en-US" sz="1400" baseline="30000" dirty="0" smtClean="0"/>
              <a:t>6</a:t>
            </a:r>
          </a:p>
          <a:p>
            <a:pPr marL="285750" indent="-285750">
              <a:buFont typeface="Arial" charset="0"/>
              <a:buChar char="•"/>
            </a:pPr>
            <a:r>
              <a:rPr lang="en-US" sz="1400" dirty="0" smtClean="0"/>
              <a:t>Digital watermarking</a:t>
            </a:r>
            <a:r>
              <a:rPr lang="en-US" sz="1400" baseline="30000" dirty="0" smtClean="0"/>
              <a:t>6</a:t>
            </a:r>
          </a:p>
        </p:txBody>
      </p:sp>
    </p:spTree>
    <p:extLst>
      <p:ext uri="{BB962C8B-B14F-4D97-AF65-F5344CB8AC3E}">
        <p14:creationId xmlns:p14="http://schemas.microsoft.com/office/powerpoint/2010/main" val="1615605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smtClean="0"/>
              <a:t>References</a:t>
            </a:r>
            <a:endParaRPr lang="en-US"/>
          </a:p>
        </p:txBody>
      </p:sp>
      <p:sp>
        <p:nvSpPr>
          <p:cNvPr id="2" name="TextBox 1"/>
          <p:cNvSpPr txBox="1"/>
          <p:nvPr/>
        </p:nvSpPr>
        <p:spPr>
          <a:xfrm>
            <a:off x="377825" y="1520825"/>
            <a:ext cx="8118611" cy="2031325"/>
          </a:xfrm>
          <a:prstGeom prst="rect">
            <a:avLst/>
          </a:prstGeom>
          <a:noFill/>
        </p:spPr>
        <p:txBody>
          <a:bodyPr wrap="square" rtlCol="0">
            <a:spAutoFit/>
          </a:bodyPr>
          <a:lstStyle/>
          <a:p>
            <a:pPr marL="285750" indent="-285750">
              <a:buFont typeface="Arial" charset="0"/>
              <a:buChar char="•"/>
            </a:pPr>
            <a:r>
              <a:rPr lang="en-US" sz="1400" dirty="0">
                <a:hlinkClick r:id="rId2"/>
              </a:rPr>
              <a:t>https://</a:t>
            </a:r>
            <a:r>
              <a:rPr lang="en-US" sz="1400" dirty="0" smtClean="0">
                <a:hlinkClick r:id="rId2"/>
              </a:rPr>
              <a:t>research.googleblog.com/2015/08/the-neural-networks-behind-google-voice.html</a:t>
            </a:r>
            <a:r>
              <a:rPr lang="en-US" sz="1400" dirty="0"/>
              <a:t>, last visited 21.10.2016</a:t>
            </a:r>
            <a:endParaRPr lang="en-US" sz="1400" dirty="0" smtClean="0"/>
          </a:p>
          <a:p>
            <a:pPr marL="285750" indent="-285750">
              <a:buFont typeface="Arial" charset="0"/>
              <a:buChar char="•"/>
            </a:pPr>
            <a:r>
              <a:rPr lang="en-US" sz="1400" dirty="0">
                <a:hlinkClick r:id="rId3"/>
              </a:rPr>
              <a:t>http://</a:t>
            </a:r>
            <a:r>
              <a:rPr lang="en-US" sz="1400" dirty="0" smtClean="0">
                <a:hlinkClick r:id="rId3"/>
              </a:rPr>
              <a:t>signalprocessingsociety.org/uploads/special_issues_deadlines/MusicSP.pdf</a:t>
            </a:r>
            <a:r>
              <a:rPr lang="en-US" sz="1400" dirty="0"/>
              <a:t>, last visited 21.10.2016</a:t>
            </a:r>
            <a:endParaRPr lang="en-US" sz="1400" dirty="0" smtClean="0"/>
          </a:p>
          <a:p>
            <a:pPr marL="285750" indent="-285750">
              <a:buFont typeface="Arial" charset="0"/>
              <a:buChar char="•"/>
            </a:pPr>
            <a:r>
              <a:rPr lang="en-US" sz="1400" dirty="0"/>
              <a:t>Perez-</a:t>
            </a:r>
            <a:r>
              <a:rPr lang="en-US" sz="1400" dirty="0" err="1"/>
              <a:t>Meana</a:t>
            </a:r>
            <a:r>
              <a:rPr lang="en-US" sz="1400" dirty="0"/>
              <a:t>, H. (Ed.). (2007). </a:t>
            </a:r>
            <a:r>
              <a:rPr lang="en-US" sz="1400" i="1" dirty="0"/>
              <a:t>Advances in Audio and Speech Signal Processing: Technologies and Applications: Technologies and Applications</a:t>
            </a:r>
            <a:r>
              <a:rPr lang="en-US" sz="1400" dirty="0"/>
              <a:t>. </a:t>
            </a:r>
            <a:r>
              <a:rPr lang="en-US" sz="1400" dirty="0" err="1"/>
              <a:t>Igi</a:t>
            </a:r>
            <a:r>
              <a:rPr lang="en-US" sz="1400" dirty="0"/>
              <a:t> Global</a:t>
            </a:r>
            <a:r>
              <a:rPr lang="en-US" sz="1400" dirty="0" smtClean="0"/>
              <a:t>.</a:t>
            </a:r>
          </a:p>
          <a:p>
            <a:pPr marL="285750" indent="-285750">
              <a:buFont typeface="Arial" charset="0"/>
              <a:buChar char="•"/>
            </a:pPr>
            <a:r>
              <a:rPr lang="en-US" sz="1400" dirty="0" err="1"/>
              <a:t>Stowell</a:t>
            </a:r>
            <a:r>
              <a:rPr lang="en-US" sz="1400" dirty="0"/>
              <a:t>, D., &amp; </a:t>
            </a:r>
            <a:r>
              <a:rPr lang="en-US" sz="1400" dirty="0" err="1"/>
              <a:t>Plumbley</a:t>
            </a:r>
            <a:r>
              <a:rPr lang="en-US" sz="1400" dirty="0"/>
              <a:t>, M. D. (2014). Automatic large-scale classification of bird sounds is strongly improved by unsupervised feature learning. </a:t>
            </a:r>
            <a:r>
              <a:rPr lang="en-US" sz="1400" i="1" dirty="0" err="1"/>
              <a:t>PeerJ</a:t>
            </a:r>
            <a:r>
              <a:rPr lang="en-US" sz="1400" dirty="0"/>
              <a:t>, </a:t>
            </a:r>
            <a:r>
              <a:rPr lang="en-US" sz="1400" i="1" dirty="0"/>
              <a:t>2</a:t>
            </a:r>
            <a:r>
              <a:rPr lang="en-US" sz="1400" dirty="0"/>
              <a:t>, e488</a:t>
            </a:r>
            <a:r>
              <a:rPr lang="en-US" sz="1400" dirty="0" smtClean="0"/>
              <a:t>.</a:t>
            </a:r>
          </a:p>
          <a:p>
            <a:pPr marL="285750" indent="-285750">
              <a:buFont typeface="Arial" charset="0"/>
              <a:buChar char="•"/>
            </a:pPr>
            <a:r>
              <a:rPr lang="en-US" sz="1400" dirty="0"/>
              <a:t>Wang, A. (2003, October). An Industrial Strength Audio Search Algorithm. </a:t>
            </a:r>
            <a:r>
              <a:rPr lang="en-US" sz="1400" dirty="0" err="1"/>
              <a:t>In</a:t>
            </a:r>
            <a:r>
              <a:rPr lang="en-US" sz="1400" i="1" dirty="0" err="1"/>
              <a:t>ISMIR</a:t>
            </a:r>
            <a:r>
              <a:rPr lang="en-US" sz="1400" dirty="0"/>
              <a:t> (pp. 7-13).</a:t>
            </a:r>
          </a:p>
        </p:txBody>
      </p:sp>
    </p:spTree>
    <p:extLst>
      <p:ext uri="{BB962C8B-B14F-4D97-AF65-F5344CB8AC3E}">
        <p14:creationId xmlns:p14="http://schemas.microsoft.com/office/powerpoint/2010/main" val="1182504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The available train dataset is huge; and the test set is just as big</a:t>
            </a:r>
            <a:endParaRPr lang="en-US" dirty="0"/>
          </a:p>
        </p:txBody>
      </p:sp>
      <p:cxnSp>
        <p:nvCxnSpPr>
          <p:cNvPr id="4" name="Gerade Verbindung mit Pfeil 3"/>
          <p:cNvCxnSpPr/>
          <p:nvPr/>
        </p:nvCxnSpPr>
        <p:spPr>
          <a:xfrm flipH="1">
            <a:off x="1115615" y="1808820"/>
            <a:ext cx="0" cy="34563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V="1">
            <a:off x="1110173" y="1808820"/>
            <a:ext cx="5910099" cy="54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1110172" y="1412776"/>
            <a:ext cx="5910099" cy="369332"/>
          </a:xfrm>
          <a:prstGeom prst="rect">
            <a:avLst/>
          </a:prstGeom>
          <a:noFill/>
        </p:spPr>
        <p:txBody>
          <a:bodyPr wrap="square" rtlCol="0">
            <a:spAutoFit/>
          </a:bodyPr>
          <a:lstStyle/>
          <a:p>
            <a:pPr algn="ctr"/>
            <a:r>
              <a:rPr lang="de-DE" dirty="0" smtClean="0"/>
              <a:t>1,932 </a:t>
            </a:r>
            <a:r>
              <a:rPr lang="de-DE" dirty="0" err="1" smtClean="0"/>
              <a:t>features</a:t>
            </a:r>
            <a:r>
              <a:rPr lang="de-DE" dirty="0" smtClean="0"/>
              <a:t> (</a:t>
            </a:r>
            <a:r>
              <a:rPr lang="de-DE" dirty="0" err="1" smtClean="0"/>
              <a:t>completely</a:t>
            </a:r>
            <a:r>
              <a:rPr lang="de-DE" dirty="0" smtClean="0"/>
              <a:t> </a:t>
            </a:r>
            <a:r>
              <a:rPr lang="de-DE" dirty="0" err="1" smtClean="0"/>
              <a:t>anonymized</a:t>
            </a:r>
            <a:r>
              <a:rPr lang="de-DE" dirty="0" smtClean="0"/>
              <a:t>)</a:t>
            </a:r>
            <a:endParaRPr lang="en-US" dirty="0"/>
          </a:p>
        </p:txBody>
      </p:sp>
      <p:sp>
        <p:nvSpPr>
          <p:cNvPr id="41" name="Textfeld 40"/>
          <p:cNvSpPr txBox="1"/>
          <p:nvPr/>
        </p:nvSpPr>
        <p:spPr>
          <a:xfrm rot="16200000">
            <a:off x="-833247" y="3352347"/>
            <a:ext cx="3456386" cy="369332"/>
          </a:xfrm>
          <a:prstGeom prst="rect">
            <a:avLst/>
          </a:prstGeom>
          <a:noFill/>
        </p:spPr>
        <p:txBody>
          <a:bodyPr wrap="square" rtlCol="0">
            <a:spAutoFit/>
          </a:bodyPr>
          <a:lstStyle/>
          <a:p>
            <a:pPr algn="ctr"/>
            <a:r>
              <a:rPr lang="de-DE" dirty="0" smtClean="0"/>
              <a:t>145,231 </a:t>
            </a:r>
            <a:r>
              <a:rPr lang="de-DE" dirty="0" err="1" smtClean="0"/>
              <a:t>obeservations</a:t>
            </a:r>
            <a:endParaRPr lang="en-US" dirty="0"/>
          </a:p>
        </p:txBody>
      </p:sp>
      <p:sp>
        <p:nvSpPr>
          <p:cNvPr id="18" name="Ellipse 17"/>
          <p:cNvSpPr/>
          <p:nvPr/>
        </p:nvSpPr>
        <p:spPr>
          <a:xfrm rot="5400000">
            <a:off x="6247453" y="3088229"/>
            <a:ext cx="327383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Binary </a:t>
            </a:r>
            <a:r>
              <a:rPr lang="de-DE" dirty="0" err="1" smtClean="0"/>
              <a:t>target</a:t>
            </a:r>
            <a:endParaRPr lang="en-US" dirty="0"/>
          </a:p>
        </p:txBody>
      </p:sp>
      <p:sp>
        <p:nvSpPr>
          <p:cNvPr id="43" name="Ellipse 42"/>
          <p:cNvSpPr/>
          <p:nvPr/>
        </p:nvSpPr>
        <p:spPr>
          <a:xfrm>
            <a:off x="1551465" y="2312876"/>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Numerics</a:t>
            </a:r>
            <a:endParaRPr lang="en-US" dirty="0"/>
          </a:p>
        </p:txBody>
      </p:sp>
      <p:sp>
        <p:nvSpPr>
          <p:cNvPr id="46" name="Ellipse 45"/>
          <p:cNvSpPr/>
          <p:nvPr/>
        </p:nvSpPr>
        <p:spPr>
          <a:xfrm>
            <a:off x="2327452" y="3348388"/>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Factors</a:t>
            </a:r>
            <a:endParaRPr lang="en-US" dirty="0"/>
          </a:p>
        </p:txBody>
      </p:sp>
      <p:sp>
        <p:nvSpPr>
          <p:cNvPr id="48" name="Ellipse 47"/>
          <p:cNvSpPr/>
          <p:nvPr/>
        </p:nvSpPr>
        <p:spPr>
          <a:xfrm>
            <a:off x="3779912" y="2592214"/>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Strings</a:t>
            </a:r>
            <a:endParaRPr lang="en-US" dirty="0"/>
          </a:p>
        </p:txBody>
      </p:sp>
      <p:sp>
        <p:nvSpPr>
          <p:cNvPr id="50" name="Ellipse 49"/>
          <p:cNvSpPr/>
          <p:nvPr/>
        </p:nvSpPr>
        <p:spPr>
          <a:xfrm>
            <a:off x="3455876" y="4278869"/>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Dates</a:t>
            </a:r>
            <a:endParaRPr lang="en-US" dirty="0"/>
          </a:p>
        </p:txBody>
      </p:sp>
      <p:sp>
        <p:nvSpPr>
          <p:cNvPr id="52" name="Ellipse 51"/>
          <p:cNvSpPr/>
          <p:nvPr/>
        </p:nvSpPr>
        <p:spPr>
          <a:xfrm>
            <a:off x="4959485" y="3500918"/>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NAs</a:t>
            </a:r>
            <a:endParaRPr lang="en-US" dirty="0"/>
          </a:p>
        </p:txBody>
      </p:sp>
      <p:sp>
        <p:nvSpPr>
          <p:cNvPr id="53"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pieren 6"/>
          <p:cNvGrpSpPr/>
          <p:nvPr/>
        </p:nvGrpSpPr>
        <p:grpSpPr>
          <a:xfrm>
            <a:off x="359532" y="5301208"/>
            <a:ext cx="495093" cy="495148"/>
            <a:chOff x="4791456" y="4160520"/>
            <a:chExt cx="658368" cy="658441"/>
          </a:xfrm>
        </p:grpSpPr>
        <p:sp>
          <p:nvSpPr>
            <p:cNvPr id="55"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57" name="TextBox 14"/>
          <p:cNvSpPr txBox="1"/>
          <p:nvPr/>
        </p:nvSpPr>
        <p:spPr>
          <a:xfrm>
            <a:off x="935596" y="5292000"/>
            <a:ext cx="7849628" cy="523220"/>
          </a:xfrm>
          <a:prstGeom prst="rect">
            <a:avLst/>
          </a:prstGeom>
          <a:noFill/>
        </p:spPr>
        <p:txBody>
          <a:bodyPr wrap="square" rtlCol="0">
            <a:spAutoFit/>
          </a:bodyPr>
          <a:lstStyle/>
          <a:p>
            <a:r>
              <a:rPr lang="de-DE" sz="1400" dirty="0" smtClean="0"/>
              <a:t>The immense </a:t>
            </a:r>
            <a:r>
              <a:rPr lang="de-DE" sz="1400" dirty="0" err="1" smtClean="0"/>
              <a:t>size</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dataset</a:t>
            </a:r>
            <a:r>
              <a:rPr lang="de-DE" sz="1400" dirty="0" smtClean="0"/>
              <a:t> </a:t>
            </a:r>
            <a:r>
              <a:rPr lang="de-DE" sz="1400" dirty="0" err="1" smtClean="0"/>
              <a:t>and</a:t>
            </a:r>
            <a:r>
              <a:rPr lang="de-DE" sz="1400" dirty="0" smtClean="0"/>
              <a:t> </a:t>
            </a:r>
            <a:r>
              <a:rPr lang="de-DE" sz="1400" dirty="0" err="1" smtClean="0"/>
              <a:t>the</a:t>
            </a:r>
            <a:r>
              <a:rPr lang="de-DE" sz="1400" dirty="0" smtClean="0"/>
              <a:t> </a:t>
            </a:r>
            <a:r>
              <a:rPr lang="de-DE" sz="1400" dirty="0" err="1" smtClean="0"/>
              <a:t>variety</a:t>
            </a:r>
            <a:r>
              <a:rPr lang="de-DE" sz="1400" dirty="0" smtClean="0"/>
              <a:t> </a:t>
            </a:r>
            <a:r>
              <a:rPr lang="de-DE" sz="1400" dirty="0" err="1" smtClean="0"/>
              <a:t>of</a:t>
            </a:r>
            <a:r>
              <a:rPr lang="de-DE" sz="1400" dirty="0" smtClean="0"/>
              <a:t> </a:t>
            </a:r>
            <a:r>
              <a:rPr lang="de-DE" sz="1400" dirty="0" err="1" smtClean="0"/>
              <a:t>anonymized</a:t>
            </a:r>
            <a:r>
              <a:rPr lang="de-DE" sz="1400" dirty="0" smtClean="0"/>
              <a:t> </a:t>
            </a:r>
            <a:r>
              <a:rPr lang="de-DE" sz="1400" dirty="0" err="1" smtClean="0"/>
              <a:t>features</a:t>
            </a:r>
            <a:r>
              <a:rPr lang="de-DE" sz="1400" dirty="0" smtClean="0"/>
              <a:t> </a:t>
            </a:r>
            <a:r>
              <a:rPr lang="de-DE" sz="1400" dirty="0" err="1" smtClean="0"/>
              <a:t>makes</a:t>
            </a:r>
            <a:r>
              <a:rPr lang="de-DE" sz="1400" dirty="0" smtClean="0"/>
              <a:t> qualitative </a:t>
            </a:r>
            <a:r>
              <a:rPr lang="de-DE" sz="1400" dirty="0" err="1" smtClean="0"/>
              <a:t>analysis</a:t>
            </a:r>
            <a:r>
              <a:rPr lang="de-DE" sz="1400" dirty="0" smtClean="0"/>
              <a:t> </a:t>
            </a:r>
            <a:r>
              <a:rPr lang="de-DE" sz="1400" dirty="0" err="1" smtClean="0"/>
              <a:t>impossible</a:t>
            </a:r>
            <a:r>
              <a:rPr lang="de-DE" sz="1400" dirty="0" smtClean="0"/>
              <a:t>. </a:t>
            </a:r>
            <a:endParaRPr lang="en-US" sz="1400" dirty="0"/>
          </a:p>
        </p:txBody>
      </p:sp>
    </p:spTree>
    <p:extLst>
      <p:ext uri="{BB962C8B-B14F-4D97-AF65-F5344CB8AC3E}">
        <p14:creationId xmlns:p14="http://schemas.microsoft.com/office/powerpoint/2010/main" val="1856427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027666" y="2133344"/>
            <a:ext cx="3085974" cy="3072538"/>
          </a:xfrm>
          <a:prstGeom prst="ellipse">
            <a:avLst/>
          </a:prstGeom>
          <a:noFill/>
          <a:ln w="127000">
            <a:solidFill>
              <a:srgbClr val="E6D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348949" y="1883309"/>
            <a:ext cx="1728192" cy="576064"/>
            <a:chOff x="1331640" y="2348880"/>
            <a:chExt cx="1728192" cy="576064"/>
          </a:xfrm>
        </p:grpSpPr>
        <p:sp>
          <p:nvSpPr>
            <p:cNvPr id="7" name="Rounded Rectangle 6"/>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Business</a:t>
              </a:r>
              <a:r>
                <a:rPr lang="en-US" sz="1400" dirty="0" smtClean="0"/>
                <a:t> </a:t>
              </a:r>
              <a:r>
                <a:rPr lang="en-US" sz="1200" dirty="0" smtClean="0"/>
                <a:t>Understanding</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36219"/>
              <a:ext cx="401384" cy="401384"/>
            </a:xfrm>
            <a:prstGeom prst="rect">
              <a:avLst/>
            </a:prstGeom>
          </p:spPr>
        </p:pic>
      </p:grpSp>
      <p:grpSp>
        <p:nvGrpSpPr>
          <p:cNvPr id="10" name="Group 9"/>
          <p:cNvGrpSpPr/>
          <p:nvPr/>
        </p:nvGrpSpPr>
        <p:grpSpPr>
          <a:xfrm>
            <a:off x="3721196" y="1883308"/>
            <a:ext cx="1728192" cy="576064"/>
            <a:chOff x="1331640" y="2348880"/>
            <a:chExt cx="1728192" cy="576064"/>
          </a:xfrm>
        </p:grpSpPr>
        <p:sp>
          <p:nvSpPr>
            <p:cNvPr id="11" name="Rounded Rectangle 10"/>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Understanding</a:t>
              </a:r>
              <a:endParaRPr lang="en-US" sz="14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480896"/>
              <a:ext cx="401384" cy="312029"/>
            </a:xfrm>
            <a:prstGeom prst="rect">
              <a:avLst/>
            </a:prstGeom>
          </p:spPr>
        </p:pic>
      </p:grpSp>
      <p:grpSp>
        <p:nvGrpSpPr>
          <p:cNvPr id="13" name="Group 12"/>
          <p:cNvGrpSpPr/>
          <p:nvPr/>
        </p:nvGrpSpPr>
        <p:grpSpPr>
          <a:xfrm>
            <a:off x="4564188" y="2924944"/>
            <a:ext cx="1728192" cy="576064"/>
            <a:chOff x="1331640" y="2348880"/>
            <a:chExt cx="1728192" cy="576064"/>
          </a:xfrm>
        </p:grpSpPr>
        <p:sp>
          <p:nvSpPr>
            <p:cNvPr id="14" name="Rounded Rectangle 13"/>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Cleaning</a:t>
              </a:r>
              <a:endParaRPr lang="en-US" sz="1400"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5175" y="2480896"/>
              <a:ext cx="338330" cy="312029"/>
            </a:xfrm>
            <a:prstGeom prst="rect">
              <a:avLst/>
            </a:prstGeom>
          </p:spPr>
        </p:pic>
      </p:grpSp>
      <p:grpSp>
        <p:nvGrpSpPr>
          <p:cNvPr id="19" name="Group 18"/>
          <p:cNvGrpSpPr/>
          <p:nvPr/>
        </p:nvGrpSpPr>
        <p:grpSpPr>
          <a:xfrm>
            <a:off x="4564188" y="4077072"/>
            <a:ext cx="1728192" cy="576064"/>
            <a:chOff x="1331640" y="2348880"/>
            <a:chExt cx="1728192" cy="576064"/>
          </a:xfrm>
        </p:grpSpPr>
        <p:sp>
          <p:nvSpPr>
            <p:cNvPr id="20" name="Rounded Rectangle 19"/>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Modeling</a:t>
              </a:r>
              <a:endParaRPr lang="en-US" sz="14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4912" y="2448134"/>
              <a:ext cx="377555" cy="377555"/>
            </a:xfrm>
            <a:prstGeom prst="rect">
              <a:avLst/>
            </a:prstGeom>
          </p:spPr>
        </p:pic>
      </p:grpSp>
      <p:grpSp>
        <p:nvGrpSpPr>
          <p:cNvPr id="26" name="Group 25"/>
          <p:cNvGrpSpPr/>
          <p:nvPr/>
        </p:nvGrpSpPr>
        <p:grpSpPr>
          <a:xfrm>
            <a:off x="2771800" y="5157192"/>
            <a:ext cx="1728192" cy="576064"/>
            <a:chOff x="1543387" y="5160585"/>
            <a:chExt cx="1728192" cy="576064"/>
          </a:xfrm>
        </p:grpSpPr>
        <p:grpSp>
          <p:nvGrpSpPr>
            <p:cNvPr id="22" name="Group 21"/>
            <p:cNvGrpSpPr/>
            <p:nvPr/>
          </p:nvGrpSpPr>
          <p:grpSpPr>
            <a:xfrm>
              <a:off x="1543387" y="5160585"/>
              <a:ext cx="1728192" cy="576064"/>
              <a:chOff x="1331640" y="2348880"/>
              <a:chExt cx="1728192" cy="576064"/>
            </a:xfrm>
          </p:grpSpPr>
          <p:sp>
            <p:nvSpPr>
              <p:cNvPr id="23" name="Rounded Rectangle 22"/>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Evaluation</a:t>
                </a:r>
                <a:endParaRPr lang="en-US" sz="1400"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6916" y="2674041"/>
                <a:ext cx="211624" cy="213120"/>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8476" y="5301432"/>
              <a:ext cx="249228" cy="199910"/>
            </a:xfrm>
            <a:prstGeom prst="rect">
              <a:avLst/>
            </a:prstGeom>
          </p:spPr>
        </p:pic>
      </p:grpSp>
      <p:grpSp>
        <p:nvGrpSpPr>
          <p:cNvPr id="27" name="Group 26"/>
          <p:cNvGrpSpPr/>
          <p:nvPr/>
        </p:nvGrpSpPr>
        <p:grpSpPr>
          <a:xfrm>
            <a:off x="1043608" y="4077072"/>
            <a:ext cx="1728192" cy="576064"/>
            <a:chOff x="1331640" y="2348880"/>
            <a:chExt cx="1728192" cy="576064"/>
          </a:xfrm>
        </p:grpSpPr>
        <p:sp>
          <p:nvSpPr>
            <p:cNvPr id="28" name="Rounded Rectangle 27"/>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Deployment</a:t>
              </a:r>
              <a:endParaRPr lang="en-US" sz="1400" dirty="0"/>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577" y="2448134"/>
              <a:ext cx="376225" cy="377555"/>
            </a:xfrm>
            <a:prstGeom prst="rect">
              <a:avLst/>
            </a:prstGeom>
          </p:spPr>
        </p:pic>
      </p:grpSp>
      <p:cxnSp>
        <p:nvCxnSpPr>
          <p:cNvPr id="32" name="Straight Arrow Connector 31"/>
          <p:cNvCxnSpPr>
            <a:stCxn id="7" idx="3"/>
            <a:endCxn id="11" idx="1"/>
          </p:cNvCxnSpPr>
          <p:nvPr/>
        </p:nvCxnSpPr>
        <p:spPr>
          <a:xfrm flipV="1">
            <a:off x="3077141" y="2171340"/>
            <a:ext cx="644055"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4" idx="0"/>
          </p:cNvCxnSpPr>
          <p:nvPr/>
        </p:nvCxnSpPr>
        <p:spPr>
          <a:xfrm>
            <a:off x="4585292" y="2459372"/>
            <a:ext cx="842992" cy="46557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20" idx="0"/>
          </p:cNvCxnSpPr>
          <p:nvPr/>
        </p:nvCxnSpPr>
        <p:spPr>
          <a:xfrm>
            <a:off x="5428284" y="3501008"/>
            <a:ext cx="0" cy="5760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23" idx="3"/>
          </p:cNvCxnSpPr>
          <p:nvPr/>
        </p:nvCxnSpPr>
        <p:spPr>
          <a:xfrm flipH="1">
            <a:off x="4499992" y="4653136"/>
            <a:ext cx="928292"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1"/>
            <a:endCxn id="28" idx="2"/>
          </p:cNvCxnSpPr>
          <p:nvPr/>
        </p:nvCxnSpPr>
        <p:spPr>
          <a:xfrm flipH="1" flipV="1">
            <a:off x="1907704" y="4653136"/>
            <a:ext cx="864096"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3" idx="0"/>
            <a:endCxn id="7" idx="2"/>
          </p:cNvCxnSpPr>
          <p:nvPr/>
        </p:nvCxnSpPr>
        <p:spPr>
          <a:xfrm rot="16200000" flipV="1">
            <a:off x="1575562" y="3096857"/>
            <a:ext cx="2697819" cy="1422851"/>
          </a:xfrm>
          <a:prstGeom prst="curvedConnector3">
            <a:avLst>
              <a:gd name="adj1" fmla="val 41714"/>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3147933" y="2887808"/>
            <a:ext cx="975925" cy="122640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0000" bIns="36000" rtlCol="0" anchor="ctr"/>
          <a:lstStyle/>
          <a:p>
            <a:pPr algn="ctr"/>
            <a:r>
              <a:rPr lang="en-US" sz="1600" dirty="0" smtClean="0"/>
              <a:t>DATA</a:t>
            </a:r>
            <a:endParaRPr lang="en-US" sz="1600" dirty="0"/>
          </a:p>
        </p:txBody>
      </p:sp>
      <p:sp>
        <p:nvSpPr>
          <p:cNvPr id="72" name="Triangle 71"/>
          <p:cNvSpPr/>
          <p:nvPr/>
        </p:nvSpPr>
        <p:spPr>
          <a:xfrm flipV="1">
            <a:off x="4861683" y="3633024"/>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p:cNvSpPr/>
          <p:nvPr/>
        </p:nvSpPr>
        <p:spPr>
          <a:xfrm rot="10800000" flipV="1">
            <a:off x="1773652" y="3459122"/>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sp>
        <p:nvSpPr>
          <p:cNvPr id="35" name="Rectangle 11"/>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a:p>
        </p:txBody>
      </p:sp>
    </p:spTree>
    <p:extLst>
      <p:ext uri="{BB962C8B-B14F-4D97-AF65-F5344CB8AC3E}">
        <p14:creationId xmlns:p14="http://schemas.microsoft.com/office/powerpoint/2010/main" val="113272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027666" y="2133344"/>
            <a:ext cx="3085974" cy="3072538"/>
          </a:xfrm>
          <a:prstGeom prst="ellipse">
            <a:avLst/>
          </a:prstGeom>
          <a:noFill/>
          <a:ln w="127000">
            <a:solidFill>
              <a:srgbClr val="E6D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348949" y="1883309"/>
            <a:ext cx="1728192" cy="576064"/>
            <a:chOff x="1331640" y="2348880"/>
            <a:chExt cx="1728192" cy="576064"/>
          </a:xfrm>
        </p:grpSpPr>
        <p:sp>
          <p:nvSpPr>
            <p:cNvPr id="7" name="Rounded Rectangle 6"/>
            <p:cNvSpPr/>
            <p:nvPr/>
          </p:nvSpPr>
          <p:spPr>
            <a:xfrm>
              <a:off x="1331640" y="2348880"/>
              <a:ext cx="1728192" cy="576064"/>
            </a:xfrm>
            <a:prstGeom prst="round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Business</a:t>
              </a:r>
              <a:r>
                <a:rPr lang="en-US" sz="1400" dirty="0" smtClean="0"/>
                <a:t> </a:t>
              </a:r>
              <a:r>
                <a:rPr lang="en-US" sz="1200" dirty="0" smtClean="0"/>
                <a:t>Understanding</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36219"/>
              <a:ext cx="401384" cy="401384"/>
            </a:xfrm>
            <a:prstGeom prst="rect">
              <a:avLst/>
            </a:prstGeom>
          </p:spPr>
        </p:pic>
      </p:grpSp>
      <p:grpSp>
        <p:nvGrpSpPr>
          <p:cNvPr id="10" name="Group 9"/>
          <p:cNvGrpSpPr/>
          <p:nvPr/>
        </p:nvGrpSpPr>
        <p:grpSpPr>
          <a:xfrm>
            <a:off x="3721196" y="1883308"/>
            <a:ext cx="1728192" cy="576064"/>
            <a:chOff x="1331640" y="2348880"/>
            <a:chExt cx="1728192" cy="576064"/>
          </a:xfrm>
        </p:grpSpPr>
        <p:sp>
          <p:nvSpPr>
            <p:cNvPr id="11" name="Rounded Rectangle 10"/>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Understanding</a:t>
              </a:r>
              <a:endParaRPr lang="en-US" sz="14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480896"/>
              <a:ext cx="401384" cy="312029"/>
            </a:xfrm>
            <a:prstGeom prst="rect">
              <a:avLst/>
            </a:prstGeom>
          </p:spPr>
        </p:pic>
      </p:grpSp>
      <p:grpSp>
        <p:nvGrpSpPr>
          <p:cNvPr id="13" name="Group 12"/>
          <p:cNvGrpSpPr/>
          <p:nvPr/>
        </p:nvGrpSpPr>
        <p:grpSpPr>
          <a:xfrm>
            <a:off x="4564188" y="2924944"/>
            <a:ext cx="1728192" cy="576064"/>
            <a:chOff x="1331640" y="2348880"/>
            <a:chExt cx="1728192" cy="576064"/>
          </a:xfrm>
        </p:grpSpPr>
        <p:sp>
          <p:nvSpPr>
            <p:cNvPr id="14" name="Rounded Rectangle 13"/>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Cleaning</a:t>
              </a:r>
              <a:endParaRPr lang="en-US" sz="1400"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5175" y="2480896"/>
              <a:ext cx="338330" cy="312029"/>
            </a:xfrm>
            <a:prstGeom prst="rect">
              <a:avLst/>
            </a:prstGeom>
          </p:spPr>
        </p:pic>
      </p:grpSp>
      <p:grpSp>
        <p:nvGrpSpPr>
          <p:cNvPr id="19" name="Group 18"/>
          <p:cNvGrpSpPr/>
          <p:nvPr/>
        </p:nvGrpSpPr>
        <p:grpSpPr>
          <a:xfrm>
            <a:off x="4564188" y="4077072"/>
            <a:ext cx="1728192" cy="576064"/>
            <a:chOff x="1331640" y="2348880"/>
            <a:chExt cx="1728192" cy="576064"/>
          </a:xfrm>
        </p:grpSpPr>
        <p:sp>
          <p:nvSpPr>
            <p:cNvPr id="20" name="Rounded Rectangle 19"/>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Modeling</a:t>
              </a:r>
              <a:endParaRPr lang="en-US" sz="14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4912" y="2448134"/>
              <a:ext cx="377555" cy="377555"/>
            </a:xfrm>
            <a:prstGeom prst="rect">
              <a:avLst/>
            </a:prstGeom>
          </p:spPr>
        </p:pic>
      </p:grpSp>
      <p:grpSp>
        <p:nvGrpSpPr>
          <p:cNvPr id="26" name="Group 25"/>
          <p:cNvGrpSpPr/>
          <p:nvPr/>
        </p:nvGrpSpPr>
        <p:grpSpPr>
          <a:xfrm>
            <a:off x="2771800" y="5157192"/>
            <a:ext cx="1728192" cy="576064"/>
            <a:chOff x="1543387" y="5160585"/>
            <a:chExt cx="1728192" cy="576064"/>
          </a:xfrm>
        </p:grpSpPr>
        <p:grpSp>
          <p:nvGrpSpPr>
            <p:cNvPr id="22" name="Group 21"/>
            <p:cNvGrpSpPr/>
            <p:nvPr/>
          </p:nvGrpSpPr>
          <p:grpSpPr>
            <a:xfrm>
              <a:off x="1543387" y="5160585"/>
              <a:ext cx="1728192" cy="576064"/>
              <a:chOff x="1331640" y="2348880"/>
              <a:chExt cx="1728192" cy="576064"/>
            </a:xfrm>
          </p:grpSpPr>
          <p:sp>
            <p:nvSpPr>
              <p:cNvPr id="23" name="Rounded Rectangle 22"/>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Evaluation</a:t>
                </a:r>
                <a:endParaRPr lang="en-US" sz="1400"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6916" y="2674041"/>
                <a:ext cx="211624" cy="213120"/>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8476" y="5301432"/>
              <a:ext cx="249228" cy="199910"/>
            </a:xfrm>
            <a:prstGeom prst="rect">
              <a:avLst/>
            </a:prstGeom>
          </p:spPr>
        </p:pic>
      </p:grpSp>
      <p:grpSp>
        <p:nvGrpSpPr>
          <p:cNvPr id="27" name="Group 26"/>
          <p:cNvGrpSpPr/>
          <p:nvPr/>
        </p:nvGrpSpPr>
        <p:grpSpPr>
          <a:xfrm>
            <a:off x="1043608" y="4077072"/>
            <a:ext cx="1728192" cy="576064"/>
            <a:chOff x="1331640" y="2348880"/>
            <a:chExt cx="1728192" cy="576064"/>
          </a:xfrm>
          <a:solidFill>
            <a:schemeClr val="bg2">
              <a:lumMod val="40000"/>
              <a:lumOff val="60000"/>
            </a:schemeClr>
          </a:solidFill>
        </p:grpSpPr>
        <p:sp>
          <p:nvSpPr>
            <p:cNvPr id="28" name="Rounded Rectangle 27"/>
            <p:cNvSpPr/>
            <p:nvPr/>
          </p:nvSpPr>
          <p:spPr>
            <a:xfrm>
              <a:off x="1331640" y="2348880"/>
              <a:ext cx="1728192" cy="576064"/>
            </a:xfrm>
            <a:prstGeom prst="roundRect">
              <a:avLst/>
            </a:prstGeom>
            <a:grp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Deployment</a:t>
              </a:r>
              <a:endParaRPr lang="en-US" sz="1400" dirty="0"/>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577" y="2448134"/>
              <a:ext cx="376225" cy="377555"/>
            </a:xfrm>
            <a:prstGeom prst="rect">
              <a:avLst/>
            </a:prstGeom>
            <a:grpFill/>
            <a:ln>
              <a:solidFill>
                <a:schemeClr val="bg2">
                  <a:lumMod val="40000"/>
                  <a:lumOff val="60000"/>
                </a:schemeClr>
              </a:solidFill>
            </a:ln>
          </p:spPr>
        </p:pic>
      </p:grpSp>
      <p:cxnSp>
        <p:nvCxnSpPr>
          <p:cNvPr id="32" name="Straight Arrow Connector 31"/>
          <p:cNvCxnSpPr>
            <a:stCxn id="7" idx="3"/>
            <a:endCxn id="11" idx="1"/>
          </p:cNvCxnSpPr>
          <p:nvPr/>
        </p:nvCxnSpPr>
        <p:spPr>
          <a:xfrm flipV="1">
            <a:off x="3077141" y="2171340"/>
            <a:ext cx="644055"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4" idx="0"/>
          </p:cNvCxnSpPr>
          <p:nvPr/>
        </p:nvCxnSpPr>
        <p:spPr>
          <a:xfrm>
            <a:off x="4585292" y="2459372"/>
            <a:ext cx="842992" cy="46557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20" idx="0"/>
          </p:cNvCxnSpPr>
          <p:nvPr/>
        </p:nvCxnSpPr>
        <p:spPr>
          <a:xfrm>
            <a:off x="5428284" y="3501008"/>
            <a:ext cx="0" cy="5760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23" idx="3"/>
          </p:cNvCxnSpPr>
          <p:nvPr/>
        </p:nvCxnSpPr>
        <p:spPr>
          <a:xfrm flipH="1">
            <a:off x="4499992" y="4653136"/>
            <a:ext cx="928292"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1"/>
            <a:endCxn id="28" idx="2"/>
          </p:cNvCxnSpPr>
          <p:nvPr/>
        </p:nvCxnSpPr>
        <p:spPr>
          <a:xfrm flipH="1" flipV="1">
            <a:off x="1907704" y="4653136"/>
            <a:ext cx="864096" cy="792088"/>
          </a:xfrm>
          <a:prstGeom prst="straightConnector1">
            <a:avLst/>
          </a:prstGeom>
          <a:ln w="38100">
            <a:solidFill>
              <a:schemeClr val="bg2">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3" idx="0"/>
            <a:endCxn id="7" idx="2"/>
          </p:cNvCxnSpPr>
          <p:nvPr/>
        </p:nvCxnSpPr>
        <p:spPr>
          <a:xfrm rot="16200000" flipV="1">
            <a:off x="1575562" y="3096857"/>
            <a:ext cx="2697819" cy="1422851"/>
          </a:xfrm>
          <a:prstGeom prst="curvedConnector3">
            <a:avLst>
              <a:gd name="adj1" fmla="val 41714"/>
            </a:avLst>
          </a:prstGeom>
          <a:ln w="38100">
            <a:solidFill>
              <a:schemeClr val="bg2">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3147933" y="2887808"/>
            <a:ext cx="975925" cy="122640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0000" bIns="36000" rtlCol="0" anchor="ctr"/>
          <a:lstStyle/>
          <a:p>
            <a:pPr algn="ctr"/>
            <a:r>
              <a:rPr lang="en-US" sz="1600" dirty="0" smtClean="0"/>
              <a:t>DATA</a:t>
            </a:r>
            <a:endParaRPr lang="en-US" sz="1600" dirty="0"/>
          </a:p>
        </p:txBody>
      </p:sp>
      <p:sp>
        <p:nvSpPr>
          <p:cNvPr id="72" name="Triangle 71"/>
          <p:cNvSpPr/>
          <p:nvPr/>
        </p:nvSpPr>
        <p:spPr>
          <a:xfrm flipV="1">
            <a:off x="4861683" y="3633024"/>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p:cNvSpPr/>
          <p:nvPr/>
        </p:nvSpPr>
        <p:spPr>
          <a:xfrm rot="10800000" flipV="1">
            <a:off x="1773652" y="3459122"/>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cxnSp>
        <p:nvCxnSpPr>
          <p:cNvPr id="35" name="Curved Connector 41"/>
          <p:cNvCxnSpPr>
            <a:stCxn id="23" idx="3"/>
            <a:endCxn id="11" idx="3"/>
          </p:cNvCxnSpPr>
          <p:nvPr/>
        </p:nvCxnSpPr>
        <p:spPr>
          <a:xfrm flipV="1">
            <a:off x="4499992" y="2171340"/>
            <a:ext cx="949396" cy="3273884"/>
          </a:xfrm>
          <a:prstGeom prst="curvedConnector3">
            <a:avLst>
              <a:gd name="adj1" fmla="val 255363"/>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19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9" name="Group 8"/>
          <p:cNvGrpSpPr/>
          <p:nvPr/>
        </p:nvGrpSpPr>
        <p:grpSpPr>
          <a:xfrm>
            <a:off x="358775" y="1393031"/>
            <a:ext cx="8426450"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attributes per attribute type</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sp>
        <p:nvSpPr>
          <p:cNvPr id="12" name="Rectangle 11"/>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of </a:t>
            </a:r>
            <a:r>
              <a:rPr lang="en-US" dirty="0" err="1" smtClean="0"/>
              <a:t>categoricals</a:t>
            </a:r>
            <a:r>
              <a:rPr lang="en-US" dirty="0" smtClean="0"/>
              <a:t> update</a:t>
            </a:r>
            <a:endParaRPr lang="en-US" dirty="0"/>
          </a:p>
        </p:txBody>
      </p:sp>
      <p:graphicFrame>
        <p:nvGraphicFramePr>
          <p:cNvPr id="5" name="Content Placeholder 4"/>
          <p:cNvGraphicFramePr>
            <a:graphicFrameLocks noGrp="1"/>
          </p:cNvGraphicFramePr>
          <p:nvPr>
            <p:ph sz="quarter" idx="17"/>
            <p:extLst>
              <p:ext uri="{D42A27DB-BD31-4B8C-83A1-F6EECF244321}">
                <p14:modId xmlns:p14="http://schemas.microsoft.com/office/powerpoint/2010/main" val="1757786580"/>
              </p:ext>
            </p:extLst>
          </p:nvPr>
        </p:nvGraphicFramePr>
        <p:xfrm>
          <a:off x="647564" y="2008585"/>
          <a:ext cx="7704856" cy="3622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004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attribute in %</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sample in %</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Number of </a:t>
            </a:r>
            <a:r>
              <a:rPr lang="en-US" dirty="0" err="1" smtClean="0"/>
              <a:t>Nas</a:t>
            </a:r>
            <a:r>
              <a:rPr lang="en-US" dirty="0" smtClean="0"/>
              <a:t> varies a lot per attribute and observation</a:t>
            </a:r>
            <a:endParaRPr lang="en-US" dirty="0"/>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pic>
        <p:nvPicPr>
          <p:cNvPr id="16" name="Content Placeholder 15"/>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p:spPr>
      </p:pic>
      <p:sp>
        <p:nvSpPr>
          <p:cNvPr id="15" name="Rectangle 14"/>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axis</a:t>
            </a:r>
            <a:endParaRPr lang="en-US" dirty="0"/>
          </a:p>
        </p:txBody>
      </p:sp>
    </p:spTree>
    <p:extLst>
      <p:ext uri="{BB962C8B-B14F-4D97-AF65-F5344CB8AC3E}">
        <p14:creationId xmlns:p14="http://schemas.microsoft.com/office/powerpoint/2010/main" val="62453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US states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w.r.t population</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a:t>
            </a:r>
            <a:r>
              <a:rPr lang="de-DE" dirty="0" err="1" smtClean="0"/>
              <a:t>among</a:t>
            </a:r>
            <a:r>
              <a:rPr lang="de-DE" dirty="0" smtClean="0"/>
              <a:t> </a:t>
            </a:r>
            <a:r>
              <a:rPr lang="de-DE" dirty="0" err="1" smtClean="0"/>
              <a:t>us</a:t>
            </a:r>
            <a:r>
              <a:rPr lang="de-DE" dirty="0" smtClean="0"/>
              <a:t> </a:t>
            </a:r>
            <a:r>
              <a:rPr lang="de-DE" dirty="0" err="1" smtClean="0"/>
              <a:t>states</a:t>
            </a:r>
            <a:endParaRPr lang="en-US" dirty="0"/>
          </a:p>
        </p:txBody>
      </p:sp>
      <p:sp>
        <p:nvSpPr>
          <p:cNvPr id="6" name="Inhaltsplatzhalter 5"/>
          <p:cNvSpPr>
            <a:spLocks noGrp="1"/>
          </p:cNvSpPr>
          <p:nvPr>
            <p:ph sz="quarter" idx="17"/>
          </p:nvPr>
        </p:nvSpPr>
        <p:spPr/>
        <p:txBody>
          <a:bodyPr/>
          <a:lstStyle/>
          <a:p>
            <a:endParaRPr lang="en-US"/>
          </a:p>
        </p:txBody>
      </p:sp>
      <p:pic>
        <p:nvPicPr>
          <p:cNvPr id="7" name="Grafik 6"/>
          <p:cNvPicPr>
            <a:picLocks noChangeAspect="1"/>
          </p:cNvPicPr>
          <p:nvPr/>
        </p:nvPicPr>
        <p:blipFill rotWithShape="1">
          <a:blip r:embed="rId2"/>
          <a:srcRect l="2718" t="30541" r="936" b="27437"/>
          <a:stretch/>
        </p:blipFill>
        <p:spPr>
          <a:xfrm>
            <a:off x="449163" y="1844824"/>
            <a:ext cx="3708412" cy="1620180"/>
          </a:xfrm>
          <a:prstGeom prst="rect">
            <a:avLst/>
          </a:prstGeom>
        </p:spPr>
      </p:pic>
      <p:pic>
        <p:nvPicPr>
          <p:cNvPr id="17" name="Grafik 16"/>
          <p:cNvPicPr>
            <a:picLocks noChangeAspect="1"/>
          </p:cNvPicPr>
          <p:nvPr/>
        </p:nvPicPr>
        <p:blipFill rotWithShape="1">
          <a:blip r:embed="rId3"/>
          <a:srcRect l="3509" t="31395" r="1754" b="28151"/>
          <a:stretch/>
        </p:blipFill>
        <p:spPr>
          <a:xfrm>
            <a:off x="4896036" y="1865159"/>
            <a:ext cx="3708412" cy="1579509"/>
          </a:xfrm>
          <a:prstGeom prst="rect">
            <a:avLst/>
          </a:prstGeom>
        </p:spPr>
      </p:pic>
      <p:pic>
        <p:nvPicPr>
          <p:cNvPr id="18" name="Grafik 17"/>
          <p:cNvPicPr>
            <a:picLocks noChangeAspect="1"/>
          </p:cNvPicPr>
          <p:nvPr/>
        </p:nvPicPr>
        <p:blipFill rotWithShape="1">
          <a:blip r:embed="rId4"/>
          <a:srcRect l="3256" t="30229" r="1278" b="26709"/>
          <a:stretch/>
        </p:blipFill>
        <p:spPr>
          <a:xfrm>
            <a:off x="466810" y="4208738"/>
            <a:ext cx="3493122" cy="1582354"/>
          </a:xfrm>
          <a:prstGeom prst="rect">
            <a:avLst/>
          </a:prstGeom>
        </p:spPr>
      </p:pic>
      <p:grpSp>
        <p:nvGrpSpPr>
          <p:cNvPr id="19" name="Group 7"/>
          <p:cNvGrpSpPr/>
          <p:nvPr/>
        </p:nvGrpSpPr>
        <p:grpSpPr>
          <a:xfrm>
            <a:off x="358775" y="3707579"/>
            <a:ext cx="3889189" cy="307777"/>
            <a:chOff x="358775" y="1609055"/>
            <a:chExt cx="3889189" cy="307777"/>
          </a:xfrm>
        </p:grpSpPr>
        <p:cxnSp>
          <p:nvCxnSpPr>
            <p:cNvPr id="20"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a:t>
              </a:r>
              <a:endParaRPr lang="en-US" sz="1400" b="1" dirty="0"/>
            </a:p>
          </p:txBody>
        </p:sp>
      </p:grpSp>
    </p:spTree>
    <p:extLst>
      <p:ext uri="{BB962C8B-B14F-4D97-AF65-F5344CB8AC3E}">
        <p14:creationId xmlns:p14="http://schemas.microsoft.com/office/powerpoint/2010/main" val="148746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months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months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a:t>
            </a:r>
            <a:r>
              <a:rPr lang="de-DE" dirty="0" err="1" smtClean="0"/>
              <a:t>For</a:t>
            </a:r>
            <a:r>
              <a:rPr lang="de-DE" dirty="0" smtClean="0"/>
              <a:t> different </a:t>
            </a:r>
            <a:r>
              <a:rPr lang="de-DE" dirty="0" err="1" smtClean="0"/>
              <a:t>months</a:t>
            </a:r>
            <a:endParaRPr lang="en-US"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0" y="1728000"/>
            <a:ext cx="2520000" cy="2520000"/>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0" y="3528000"/>
            <a:ext cx="2520000" cy="2520000"/>
          </a:xfrm>
          <a:prstGeom prst="rect">
            <a:avLst/>
          </a:prstGeom>
        </p:spPr>
      </p:pic>
      <p:pic>
        <p:nvPicPr>
          <p:cNvPr id="16" name="Grafik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000" y="1728000"/>
            <a:ext cx="2520000" cy="2520000"/>
          </a:xfrm>
          <a:prstGeom prst="rect">
            <a:avLst/>
          </a:prstGeom>
        </p:spPr>
      </p:pic>
      <p:pic>
        <p:nvPicPr>
          <p:cNvPr id="17" name="Grafik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000" y="3528000"/>
            <a:ext cx="2520000" cy="2520000"/>
          </a:xfrm>
          <a:prstGeom prst="rect">
            <a:avLst/>
          </a:prstGeom>
        </p:spPr>
      </p:pic>
    </p:spTree>
    <p:extLst>
      <p:ext uri="{BB962C8B-B14F-4D97-AF65-F5344CB8AC3E}">
        <p14:creationId xmlns:p14="http://schemas.microsoft.com/office/powerpoint/2010/main" val="4062881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RCIS Presentation Template">
  <a:themeElements>
    <a:clrScheme name="Custom 1">
      <a:dk1>
        <a:srgbClr val="000000"/>
      </a:dk1>
      <a:lt1>
        <a:srgbClr val="FFFFFF"/>
      </a:lt1>
      <a:dk2>
        <a:srgbClr val="5E5E5D"/>
      </a:dk2>
      <a:lt2>
        <a:srgbClr val="8797A3"/>
      </a:lt2>
      <a:accent1>
        <a:srgbClr val="852339"/>
      </a:accent1>
      <a:accent2>
        <a:srgbClr val="8797A3"/>
      </a:accent2>
      <a:accent3>
        <a:srgbClr val="435C8B"/>
      </a:accent3>
      <a:accent4>
        <a:srgbClr val="009CB3"/>
      </a:accent4>
      <a:accent5>
        <a:srgbClr val="E77C12"/>
      </a:accent5>
      <a:accent6>
        <a:srgbClr val="87BF2A"/>
      </a:accent6>
      <a:hlink>
        <a:srgbClr val="852339"/>
      </a:hlink>
      <a:folHlink>
        <a:srgbClr val="FEFFFF"/>
      </a:folHlink>
    </a:clrScheme>
    <a:fontScheme name="ERCIS">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6E41BDB4-5402-44DA-B645-9072198570B8}" vid="{4CED2DA4-BDC7-4E26-85EE-A06D8C0126F0}"/>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ERCIS_Template_Office2013</Template>
  <TotalTime>0</TotalTime>
  <Words>1073</Words>
  <Application>Microsoft Office PowerPoint</Application>
  <PresentationFormat>Bildschirmpräsentation (4:3)</PresentationFormat>
  <Paragraphs>179</Paragraphs>
  <Slides>29</Slides>
  <Notes>2</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29</vt:i4>
      </vt:variant>
    </vt:vector>
  </HeadingPairs>
  <TitlesOfParts>
    <vt:vector size="35" baseType="lpstr">
      <vt:lpstr>Arial</vt:lpstr>
      <vt:lpstr>Calibri</vt:lpstr>
      <vt:lpstr>Trebuchet MS</vt:lpstr>
      <vt:lpstr>Wingdings</vt:lpstr>
      <vt:lpstr>ERCIS Presentation Template</vt:lpstr>
      <vt:lpstr>think-cell Folie</vt:lpstr>
      <vt:lpstr>Feature extraction for audio</vt:lpstr>
      <vt:lpstr>Agenda</vt:lpstr>
      <vt:lpstr>The available train dataset is huge; and the test set is just as big</vt:lpstr>
      <vt:lpstr>Different attribute types must be handled seperately</vt:lpstr>
      <vt:lpstr>Different attribute types must be handled seperately</vt:lpstr>
      <vt:lpstr>Different attribute types must be handled seperately</vt:lpstr>
      <vt:lpstr>Number of Nas varies a lot per attribute and observation</vt:lpstr>
      <vt:lpstr>Numbers vary drastically among us states</vt:lpstr>
      <vt:lpstr>Numbers vary drastically For different months</vt:lpstr>
      <vt:lpstr>Numbers vary drastically FOR different Days</vt:lpstr>
      <vt:lpstr>Numbers vary drastically FOR different Years</vt:lpstr>
      <vt:lpstr>Agenda</vt:lpstr>
      <vt:lpstr>PowerPoint-Präsentation</vt:lpstr>
      <vt:lpstr>Completeness of observation highly impacts target variable</vt:lpstr>
      <vt:lpstr>Numerical/categ. values hard to differentiate via “elbow-criterion”</vt:lpstr>
      <vt:lpstr>Elbow criterion applied to variances of unique values more insightful?</vt:lpstr>
      <vt:lpstr>Reapplying this to the number of unique values reveals drastic elbow</vt:lpstr>
      <vt:lpstr>Number of unique values for strings differs greatly</vt:lpstr>
      <vt:lpstr>No city really stands out in terms of total occurrences</vt:lpstr>
      <vt:lpstr>No Job description really stands out in terms of total occurrences</vt:lpstr>
      <vt:lpstr>Attributes are fairly uncorrelated according to pearson coef.</vt:lpstr>
      <vt:lpstr>Spearman reveals higher correlation according to rank of att. values</vt:lpstr>
      <vt:lpstr>PCA reveals steep curve; however, no distinct elbow can be identified</vt:lpstr>
      <vt:lpstr>Agenda</vt:lpstr>
      <vt:lpstr>Publications on big data in the last five years</vt:lpstr>
      <vt:lpstr>PowerPoint-Präsentation</vt:lpstr>
      <vt:lpstr>References</vt:lpstr>
      <vt:lpstr>Some practical application fields</vt:lpstr>
      <vt:lpstr>References</vt:lpstr>
    </vt:vector>
  </TitlesOfParts>
  <Manager>armin.stein@ercis.uni-muenster.de</Manager>
  <Company>WI WWU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Metaheuristics</dc:title>
  <dc:creator>Marcus Cramer</dc:creator>
  <cp:lastModifiedBy>Marcus Cramer</cp:lastModifiedBy>
  <cp:revision>1309</cp:revision>
  <cp:lastPrinted>2012-03-27T13:30:40Z</cp:lastPrinted>
  <dcterms:created xsi:type="dcterms:W3CDTF">2014-04-02T10:21:58Z</dcterms:created>
  <dcterms:modified xsi:type="dcterms:W3CDTF">2017-01-05T00:33:38Z</dcterms:modified>
</cp:coreProperties>
</file>