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0c4c3c53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0c4c3c53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0c4c3c5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0c4c3c5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Time-based: Changes strategy as time goes by</a:t>
            </a:r>
            <a:endParaRPr/>
          </a:p>
          <a:p>
            <a:pPr indent="-298450" lvl="0" marL="457200" rtl="0" algn="l">
              <a:spcBef>
                <a:spcPts val="0"/>
              </a:spcBef>
              <a:spcAft>
                <a:spcPts val="0"/>
              </a:spcAft>
              <a:buSzPts val="1100"/>
              <a:buAutoNum type="arabicPeriod"/>
            </a:pPr>
            <a:r>
              <a:rPr lang="en"/>
              <a:t>Maximize utility for some time. Plenty of time to negotiate, so why not ask for maximum utility for a while?</a:t>
            </a:r>
            <a:endParaRPr/>
          </a:p>
          <a:p>
            <a:pPr indent="-298450" lvl="0" marL="457200" rtl="0" algn="l">
              <a:spcBef>
                <a:spcPts val="0"/>
              </a:spcBef>
              <a:spcAft>
                <a:spcPts val="0"/>
              </a:spcAft>
              <a:buSzPts val="1100"/>
              <a:buAutoNum type="arabicPeriod"/>
            </a:pPr>
            <a:r>
              <a:rPr lang="en"/>
              <a:t>See how the </a:t>
            </a:r>
            <a:r>
              <a:rPr lang="en"/>
              <a:t>opponents</a:t>
            </a:r>
            <a:r>
              <a:rPr lang="en"/>
              <a:t> bid changes, and respond with the same kind of behaviour</a:t>
            </a:r>
            <a:endParaRPr/>
          </a:p>
          <a:p>
            <a:pPr indent="-298450" lvl="0" marL="457200" rtl="0" algn="l">
              <a:spcBef>
                <a:spcPts val="0"/>
              </a:spcBef>
              <a:spcAft>
                <a:spcPts val="0"/>
              </a:spcAft>
              <a:buSzPts val="1100"/>
              <a:buAutoNum type="arabicPeriod"/>
            </a:pPr>
            <a:r>
              <a:rPr lang="en"/>
              <a:t>When time runs out, go for random bids above a defined minimum target to try close a deal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every bid that I respond with, I always check that if my bid has a higher utility than the last received offer. If not, then I accept the last offer. Towards the end I change and check if the utility of the last received offer is above a minimum target, and if so, I accept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0c4c3c53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0c4c3c53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change is based on this simple equation, where n is the number of bids received inside a time-window.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average change between bids can be calculated as the difference between the last and first bid, </a:t>
            </a:r>
            <a:r>
              <a:rPr lang="en"/>
              <a:t>divided</a:t>
            </a:r>
            <a:r>
              <a:rPr lang="en"/>
              <a:t> by the number of changes, i.e. n-1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as you see, if the opponent is gradually working towards giving me a higher utility, I will respond with trying to give the opponent a higher utility as well, and visa versa.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equation is highly dependable upon the size of the time-window, and as I expect to see greater changes towards the end, I make the time-window smaller as we get closer to the end.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03061e39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03061e39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0c4c3c5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0c4c3c5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tested my agent against 8 different other agents as Party1, and Party2.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Party1 case you can see that KnutAgent comes to an agreement with 6/8 other agents, with a minimum utility of about 8.2. It did not manage to reach a utility of 1 with the two different conceeders.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Hardliner and Gangster agents were too strict, and thus we could not come to an agreement.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also see that in most cases the distance to the pareto frontier was quite small.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0c4c3c5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0c4c3c5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the Party2 case you can see that KnutAgent also comes to an agreement with 6/8 other agents, with a minimum utility of about 8.4. Contrary to party1, It did manage to reach a utility of 1 with the two different conceeders.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Hardliner and Agent33 agents were too strict, and thus we could not come to an agreement.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also see that in most cases the distance to the pareto frontier was even smaller, which in addition to the slightly higher utility received, might indicate that the KnutAgent is a bit better when the opponent starts the negotiation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Knut </a:t>
            </a:r>
            <a:endParaRPr/>
          </a:p>
          <a:p>
            <a:pPr indent="0" lvl="0" marL="0" rtl="0" algn="l">
              <a:spcBef>
                <a:spcPts val="0"/>
              </a:spcBef>
              <a:spcAft>
                <a:spcPts val="0"/>
              </a:spcAft>
              <a:buNone/>
            </a:pPr>
            <a:r>
              <a:rPr lang="en"/>
              <a:t>Agent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2894616" y="0"/>
            <a:ext cx="3354769" cy="5143501"/>
          </a:xfrm>
          <a:prstGeom prst="rect">
            <a:avLst/>
          </a:prstGeom>
          <a:noFill/>
          <a:ln>
            <a:noFill/>
          </a:ln>
        </p:spPr>
      </p:pic>
      <p:pic>
        <p:nvPicPr>
          <p:cNvPr id="57" name="Google Shape;57;p13"/>
          <p:cNvPicPr preferRelativeResize="0"/>
          <p:nvPr/>
        </p:nvPicPr>
        <p:blipFill rotWithShape="1">
          <a:blip r:embed="rId4">
            <a:alphaModFix/>
          </a:blip>
          <a:srcRect b="37646" l="33595" r="38581" t="28395"/>
          <a:stretch/>
        </p:blipFill>
        <p:spPr>
          <a:xfrm>
            <a:off x="4124350" y="0"/>
            <a:ext cx="1166850" cy="102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Time-based</a:t>
            </a:r>
            <a:endParaRPr/>
          </a:p>
          <a:p>
            <a:pPr indent="-342900" lvl="0" marL="914400" rtl="0" algn="l">
              <a:spcBef>
                <a:spcPts val="0"/>
              </a:spcBef>
              <a:spcAft>
                <a:spcPts val="0"/>
              </a:spcAft>
              <a:buSzPts val="1800"/>
              <a:buAutoNum type="arabicPeriod"/>
            </a:pPr>
            <a:r>
              <a:rPr lang="en"/>
              <a:t>Maximum</a:t>
            </a:r>
            <a:endParaRPr/>
          </a:p>
          <a:p>
            <a:pPr indent="-342900" lvl="0" marL="914400" rtl="0" algn="l">
              <a:spcBef>
                <a:spcPts val="0"/>
              </a:spcBef>
              <a:spcAft>
                <a:spcPts val="0"/>
              </a:spcAft>
              <a:buSzPts val="1800"/>
              <a:buAutoNum type="arabicPeriod"/>
            </a:pPr>
            <a:r>
              <a:rPr lang="en"/>
              <a:t>Average Tit 4 Tat based on opponents change</a:t>
            </a:r>
            <a:endParaRPr/>
          </a:p>
          <a:p>
            <a:pPr indent="-342900" lvl="0" marL="914400" rtl="0" algn="l">
              <a:spcBef>
                <a:spcPts val="0"/>
              </a:spcBef>
              <a:spcAft>
                <a:spcPts val="0"/>
              </a:spcAft>
              <a:buSzPts val="1800"/>
              <a:buAutoNum type="arabicPeriod"/>
            </a:pPr>
            <a:r>
              <a:rPr lang="en"/>
              <a:t>Random above minimum target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Always look to accept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T4T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862863" y="1686826"/>
            <a:ext cx="7418275" cy="210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2362800" y="55750"/>
            <a:ext cx="4418388"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1922725" y="2267650"/>
            <a:ext cx="4227000" cy="4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374904" y="649224"/>
            <a:ext cx="3767328" cy="3767328"/>
          </a:xfrm>
          <a:prstGeom prst="rect">
            <a:avLst/>
          </a:prstGeom>
          <a:noFill/>
          <a:ln>
            <a:noFill/>
          </a:ln>
        </p:spPr>
      </p:pic>
      <p:pic>
        <p:nvPicPr>
          <p:cNvPr id="82" name="Google Shape;82;p17"/>
          <p:cNvPicPr preferRelativeResize="0"/>
          <p:nvPr/>
        </p:nvPicPr>
        <p:blipFill>
          <a:blip r:embed="rId4">
            <a:alphaModFix/>
          </a:blip>
          <a:stretch>
            <a:fillRect/>
          </a:stretch>
        </p:blipFill>
        <p:spPr>
          <a:xfrm>
            <a:off x="5266944" y="649224"/>
            <a:ext cx="3767328" cy="1883664"/>
          </a:xfrm>
          <a:prstGeom prst="rect">
            <a:avLst/>
          </a:prstGeom>
          <a:noFill/>
          <a:ln>
            <a:noFill/>
          </a:ln>
        </p:spPr>
      </p:pic>
      <p:pic>
        <p:nvPicPr>
          <p:cNvPr id="83" name="Google Shape;83;p17"/>
          <p:cNvPicPr preferRelativeResize="0"/>
          <p:nvPr/>
        </p:nvPicPr>
        <p:blipFill>
          <a:blip r:embed="rId5">
            <a:alphaModFix/>
          </a:blip>
          <a:stretch>
            <a:fillRect/>
          </a:stretch>
        </p:blipFill>
        <p:spPr>
          <a:xfrm>
            <a:off x="5266944" y="2532888"/>
            <a:ext cx="3767328" cy="18836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1966775" y="1886050"/>
            <a:ext cx="4227000" cy="4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376300" y="648855"/>
            <a:ext cx="3767900" cy="3767900"/>
          </a:xfrm>
          <a:prstGeom prst="rect">
            <a:avLst/>
          </a:prstGeom>
          <a:noFill/>
          <a:ln>
            <a:noFill/>
          </a:ln>
        </p:spPr>
      </p:pic>
      <p:pic>
        <p:nvPicPr>
          <p:cNvPr id="90" name="Google Shape;90;p18"/>
          <p:cNvPicPr preferRelativeResize="0"/>
          <p:nvPr/>
        </p:nvPicPr>
        <p:blipFill>
          <a:blip r:embed="rId4">
            <a:alphaModFix/>
          </a:blip>
          <a:stretch>
            <a:fillRect/>
          </a:stretch>
        </p:blipFill>
        <p:spPr>
          <a:xfrm>
            <a:off x="5263500" y="648850"/>
            <a:ext cx="3767900" cy="1883950"/>
          </a:xfrm>
          <a:prstGeom prst="rect">
            <a:avLst/>
          </a:prstGeom>
          <a:noFill/>
          <a:ln>
            <a:noFill/>
          </a:ln>
        </p:spPr>
      </p:pic>
      <p:pic>
        <p:nvPicPr>
          <p:cNvPr id="91" name="Google Shape;91;p18"/>
          <p:cNvPicPr preferRelativeResize="0"/>
          <p:nvPr/>
        </p:nvPicPr>
        <p:blipFill>
          <a:blip r:embed="rId5">
            <a:alphaModFix/>
          </a:blip>
          <a:stretch>
            <a:fillRect/>
          </a:stretch>
        </p:blipFill>
        <p:spPr>
          <a:xfrm>
            <a:off x="5263500" y="2532801"/>
            <a:ext cx="3767900" cy="188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