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83" r:id="rId6"/>
    <p:sldId id="300" r:id="rId7"/>
    <p:sldId id="299" r:id="rId8"/>
    <p:sldId id="298" r:id="rId9"/>
    <p:sldId id="256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7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2019/04/02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2019/04/02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ZA" dirty="0"/>
              <a:t>Team Mini-anaconda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EFA90-A254-4DBF-BFA7-C22BC86BDC53}"/>
              </a:ext>
            </a:extLst>
          </p:cNvPr>
          <p:cNvSpPr/>
          <p:nvPr userDrawn="1"/>
        </p:nvSpPr>
        <p:spPr>
          <a:xfrm>
            <a:off x="10254343" y="6322399"/>
            <a:ext cx="1423082" cy="365125"/>
          </a:xfrm>
          <a:prstGeom prst="rect">
            <a:avLst/>
          </a:prstGeom>
          <a:solidFill>
            <a:srgbClr val="404040"/>
          </a:solidFill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ZA" sz="2000" b="1" spc="0" baseline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ZA" sz="2000" b="1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1100" b="0" i="1" spc="6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howmethesquatch.herokuapp.com/BigFoot/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60000"/>
            <a:ext cx="4416588" cy="3297600"/>
          </a:xfrm>
        </p:spPr>
        <p:txBody>
          <a:bodyPr/>
          <a:lstStyle/>
          <a:p>
            <a:pPr algn="l"/>
            <a:r>
              <a:rPr lang="en-ZA" dirty="0"/>
              <a:t>The Sasquatch Story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3657600"/>
            <a:ext cx="4416588" cy="2840402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pPr algn="l"/>
            <a:r>
              <a:rPr lang="en-ZA" sz="2050" b="1" dirty="0"/>
              <a:t>Team Mini-Anaconda</a:t>
            </a:r>
          </a:p>
          <a:p>
            <a:pPr algn="l"/>
            <a:r>
              <a:rPr lang="en-US" sz="2050" dirty="0"/>
              <a:t>Dave Kingsley, Erin </a:t>
            </a:r>
            <a:r>
              <a:rPr lang="en-US" sz="2050" dirty="0" err="1"/>
              <a:t>Lampa</a:t>
            </a:r>
            <a:r>
              <a:rPr lang="en-US" sz="2050" dirty="0"/>
              <a:t>, Justin Miller,</a:t>
            </a:r>
            <a:br>
              <a:rPr lang="en-US" sz="2050" dirty="0"/>
            </a:br>
            <a:r>
              <a:rPr lang="en-US" sz="2050" dirty="0"/>
              <a:t>Ricky Ravin, Katie Wright </a:t>
            </a:r>
            <a:endParaRPr lang="en-ZA" sz="2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E32C5-6223-4D73-8918-06249E3D7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 r="61092" b="26387"/>
          <a:stretch/>
        </p:blipFill>
        <p:spPr>
          <a:xfrm flipH="1">
            <a:off x="1991902" y="146383"/>
            <a:ext cx="7784291" cy="8280165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38100" dir="13500000" algn="br" rotWithShape="0">
              <a:prstClr val="black">
                <a:alpha val="40000"/>
              </a:prstClr>
            </a:outerShd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DA7943F9-B739-42DB-8439-2892A8140F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200" dirty="0"/>
              <a:t>Create an interactive dashboard visualizing bigfoot sightings in the United States.</a:t>
            </a:r>
          </a:p>
          <a:p>
            <a:r>
              <a:rPr lang="en-ZA" dirty="0"/>
              <a:t>Map with locations of sightings and relative densities</a:t>
            </a:r>
          </a:p>
          <a:p>
            <a:r>
              <a:rPr lang="en-ZA" dirty="0"/>
              <a:t>Line graph displaying number of sightings over time</a:t>
            </a:r>
          </a:p>
          <a:p>
            <a:r>
              <a:rPr lang="en-ZA" dirty="0"/>
              <a:t>Bar chart tabulating number of sightings by day of week and month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Goals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7CA59-01CC-4D11-A0B0-4C77A4D46002}"/>
              </a:ext>
            </a:extLst>
          </p:cNvPr>
          <p:cNvSpPr/>
          <p:nvPr/>
        </p:nvSpPr>
        <p:spPr>
          <a:xfrm>
            <a:off x="10363200" y="6322399"/>
            <a:ext cx="1192696" cy="391602"/>
          </a:xfrm>
          <a:prstGeom prst="rect">
            <a:avLst/>
          </a:prstGeom>
          <a:solidFill>
            <a:srgbClr val="404040"/>
          </a:solidFill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Sources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742122"/>
            <a:ext cx="5472000" cy="4963865"/>
          </a:xfrm>
        </p:spPr>
        <p:txBody>
          <a:bodyPr anchor="ctr"/>
          <a:lstStyle/>
          <a:p>
            <a:pPr marL="0" indent="0">
              <a:buNone/>
            </a:pPr>
            <a:r>
              <a:rPr lang="en-ZA" sz="3200" b="1" u="sng" dirty="0"/>
              <a:t>Bigfoot Sightings Data</a:t>
            </a:r>
          </a:p>
          <a:p>
            <a:pPr marL="0" indent="0">
              <a:buNone/>
            </a:pPr>
            <a:r>
              <a:rPr lang="en-ZA" sz="3200" i="1" dirty="0"/>
              <a:t>The Bigfoot Field Researchers Organization</a:t>
            </a:r>
          </a:p>
          <a:p>
            <a:pPr marL="0" indent="0">
              <a:buNone/>
            </a:pPr>
            <a:endParaRPr lang="en-ZA" sz="3200" dirty="0"/>
          </a:p>
          <a:p>
            <a:pPr marL="0" indent="0">
              <a:buNone/>
            </a:pPr>
            <a:r>
              <a:rPr lang="en-ZA" sz="3200" b="1" u="sng" dirty="0"/>
              <a:t>Geocoded Reports</a:t>
            </a:r>
          </a:p>
          <a:p>
            <a:pPr marL="0" indent="0">
              <a:buNone/>
            </a:pPr>
            <a:r>
              <a:rPr lang="en-ZA" sz="3200" i="1" dirty="0"/>
              <a:t>Tim Renner via </a:t>
            </a:r>
            <a:r>
              <a:rPr lang="en-ZA" sz="3200" i="1" dirty="0" err="1"/>
              <a:t>data.world</a:t>
            </a:r>
            <a:endParaRPr lang="en-ZA" sz="3200" i="1" dirty="0"/>
          </a:p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DED31-E466-4363-A316-7EE047AB1F34}"/>
              </a:ext>
            </a:extLst>
          </p:cNvPr>
          <p:cNvSpPr/>
          <p:nvPr/>
        </p:nvSpPr>
        <p:spPr>
          <a:xfrm>
            <a:off x="10363200" y="6322399"/>
            <a:ext cx="1192696" cy="391602"/>
          </a:xfrm>
          <a:prstGeom prst="rect">
            <a:avLst/>
          </a:prstGeom>
          <a:solidFill>
            <a:srgbClr val="404040"/>
          </a:solidFill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108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DA7943F9-B739-42DB-8439-2892A8140F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583096"/>
            <a:ext cx="5472000" cy="4899703"/>
          </a:xfrm>
        </p:spPr>
        <p:txBody>
          <a:bodyPr/>
          <a:lstStyle/>
          <a:p>
            <a:pPr marL="0" indent="0">
              <a:buNone/>
            </a:pPr>
            <a:r>
              <a:rPr lang="en-ZA" sz="3200" dirty="0"/>
              <a:t>Prepare data</a:t>
            </a:r>
          </a:p>
          <a:p>
            <a:r>
              <a:rPr lang="en-ZA" dirty="0"/>
              <a:t>Remove reports without location data</a:t>
            </a:r>
          </a:p>
          <a:p>
            <a:r>
              <a:rPr lang="en-ZA" dirty="0"/>
              <a:t>Convert date formats</a:t>
            </a:r>
          </a:p>
          <a:p>
            <a:pPr marL="0" indent="0">
              <a:buNone/>
            </a:pPr>
            <a:r>
              <a:rPr lang="en-ZA" sz="3200" dirty="0"/>
              <a:t>Create visualizations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ZA" dirty="0"/>
          </a:p>
          <a:p>
            <a:pPr marL="0" indent="0">
              <a:buNone/>
            </a:pPr>
            <a:r>
              <a:rPr lang="en-ZA" sz="3200" dirty="0"/>
              <a:t>Set up backend</a:t>
            </a:r>
          </a:p>
          <a:p>
            <a:r>
              <a:rPr lang="pt-BR" dirty="0"/>
              <a:t>Cras sem tortor, dictum nec nisl eu, sagittis sagittis erat</a:t>
            </a:r>
            <a:endParaRPr lang="en-ZA" dirty="0"/>
          </a:p>
          <a:p>
            <a:pPr marL="0" indent="0">
              <a:buNone/>
            </a:pPr>
            <a:r>
              <a:rPr lang="en-ZA" sz="3200" dirty="0"/>
              <a:t>Design dashboard</a:t>
            </a:r>
          </a:p>
          <a:p>
            <a:r>
              <a:rPr lang="fr-FR" dirty="0" err="1"/>
              <a:t>Mauris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 </a:t>
            </a:r>
            <a:r>
              <a:rPr lang="fr-FR" dirty="0" err="1"/>
              <a:t>suscipit</a:t>
            </a:r>
            <a:r>
              <a:rPr lang="fr-FR" dirty="0"/>
              <a:t> </a:t>
            </a:r>
            <a:r>
              <a:rPr lang="fr-FR" dirty="0" err="1"/>
              <a:t>nisl</a:t>
            </a:r>
            <a:r>
              <a:rPr lang="fr-FR" dirty="0"/>
              <a:t> et </a:t>
            </a:r>
            <a:r>
              <a:rPr lang="fr-FR"/>
              <a:t>imperdiet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Approach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7CA59-01CC-4D11-A0B0-4C77A4D46002}"/>
              </a:ext>
            </a:extLst>
          </p:cNvPr>
          <p:cNvSpPr/>
          <p:nvPr/>
        </p:nvSpPr>
        <p:spPr>
          <a:xfrm>
            <a:off x="10363200" y="6322399"/>
            <a:ext cx="1192696" cy="391602"/>
          </a:xfrm>
          <a:prstGeom prst="rect">
            <a:avLst/>
          </a:prstGeom>
          <a:solidFill>
            <a:srgbClr val="404040"/>
          </a:solidFill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501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Toolbox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742122"/>
            <a:ext cx="5472000" cy="4963865"/>
          </a:xfrm>
        </p:spPr>
        <p:txBody>
          <a:bodyPr/>
          <a:lstStyle/>
          <a:p>
            <a:r>
              <a:rPr lang="en-ZA" sz="3200" dirty="0"/>
              <a:t>Python Flask-powered RESTful API</a:t>
            </a:r>
          </a:p>
          <a:p>
            <a:r>
              <a:rPr lang="en-ZA" sz="3200" dirty="0"/>
              <a:t>HTML/CSS, JavaScript</a:t>
            </a:r>
          </a:p>
          <a:p>
            <a:r>
              <a:rPr lang="en-ZA" sz="3200" dirty="0"/>
              <a:t>MongoDB</a:t>
            </a:r>
          </a:p>
          <a:p>
            <a:r>
              <a:rPr lang="en-ZA" sz="3200" dirty="0"/>
              <a:t>Leaflet</a:t>
            </a:r>
          </a:p>
          <a:p>
            <a:r>
              <a:rPr lang="en-ZA" sz="3200" dirty="0"/>
              <a:t>(New JS Library)</a:t>
            </a:r>
          </a:p>
          <a:p>
            <a:r>
              <a:rPr lang="en-ZA" sz="3200" dirty="0"/>
              <a:t>Heroku</a:t>
            </a:r>
          </a:p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DED31-E466-4363-A316-7EE047AB1F34}"/>
              </a:ext>
            </a:extLst>
          </p:cNvPr>
          <p:cNvSpPr/>
          <p:nvPr/>
        </p:nvSpPr>
        <p:spPr>
          <a:xfrm>
            <a:off x="10363200" y="6322399"/>
            <a:ext cx="1192696" cy="391602"/>
          </a:xfrm>
          <a:prstGeom prst="rect">
            <a:avLst/>
          </a:prstGeom>
          <a:solidFill>
            <a:srgbClr val="404040"/>
          </a:solidFill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Visualization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EA002-CAD2-4D70-B1CD-152DF3E9AD1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5CC45CDC-875F-44B8-9693-33AF1AF41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8"/>
          <a:stretch/>
        </p:blipFill>
        <p:spPr>
          <a:xfrm>
            <a:off x="1252360" y="918946"/>
            <a:ext cx="9687280" cy="510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night sky of stars from a lake with snowy mountains in a distance" title="night sky of stars from a lake with snowy mountains in a distance">
            <a:extLst>
              <a:ext uri="{FF2B5EF4-FFF2-40B4-BE49-F238E27FC236}">
                <a16:creationId xmlns:a16="http://schemas.microsoft.com/office/drawing/2014/main" id="{6F46B4AA-6EFC-4D15-AB45-03C3B131FCD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3" y="143999"/>
            <a:ext cx="11899714" cy="6047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900" y="4910452"/>
            <a:ext cx="1561465" cy="416922"/>
          </a:xfrm>
        </p:spPr>
        <p:txBody>
          <a:bodyPr/>
          <a:lstStyle/>
          <a:p>
            <a:r>
              <a:rPr lang="en-ZA" dirty="0"/>
              <a:t>Please clap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14" name="Title 13" hidden="1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A5575A-26FF-4093-A317-07AB4C7589F4}"/>
              </a:ext>
            </a:extLst>
          </p:cNvPr>
          <p:cNvSpPr/>
          <p:nvPr/>
        </p:nvSpPr>
        <p:spPr>
          <a:xfrm>
            <a:off x="10363200" y="6322399"/>
            <a:ext cx="1192696" cy="391602"/>
          </a:xfrm>
          <a:prstGeom prst="rect">
            <a:avLst/>
          </a:prstGeom>
          <a:solidFill>
            <a:srgbClr val="404040"/>
          </a:solidFill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ark Presentation Layout_sb - v6" id="{3985CD43-4791-44D3-944B-21F18D2F34B9}" vid="{0CEC0D0A-A6A8-43A8-804B-2F8B0AFBB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C84253-309E-4D9C-A108-C7E6A17343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B11F4F-FB0A-4C04-9CF1-2D6EB361B4D8}">
  <ds:schemaRefs>
    <ds:schemaRef ds:uri="fb0879af-3eba-417a-a55a-ffe6dcd6ca77"/>
    <ds:schemaRef ds:uri="http://purl.org/dc/terms/"/>
    <ds:schemaRef ds:uri="http://purl.org/dc/elements/1.1/"/>
    <ds:schemaRef ds:uri="http://www.w3.org/XML/1998/namespace"/>
    <ds:schemaRef ds:uri="6dc4bcd6-49db-4c07-9060-8acfc67cef9f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6551E6F-1549-4031-A231-F45108FE69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147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Times New Roman</vt:lpstr>
      <vt:lpstr>Office Theme</vt:lpstr>
      <vt:lpstr>The Sasquatch Story</vt:lpstr>
      <vt:lpstr>Goals</vt:lpstr>
      <vt:lpstr>Sources</vt:lpstr>
      <vt:lpstr>Approach</vt:lpstr>
      <vt:lpstr>Toolbox</vt:lpstr>
      <vt:lpstr>Final Visualization</vt:lpstr>
      <vt:lpstr>Large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2019-04-02T23:51:16Z</dcterms:created>
  <dcterms:modified xsi:type="dcterms:W3CDTF">2019-04-03T01:39:41Z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