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7" r:id="rId9"/>
    <p:sldId id="268" r:id="rId10"/>
    <p:sldId id="271" r:id="rId11"/>
    <p:sldId id="261" r:id="rId12"/>
    <p:sldId id="262" r:id="rId13"/>
    <p:sldId id="263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BF2E-3AD1-4380-8EBC-E7F8D693C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“American Werewolves in </a:t>
            </a:r>
            <a:r>
              <a:rPr lang="en-US" dirty="0" err="1"/>
              <a:t>america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3CB06-B4D5-40B3-B978-24408ED3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3243" y="4385732"/>
            <a:ext cx="7346882" cy="1405467"/>
          </a:xfrm>
        </p:spPr>
        <p:txBody>
          <a:bodyPr/>
          <a:lstStyle/>
          <a:p>
            <a:r>
              <a:rPr lang="en-US" b="1" dirty="0"/>
              <a:t>Team </a:t>
            </a:r>
            <a:r>
              <a:rPr lang="en-US" b="1" dirty="0" err="1"/>
              <a:t>progressbar</a:t>
            </a:r>
            <a:endParaRPr lang="en-US" b="1" dirty="0"/>
          </a:p>
          <a:p>
            <a:r>
              <a:rPr lang="de-DE" dirty="0"/>
              <a:t>Dave kingsley, Erin lampa, justin miller, ricky ravin, &amp; Katie wright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5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19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B61D-6CFE-479C-BE7F-2B0B55FD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9135-358E-447A-8B95-BBD65205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03691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3775-B16E-4806-91B7-E14E2F0C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8A6C-65C6-45BA-A129-F297706E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99863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52EC-5428-41E4-B7CE-370AFED6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676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8CC7-4A8E-9645-BE70-528DD66F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286999" cy="1456267"/>
          </a:xfrm>
        </p:spPr>
        <p:txBody>
          <a:bodyPr/>
          <a:lstStyle/>
          <a:p>
            <a:r>
              <a:rPr lang="en-US" dirty="0"/>
              <a:t>Appendix: Additional Visualizations for EA. 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E69FC-54DA-2143-956E-1BE32FA4A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35" y="2141538"/>
            <a:ext cx="9124155" cy="3649662"/>
          </a:xfrm>
        </p:spPr>
      </p:pic>
    </p:spTree>
    <p:extLst>
      <p:ext uri="{BB962C8B-B14F-4D97-AF65-F5344CB8AC3E}">
        <p14:creationId xmlns:p14="http://schemas.microsoft.com/office/powerpoint/2010/main" val="301420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CDDB1-B511-0B47-B59B-D03C9D13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6" y="1300849"/>
            <a:ext cx="7337368" cy="4891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31390-F3AA-EC4D-94E1-FCE5CDC04692}"/>
              </a:ext>
            </a:extLst>
          </p:cNvPr>
          <p:cNvSpPr txBox="1"/>
          <p:nvPr/>
        </p:nvSpPr>
        <p:spPr>
          <a:xfrm>
            <a:off x="2028305" y="480906"/>
            <a:ext cx="788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Denver, Colorado Total Crimes by Percent Illumination</a:t>
            </a:r>
          </a:p>
        </p:txBody>
      </p:sp>
    </p:spTree>
    <p:extLst>
      <p:ext uri="{BB962C8B-B14F-4D97-AF65-F5344CB8AC3E}">
        <p14:creationId xmlns:p14="http://schemas.microsoft.com/office/powerpoint/2010/main" val="1086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58E4-70FB-BE4F-9DAA-F4C098DD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Denver, Colorado 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AD832-A0E8-1B42-B027-02A4AD760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706" y="1470978"/>
            <a:ext cx="9030588" cy="4515294"/>
          </a:xfrm>
        </p:spPr>
      </p:pic>
    </p:spTree>
    <p:extLst>
      <p:ext uri="{BB962C8B-B14F-4D97-AF65-F5344CB8AC3E}">
        <p14:creationId xmlns:p14="http://schemas.microsoft.com/office/powerpoint/2010/main" val="80542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C4DF0-B9E5-354D-B328-00A3649C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56" y="1924396"/>
            <a:ext cx="11421687" cy="3009207"/>
          </a:xfrm>
        </p:spPr>
      </p:pic>
    </p:spTree>
    <p:extLst>
      <p:ext uri="{BB962C8B-B14F-4D97-AF65-F5344CB8AC3E}">
        <p14:creationId xmlns:p14="http://schemas.microsoft.com/office/powerpoint/2010/main" val="194065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2E13F-3C16-7542-9594-5DFFF3F4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64" y="713509"/>
            <a:ext cx="8146472" cy="5430981"/>
          </a:xfrm>
        </p:spPr>
      </p:pic>
    </p:spTree>
    <p:extLst>
      <p:ext uri="{BB962C8B-B14F-4D97-AF65-F5344CB8AC3E}">
        <p14:creationId xmlns:p14="http://schemas.microsoft.com/office/powerpoint/2010/main" val="96808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15E75-F78F-C947-9147-0EF6CAE28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90600"/>
            <a:ext cx="9753600" cy="4876800"/>
          </a:xfrm>
        </p:spPr>
      </p:pic>
    </p:spTree>
    <p:extLst>
      <p:ext uri="{BB962C8B-B14F-4D97-AF65-F5344CB8AC3E}">
        <p14:creationId xmlns:p14="http://schemas.microsoft.com/office/powerpoint/2010/main" val="127973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8C98-4527-4664-8E9E-51C9EEA8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B05A-9C8D-4B05-A3A7-198094F6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/>
              <a:t>Popular culture has tales of people turning into werewolves during full moons, wreaking havoc on cities through the night.</a:t>
            </a:r>
          </a:p>
          <a:p>
            <a:r>
              <a:rPr lang="en-US" sz="3200" dirty="0"/>
              <a:t>This led us to ask if there is a noticeable change in crime on days when there is a full moon?</a:t>
            </a:r>
          </a:p>
          <a:p>
            <a:r>
              <a:rPr lang="en-US" sz="3200" dirty="0"/>
              <a:t>Our alternate hypothesis (H</a:t>
            </a:r>
            <a:r>
              <a:rPr lang="en-US" sz="3200" baseline="-25000" dirty="0"/>
              <a:t>a</a:t>
            </a:r>
            <a:r>
              <a:rPr lang="en-US" sz="3200" dirty="0"/>
              <a:t>) is, “if werewolves exist, then average crime will be significantly higher during a full moon”.</a:t>
            </a:r>
          </a:p>
          <a:p>
            <a:r>
              <a:rPr lang="en-US" sz="3200" dirty="0"/>
              <a:t>Our null hypothesis (H</a:t>
            </a:r>
            <a:r>
              <a:rPr lang="en-US" sz="3200" baseline="-25000" dirty="0"/>
              <a:t>0</a:t>
            </a:r>
            <a:r>
              <a:rPr lang="en-US" sz="3200" dirty="0"/>
              <a:t>) is, “if werewolves don’t exist, then there will be no significant change in average crime during a full moon”.</a:t>
            </a:r>
          </a:p>
          <a:p>
            <a:r>
              <a:rPr lang="en-US" sz="3200" dirty="0"/>
              <a:t>Our question to ask is “Is there a increase in crime during full moons?”</a:t>
            </a:r>
          </a:p>
          <a:p>
            <a:r>
              <a:rPr lang="en-US" sz="3200" dirty="0"/>
              <a:t>Looking at 5 major cities in the United States, there is no significant increase (or decrease) in crime when the moon is full or near full.</a:t>
            </a:r>
          </a:p>
        </p:txBody>
      </p:sp>
    </p:spTree>
    <p:extLst>
      <p:ext uri="{BB962C8B-B14F-4D97-AF65-F5344CB8AC3E}">
        <p14:creationId xmlns:p14="http://schemas.microsoft.com/office/powerpoint/2010/main" val="377624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7B37-9F9A-BD49-A5D2-BA1A57FE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5" y="609600"/>
            <a:ext cx="11405061" cy="687185"/>
          </a:xfrm>
        </p:spPr>
        <p:txBody>
          <a:bodyPr>
            <a:normAutofit/>
          </a:bodyPr>
          <a:lstStyle/>
          <a:p>
            <a:r>
              <a:rPr lang="en-US" dirty="0"/>
              <a:t>New York City Average Crime by Percent Illumination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11534-E9FF-C444-B3AE-DC49F79E5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69" y="1986666"/>
            <a:ext cx="11405061" cy="4012352"/>
          </a:xfrm>
        </p:spPr>
      </p:pic>
    </p:spTree>
    <p:extLst>
      <p:ext uri="{BB962C8B-B14F-4D97-AF65-F5344CB8AC3E}">
        <p14:creationId xmlns:p14="http://schemas.microsoft.com/office/powerpoint/2010/main" val="194483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67F0A-38B2-BE48-AACF-71147FFA7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261" y="669174"/>
            <a:ext cx="8279477" cy="5519651"/>
          </a:xfrm>
        </p:spPr>
      </p:pic>
    </p:spTree>
    <p:extLst>
      <p:ext uri="{BB962C8B-B14F-4D97-AF65-F5344CB8AC3E}">
        <p14:creationId xmlns:p14="http://schemas.microsoft.com/office/powerpoint/2010/main" val="296994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707A-43D3-5C4D-B9D6-E3F3DA40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988" y="591313"/>
            <a:ext cx="8287511" cy="457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New York City 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F5EDF-064B-104B-8BA6-A176EE6D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02" y="1279589"/>
            <a:ext cx="9974196" cy="4987098"/>
          </a:xfrm>
        </p:spPr>
      </p:pic>
    </p:spTree>
    <p:extLst>
      <p:ext uri="{BB962C8B-B14F-4D97-AF65-F5344CB8AC3E}">
        <p14:creationId xmlns:p14="http://schemas.microsoft.com/office/powerpoint/2010/main" val="184112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54FA-4BA9-C441-BDBF-DD2ADC55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0683"/>
            <a:ext cx="10131425" cy="604058"/>
          </a:xfrm>
        </p:spPr>
        <p:txBody>
          <a:bodyPr>
            <a:normAutofit fontScale="90000"/>
          </a:bodyPr>
          <a:lstStyle/>
          <a:p>
            <a:r>
              <a:rPr lang="en-US" dirty="0"/>
              <a:t>Portland, OR Average Crime by Percent Illumination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028B4-8321-934E-BDC3-719B7942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62" y="2061556"/>
            <a:ext cx="11338560" cy="3940233"/>
          </a:xfrm>
        </p:spPr>
      </p:pic>
    </p:spTree>
    <p:extLst>
      <p:ext uri="{BB962C8B-B14F-4D97-AF65-F5344CB8AC3E}">
        <p14:creationId xmlns:p14="http://schemas.microsoft.com/office/powerpoint/2010/main" val="62584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312B-D259-8742-8462-7AE94D5F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52264" cy="457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Portland, Or Total Crimes by percent illumination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9BF9D-7310-0445-9DB2-773DD6756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026" y="1367399"/>
            <a:ext cx="7531814" cy="5021209"/>
          </a:xfrm>
        </p:spPr>
      </p:pic>
    </p:spTree>
    <p:extLst>
      <p:ext uri="{BB962C8B-B14F-4D97-AF65-F5344CB8AC3E}">
        <p14:creationId xmlns:p14="http://schemas.microsoft.com/office/powerpoint/2010/main" val="111362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E1D6-D7AB-A64C-82B7-EDB757B0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705" y="609601"/>
            <a:ext cx="8921495" cy="457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Portland, OR 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BBAE9-9F45-9C4A-9AD1-6E8B849FF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33" y="1475232"/>
            <a:ext cx="9546334" cy="4773167"/>
          </a:xfrm>
        </p:spPr>
      </p:pic>
    </p:spTree>
    <p:extLst>
      <p:ext uri="{BB962C8B-B14F-4D97-AF65-F5344CB8AC3E}">
        <p14:creationId xmlns:p14="http://schemas.microsoft.com/office/powerpoint/2010/main" val="2518801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6F20-8D57-DE41-AED0-33006085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952017" cy="7204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San Francisco Average Crime by percent illumination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C8C6B-0674-F649-B1E9-151183D2E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55" y="1829419"/>
            <a:ext cx="11329290" cy="3199161"/>
          </a:xfrm>
        </p:spPr>
      </p:pic>
    </p:spTree>
    <p:extLst>
      <p:ext uri="{BB962C8B-B14F-4D97-AF65-F5344CB8AC3E}">
        <p14:creationId xmlns:p14="http://schemas.microsoft.com/office/powerpoint/2010/main" val="372272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8D84-3410-6B49-966A-626E326C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370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San Francisco Total Crimes by Percent illumination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F080B-1D4A-B24A-B33E-EC3C9D348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932" y="1531937"/>
            <a:ext cx="7306135" cy="4870757"/>
          </a:xfrm>
        </p:spPr>
      </p:pic>
    </p:spTree>
    <p:extLst>
      <p:ext uri="{BB962C8B-B14F-4D97-AF65-F5344CB8AC3E}">
        <p14:creationId xmlns:p14="http://schemas.microsoft.com/office/powerpoint/2010/main" val="329388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FBF0-EA6C-F241-ACD6-79A062F8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609601"/>
            <a:ext cx="10131425" cy="457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San Francisco 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D8F65-9A3B-194C-8953-31AE0FB1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45" y="1389316"/>
            <a:ext cx="9718166" cy="4859083"/>
          </a:xfrm>
        </p:spPr>
      </p:pic>
    </p:spTree>
    <p:extLst>
      <p:ext uri="{BB962C8B-B14F-4D97-AF65-F5344CB8AC3E}">
        <p14:creationId xmlns:p14="http://schemas.microsoft.com/office/powerpoint/2010/main" val="42737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8CFA-AF07-417E-9BEC-2C7CDF21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3597-E2DF-4CF3-8EBF-81D12D47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“Is there a increase in crime during full moons?”</a:t>
            </a:r>
          </a:p>
          <a:p>
            <a:r>
              <a:rPr lang="en-US" sz="2000" dirty="0"/>
              <a:t>To determine an increase in crime during full moons, we need the total number of crime reports for each day in the period between 1/1/2015 and 12/31/2017 and a chart of moon illumination by date for the same period.</a:t>
            </a:r>
          </a:p>
          <a:p>
            <a:r>
              <a:rPr lang="en-US" sz="2000" dirty="0"/>
              <a:t>We found crime data on 5 cities: Denver, CO; Minneapolis, MN; New York City, NY; Portland, OR; and San Francisco, CA. This data was found from the individual city governments’ websites.</a:t>
            </a:r>
          </a:p>
          <a:p>
            <a:r>
              <a:rPr lang="en-US" sz="2000" dirty="0"/>
              <a:t>We compiled the moon data from The United States Naval Observatory.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0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3FC-A9E5-41F9-BCEF-4776AA95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368D-F832-45FF-9589-A5D4F683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7840"/>
            <a:ext cx="10131425" cy="4242816"/>
          </a:xfrm>
        </p:spPr>
        <p:txBody>
          <a:bodyPr>
            <a:normAutofit/>
          </a:bodyPr>
          <a:lstStyle/>
          <a:p>
            <a:r>
              <a:rPr lang="en-US" sz="2800" dirty="0"/>
              <a:t>Each city’s data provided unique challenges, but all the data originated from comma-separated values (csv) files.</a:t>
            </a:r>
          </a:p>
          <a:p>
            <a:r>
              <a:rPr lang="en-US" sz="2800" dirty="0"/>
              <a:t>Data munging was performed in </a:t>
            </a:r>
            <a:r>
              <a:rPr lang="en-US" sz="2800" dirty="0" err="1"/>
              <a:t>Jupyter</a:t>
            </a:r>
            <a:r>
              <a:rPr lang="en-US" sz="2800" dirty="0"/>
              <a:t> Notebooks. </a:t>
            </a:r>
          </a:p>
          <a:p>
            <a:pPr lvl="1"/>
            <a:r>
              <a:rPr lang="en-US" sz="2400" dirty="0"/>
              <a:t>The munging process included: </a:t>
            </a:r>
          </a:p>
          <a:p>
            <a:pPr lvl="2"/>
            <a:r>
              <a:rPr lang="en-US" sz="2000" dirty="0"/>
              <a:t>Removing unnecessary columns</a:t>
            </a:r>
          </a:p>
          <a:p>
            <a:pPr lvl="2"/>
            <a:r>
              <a:rPr lang="en-US" sz="2000" dirty="0"/>
              <a:t>Changing date formats</a:t>
            </a:r>
          </a:p>
          <a:p>
            <a:pPr lvl="2"/>
            <a:r>
              <a:rPr lang="en-US" sz="2000" dirty="0"/>
              <a:t>Removing cells with blank data</a:t>
            </a:r>
          </a:p>
          <a:p>
            <a:pPr lvl="2"/>
            <a:r>
              <a:rPr lang="en-US" sz="2000" dirty="0"/>
              <a:t>Calculating total daily crime and average daily crime </a:t>
            </a:r>
          </a:p>
        </p:txBody>
      </p:sp>
    </p:spTree>
    <p:extLst>
      <p:ext uri="{BB962C8B-B14F-4D97-AF65-F5344CB8AC3E}">
        <p14:creationId xmlns:p14="http://schemas.microsoft.com/office/powerpoint/2010/main" val="41889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7B37-DA83-6D48-B1FC-7D017D5C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Continued: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8714-8264-E34B-8612-8B843F54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7841"/>
            <a:ext cx="10131425" cy="462076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Exploration Pros:</a:t>
            </a:r>
          </a:p>
          <a:p>
            <a:pPr lvl="1"/>
            <a:r>
              <a:rPr lang="en-US" sz="1800" dirty="0"/>
              <a:t>Crime databases were user friendly</a:t>
            </a:r>
          </a:p>
          <a:p>
            <a:pPr lvl="1"/>
            <a:r>
              <a:rPr lang="en-US" sz="1800" dirty="0"/>
              <a:t>Csv files were readily available to download </a:t>
            </a:r>
          </a:p>
          <a:p>
            <a:pPr lvl="1"/>
            <a:r>
              <a:rPr lang="en-US" sz="1800" dirty="0"/>
              <a:t>Csv files were complete, well organized and had a generally consistency in formatting across cities</a:t>
            </a:r>
          </a:p>
          <a:p>
            <a:pPr lvl="1"/>
            <a:r>
              <a:rPr lang="en-US" sz="1800" dirty="0"/>
              <a:t>That said, the data wasn’t perfect, and we had to abandon a city early on because it was missing a significant amount of dates. In addition, some of the data was in multiple csv’s and we had to append the data.</a:t>
            </a:r>
          </a:p>
          <a:p>
            <a:r>
              <a:rPr lang="en-US" sz="2000" dirty="0"/>
              <a:t>Exploration Challenges:</a:t>
            </a:r>
          </a:p>
          <a:p>
            <a:pPr lvl="1"/>
            <a:r>
              <a:rPr lang="en-US" sz="1800" dirty="0"/>
              <a:t>Determining how to categorize the data. </a:t>
            </a:r>
          </a:p>
          <a:p>
            <a:pPr lvl="1"/>
            <a:r>
              <a:rPr lang="en-US" sz="1800" dirty="0"/>
              <a:t>The Moon’s illumination cycle is not linear requiring us to divided the frequency of illumination percentages into 10 groups (deciles) to determine the bins to use.</a:t>
            </a:r>
          </a:p>
          <a:p>
            <a:pPr lvl="1"/>
            <a:r>
              <a:rPr lang="en-US" sz="1800" dirty="0"/>
              <a:t>Determining the best way to visualize the data.</a:t>
            </a:r>
          </a:p>
          <a:p>
            <a:pPr lvl="1"/>
            <a:r>
              <a:rPr lang="en-US" sz="1800" dirty="0"/>
              <a:t>Performing statistical testing on the data and interpreting the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4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E9C0-47D6-431F-AC55-FC2945B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6998-9B32-40C6-8B99-E3AB504D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Calculated the total number of crimes for each calendar day in the date range.</a:t>
            </a:r>
          </a:p>
          <a:p>
            <a:r>
              <a:rPr lang="en-US" sz="2000" dirty="0"/>
              <a:t>Grouped the dates by corresponding percent illumination.</a:t>
            </a:r>
          </a:p>
          <a:p>
            <a:r>
              <a:rPr lang="en-US" sz="2000" dirty="0"/>
              <a:t>Calculated the average total daily crimes for each group.</a:t>
            </a:r>
          </a:p>
          <a:p>
            <a:r>
              <a:rPr lang="en-US" sz="2000" dirty="0"/>
              <a:t>Plotted the average total daily crimes per group to determine if there were more crimes when the moon was full or nearly full (97-100%).</a:t>
            </a:r>
          </a:p>
        </p:txBody>
      </p:sp>
    </p:spTree>
    <p:extLst>
      <p:ext uri="{BB962C8B-B14F-4D97-AF65-F5344CB8AC3E}">
        <p14:creationId xmlns:p14="http://schemas.microsoft.com/office/powerpoint/2010/main" val="84996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8059-A2DD-46B7-B80C-9476B216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06172-D56C-C141-BA6C-D76D0A346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831" y="1730842"/>
            <a:ext cx="6776337" cy="4517558"/>
          </a:xfrm>
        </p:spPr>
      </p:pic>
    </p:spTree>
    <p:extLst>
      <p:ext uri="{BB962C8B-B14F-4D97-AF65-F5344CB8AC3E}">
        <p14:creationId xmlns:p14="http://schemas.microsoft.com/office/powerpoint/2010/main" val="319201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5004E-F360-8044-96E7-A84EE7081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85" y="1762298"/>
            <a:ext cx="11264728" cy="3424843"/>
          </a:xfrm>
        </p:spPr>
      </p:pic>
    </p:spTree>
    <p:extLst>
      <p:ext uri="{BB962C8B-B14F-4D97-AF65-F5344CB8AC3E}">
        <p14:creationId xmlns:p14="http://schemas.microsoft.com/office/powerpoint/2010/main" val="98907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FB29D-8122-DD4E-980C-E4A71659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77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441</TotalTime>
  <Words>688</Words>
  <Application>Microsoft Macintosh PowerPoint</Application>
  <PresentationFormat>Widescreen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Celestial</vt:lpstr>
      <vt:lpstr>“American Werewolves in america”</vt:lpstr>
      <vt:lpstr>Motivation and summary</vt:lpstr>
      <vt:lpstr>Question &amp; data</vt:lpstr>
      <vt:lpstr>Data Cleanup &amp; Exploration</vt:lpstr>
      <vt:lpstr>Data Cleanup &amp; Exploration Continued:</vt:lpstr>
      <vt:lpstr>Data Analysis</vt:lpstr>
      <vt:lpstr>Visualizations</vt:lpstr>
      <vt:lpstr>PowerPoint Presentation</vt:lpstr>
      <vt:lpstr>PowerPoint Presentation</vt:lpstr>
      <vt:lpstr>PowerPoint Presentation</vt:lpstr>
      <vt:lpstr>Discussion</vt:lpstr>
      <vt:lpstr>Post Mortem</vt:lpstr>
      <vt:lpstr>Questions?</vt:lpstr>
      <vt:lpstr>Appendix: Additional Visualizations for EA. City</vt:lpstr>
      <vt:lpstr>PowerPoint Presentation</vt:lpstr>
      <vt:lpstr>Denver, Colorado Box Plot</vt:lpstr>
      <vt:lpstr>PowerPoint Presentation</vt:lpstr>
      <vt:lpstr>PowerPoint Presentation</vt:lpstr>
      <vt:lpstr>PowerPoint Presentation</vt:lpstr>
      <vt:lpstr>New York City Average Crime by Percent Illumination</vt:lpstr>
      <vt:lpstr>PowerPoint Presentation</vt:lpstr>
      <vt:lpstr>New York City Boxplot</vt:lpstr>
      <vt:lpstr>Portland, OR Average Crime by Percent Illumination</vt:lpstr>
      <vt:lpstr>Portland, Or Total Crimes by percent illumination</vt:lpstr>
      <vt:lpstr>Portland, OR Boxplot</vt:lpstr>
      <vt:lpstr>San Francisco Average Crime by percent illumination</vt:lpstr>
      <vt:lpstr>San Francisco Total Crimes by Percent illumination</vt:lpstr>
      <vt:lpstr>San Francisco Boxplot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“Insert title here”</dc:title>
  <dc:creator>Justin Miller</dc:creator>
  <cp:lastModifiedBy>Katherine N Wright</cp:lastModifiedBy>
  <cp:revision>29</cp:revision>
  <dcterms:created xsi:type="dcterms:W3CDTF">2019-01-15T03:28:47Z</dcterms:created>
  <dcterms:modified xsi:type="dcterms:W3CDTF">2019-01-17T20:47:43Z</dcterms:modified>
</cp:coreProperties>
</file>