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F2E-3AD1-4380-8EBC-E7F8D693CBFE}"/>
              </a:ext>
            </a:extLst>
          </p:cNvPr>
          <p:cNvSpPr>
            <a:spLocks noGrp="1"/>
          </p:cNvSpPr>
          <p:nvPr>
            <p:ph type="ctrTitle"/>
          </p:nvPr>
        </p:nvSpPr>
        <p:spPr/>
        <p:txBody>
          <a:bodyPr/>
          <a:lstStyle/>
          <a:p>
            <a:r>
              <a:rPr lang="en-US" dirty="0"/>
              <a:t>“American Werewolves in </a:t>
            </a:r>
            <a:r>
              <a:rPr lang="en-US" dirty="0" err="1"/>
              <a:t>america</a:t>
            </a:r>
            <a:r>
              <a:rPr lang="en-US" dirty="0"/>
              <a:t>”</a:t>
            </a:r>
          </a:p>
        </p:txBody>
      </p:sp>
      <p:sp>
        <p:nvSpPr>
          <p:cNvPr id="3" name="Subtitle 2">
            <a:extLst>
              <a:ext uri="{FF2B5EF4-FFF2-40B4-BE49-F238E27FC236}">
                <a16:creationId xmlns:a16="http://schemas.microsoft.com/office/drawing/2014/main" id="{8F93CB06-B4D5-40B3-B978-24408ED37D3D}"/>
              </a:ext>
            </a:extLst>
          </p:cNvPr>
          <p:cNvSpPr>
            <a:spLocks noGrp="1"/>
          </p:cNvSpPr>
          <p:nvPr>
            <p:ph type="subTitle" idx="1"/>
          </p:nvPr>
        </p:nvSpPr>
        <p:spPr>
          <a:xfrm>
            <a:off x="3813243" y="4385732"/>
            <a:ext cx="7346882" cy="1405467"/>
          </a:xfrm>
        </p:spPr>
        <p:txBody>
          <a:bodyPr/>
          <a:lstStyle/>
          <a:p>
            <a:r>
              <a:rPr lang="en-US" b="1" dirty="0"/>
              <a:t>Team </a:t>
            </a:r>
            <a:r>
              <a:rPr lang="en-US" b="1" dirty="0" err="1"/>
              <a:t>progressbar</a:t>
            </a:r>
            <a:endParaRPr lang="en-US" b="1" dirty="0"/>
          </a:p>
          <a:p>
            <a:r>
              <a:rPr lang="de-DE" dirty="0"/>
              <a:t>Dave kingsley, Erin lampa, justin miller, ricky ravin, &amp; Katie wright</a:t>
            </a:r>
          </a:p>
          <a:p>
            <a:endParaRPr lang="en-US" dirty="0"/>
          </a:p>
        </p:txBody>
      </p:sp>
    </p:spTree>
    <p:extLst>
      <p:ext uri="{BB962C8B-B14F-4D97-AF65-F5344CB8AC3E}">
        <p14:creationId xmlns:p14="http://schemas.microsoft.com/office/powerpoint/2010/main" val="292865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19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8C98-4527-4664-8E9E-51C9EEA82F70}"/>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894B05A-9C8D-4B05-A3A7-198094F6A16F}"/>
              </a:ext>
            </a:extLst>
          </p:cNvPr>
          <p:cNvSpPr>
            <a:spLocks noGrp="1"/>
          </p:cNvSpPr>
          <p:nvPr>
            <p:ph idx="1"/>
          </p:nvPr>
        </p:nvSpPr>
        <p:spPr/>
        <p:txBody>
          <a:bodyPr>
            <a:normAutofit fontScale="62500" lnSpcReduction="20000"/>
          </a:bodyPr>
          <a:lstStyle/>
          <a:p>
            <a:r>
              <a:rPr lang="en-US" sz="3200" dirty="0"/>
              <a:t>Popular culture has tales of people turning into werewolves during full moons, wreaking havoc on cities through the night</a:t>
            </a:r>
          </a:p>
          <a:p>
            <a:r>
              <a:rPr lang="en-US" sz="3200" dirty="0"/>
              <a:t>This led us to ask if there is a noticeable change in crime on days when there is a full moon.</a:t>
            </a:r>
          </a:p>
          <a:p>
            <a:r>
              <a:rPr lang="en-US" sz="3200" dirty="0"/>
              <a:t>Our alternate hypothesis (H</a:t>
            </a:r>
            <a:r>
              <a:rPr lang="en-US" sz="3200" baseline="-25000" dirty="0"/>
              <a:t>a</a:t>
            </a:r>
            <a:r>
              <a:rPr lang="en-US" sz="3200" dirty="0"/>
              <a:t>) is “if werewolves exist, then average crime will be significantly higher during a full moon”</a:t>
            </a:r>
          </a:p>
          <a:p>
            <a:r>
              <a:rPr lang="en-US" sz="3200" dirty="0"/>
              <a:t>Our null hypothesis (H</a:t>
            </a:r>
            <a:r>
              <a:rPr lang="en-US" sz="3200" baseline="-25000" dirty="0"/>
              <a:t>0</a:t>
            </a:r>
            <a:r>
              <a:rPr lang="en-US" sz="3200" dirty="0"/>
              <a:t>) is “if werewolves don’t exist, then there will be no significant change in average crime during a full moon”</a:t>
            </a:r>
          </a:p>
          <a:p>
            <a:r>
              <a:rPr lang="en-US" sz="3200" dirty="0"/>
              <a:t>Our question to ask is “Is there a increase in crime during full moons?”</a:t>
            </a:r>
          </a:p>
          <a:p>
            <a:r>
              <a:rPr lang="en-US" sz="3200" dirty="0"/>
              <a:t>Looking at 5 major cities in the United States, there is no significant increase (or decrease) in crime when the moon is full or near full</a:t>
            </a:r>
          </a:p>
        </p:txBody>
      </p:sp>
    </p:spTree>
    <p:extLst>
      <p:ext uri="{BB962C8B-B14F-4D97-AF65-F5344CB8AC3E}">
        <p14:creationId xmlns:p14="http://schemas.microsoft.com/office/powerpoint/2010/main" val="377624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CFA-AF07-417E-9BEC-2C7CDF218AFF}"/>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99513597-E2DF-4CF3-8EBF-81D12D476384}"/>
              </a:ext>
            </a:extLst>
          </p:cNvPr>
          <p:cNvSpPr>
            <a:spLocks noGrp="1"/>
          </p:cNvSpPr>
          <p:nvPr>
            <p:ph idx="1"/>
          </p:nvPr>
        </p:nvSpPr>
        <p:spPr/>
        <p:txBody>
          <a:bodyPr/>
          <a:lstStyle/>
          <a:p>
            <a:r>
              <a:rPr lang="en-US" sz="2000" dirty="0"/>
              <a:t>“Is there a increase in crime during full moons?”</a:t>
            </a:r>
          </a:p>
          <a:p>
            <a:r>
              <a:rPr lang="en-US" sz="2000" dirty="0"/>
              <a:t>To determine an increase in crime during full moons, we need the total number of crime reports for each day in the period between 1/1/2015 and 12/31/2017 and a chart of moon illumination by date for the same period.</a:t>
            </a:r>
          </a:p>
          <a:p>
            <a:r>
              <a:rPr lang="en-US" sz="2000" dirty="0"/>
              <a:t>We found crime data on 5 cities: Denver, CO; Minneapolis, MN; New York City, NY; Portland, OR; and San Francisco, CA. This data was found from the individual city governments’ websites.</a:t>
            </a:r>
          </a:p>
          <a:p>
            <a:r>
              <a:rPr lang="en-US" sz="2000" dirty="0"/>
              <a:t>We compiled the moon data from The United States Navy.</a:t>
            </a:r>
          </a:p>
          <a:p>
            <a:endParaRPr lang="en-US" i="1" dirty="0"/>
          </a:p>
          <a:p>
            <a:endParaRPr lang="en-US" dirty="0"/>
          </a:p>
        </p:txBody>
      </p:sp>
    </p:spTree>
    <p:extLst>
      <p:ext uri="{BB962C8B-B14F-4D97-AF65-F5344CB8AC3E}">
        <p14:creationId xmlns:p14="http://schemas.microsoft.com/office/powerpoint/2010/main" val="384780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D3FC-A9E5-41F9-BCEF-4776AA95D8F5}"/>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2AD368D-F832-45FF-9589-A5D4F68381CF}"/>
              </a:ext>
            </a:extLst>
          </p:cNvPr>
          <p:cNvSpPr>
            <a:spLocks noGrp="1"/>
          </p:cNvSpPr>
          <p:nvPr>
            <p:ph idx="1"/>
          </p:nvPr>
        </p:nvSpPr>
        <p:spPr/>
        <p:txBody>
          <a:bodyPr>
            <a:normAutofit fontScale="92500" lnSpcReduction="10000"/>
          </a:bodyPr>
          <a:lstStyle/>
          <a:p>
            <a:r>
              <a:rPr lang="en-US" dirty="0"/>
              <a:t>Each city’s data provided unique challenges, but all the data originated from comma-separated values (csv) files.</a:t>
            </a:r>
          </a:p>
          <a:p>
            <a:r>
              <a:rPr lang="en-US" dirty="0"/>
              <a:t>Those files were imported using </a:t>
            </a:r>
            <a:r>
              <a:rPr lang="en-US" dirty="0" err="1"/>
              <a:t>Jupyter</a:t>
            </a:r>
            <a:r>
              <a:rPr lang="en-US" dirty="0"/>
              <a:t> Notebooks and cleaned up, which included removing unnecessary columns, changing formatting of dates, removing cells with blank data, totaling crimes for each day and determining average crimes per day. </a:t>
            </a:r>
          </a:p>
          <a:p>
            <a:r>
              <a:rPr lang="en-US" dirty="0"/>
              <a:t>We were impressed by how user-friendly the crime databases are. It was easy to find the data we wanted and put it in the format needed to analyze it. </a:t>
            </a:r>
          </a:p>
          <a:p>
            <a:r>
              <a:rPr lang="en-US" dirty="0"/>
              <a:t>That said, the data wasn’t perfect, and we had to abandon a city early on because it was missing a significant amount of dates. In addition, some of the data was in multiple csv’s and we had to append the data.</a:t>
            </a:r>
          </a:p>
          <a:p>
            <a:r>
              <a:rPr lang="en-US" dirty="0"/>
              <a:t>One challenge was determining how to categorize the data. Because the moon’s illumination cycle is not linear, we divided the frequency of illumination percentages into 10 groups (deciles) to determine the bins to use.</a:t>
            </a:r>
          </a:p>
        </p:txBody>
      </p:sp>
    </p:spTree>
    <p:extLst>
      <p:ext uri="{BB962C8B-B14F-4D97-AF65-F5344CB8AC3E}">
        <p14:creationId xmlns:p14="http://schemas.microsoft.com/office/powerpoint/2010/main" val="4188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9C0-47D6-431F-AC55-FC2945BAC03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DBB56998-9B32-40C6-8B99-E3AB504D5D81}"/>
              </a:ext>
            </a:extLst>
          </p:cNvPr>
          <p:cNvSpPr>
            <a:spLocks noGrp="1"/>
          </p:cNvSpPr>
          <p:nvPr>
            <p:ph idx="1"/>
          </p:nvPr>
        </p:nvSpPr>
        <p:spPr/>
        <p:txBody>
          <a:bodyPr>
            <a:normAutofit/>
          </a:bodyPr>
          <a:lstStyle/>
          <a:p>
            <a:r>
              <a:rPr lang="en-US" sz="2000" dirty="0"/>
              <a:t>Calculated the total number of crimes for each calendar day in the date range.</a:t>
            </a:r>
          </a:p>
          <a:p>
            <a:r>
              <a:rPr lang="en-US" sz="2000" dirty="0"/>
              <a:t>Grouped the dates by corresponding percent illumination.</a:t>
            </a:r>
          </a:p>
          <a:p>
            <a:r>
              <a:rPr lang="en-US" sz="2000" dirty="0"/>
              <a:t>Calculated the average total daily crimes for each group.</a:t>
            </a:r>
          </a:p>
          <a:p>
            <a:r>
              <a:rPr lang="en-US" sz="2000" dirty="0"/>
              <a:t>Plotted the average total daily crimes per group to determine if there were more crimes when the moon was full or nearly full (97-100%).</a:t>
            </a:r>
          </a:p>
        </p:txBody>
      </p:sp>
    </p:spTree>
    <p:extLst>
      <p:ext uri="{BB962C8B-B14F-4D97-AF65-F5344CB8AC3E}">
        <p14:creationId xmlns:p14="http://schemas.microsoft.com/office/powerpoint/2010/main" val="84996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59-A2DD-46B7-B80C-9476B2166F15}"/>
              </a:ext>
            </a:extLst>
          </p:cNvPr>
          <p:cNvSpPr>
            <a:spLocks noGrp="1"/>
          </p:cNvSpPr>
          <p:nvPr>
            <p:ph type="title"/>
          </p:nvPr>
        </p:nvSpPr>
        <p:spPr/>
        <p:txBody>
          <a:bodyPr/>
          <a:lstStyle/>
          <a:p>
            <a:r>
              <a:rPr lang="en-US" dirty="0"/>
              <a:t>(Figures)</a:t>
            </a:r>
          </a:p>
        </p:txBody>
      </p:sp>
      <p:sp>
        <p:nvSpPr>
          <p:cNvPr id="3" name="Content Placeholder 2">
            <a:extLst>
              <a:ext uri="{FF2B5EF4-FFF2-40B4-BE49-F238E27FC236}">
                <a16:creationId xmlns:a16="http://schemas.microsoft.com/office/drawing/2014/main" id="{DFA7B3A5-8FBD-49C9-95AE-08E48EFBB2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201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61D-6CFE-479C-BE7F-2B0B55FD7BE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5609135-358E-447A-8B95-BBD6520540F2}"/>
              </a:ext>
            </a:extLst>
          </p:cNvPr>
          <p:cNvSpPr>
            <a:spLocks noGrp="1"/>
          </p:cNvSpPr>
          <p:nvPr>
            <p:ph idx="1"/>
          </p:nvPr>
        </p:nvSpPr>
        <p:spPr/>
        <p:txBody>
          <a:bodyPr/>
          <a:lstStyle/>
          <a:p>
            <a:r>
              <a:rPr lang="en-US" dirty="0"/>
              <a:t>Discuss your findings. Did you find what you expected to find? If not, why not? What inferences or general conclusions can you draw from your analysis?</a:t>
            </a:r>
          </a:p>
        </p:txBody>
      </p:sp>
    </p:spTree>
    <p:extLst>
      <p:ext uri="{BB962C8B-B14F-4D97-AF65-F5344CB8AC3E}">
        <p14:creationId xmlns:p14="http://schemas.microsoft.com/office/powerpoint/2010/main" val="303691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3775-B16E-4806-91B7-E14E2F0CF60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EE1F8A6C-65C6-45BA-A129-F297706EE94F}"/>
              </a:ext>
            </a:extLst>
          </p:cNvPr>
          <p:cNvSpPr>
            <a:spLocks noGrp="1"/>
          </p:cNvSpPr>
          <p:nvPr>
            <p:ph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99863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52EC-5428-41E4-B7CE-370AFED6A506}"/>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356760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213</TotalTime>
  <Words>597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“American Werewolves in america”</vt:lpstr>
      <vt:lpstr>Motivation and summary</vt:lpstr>
      <vt:lpstr>Question &amp; data</vt:lpstr>
      <vt:lpstr>Data Cleanup &amp; Exploration</vt:lpstr>
      <vt:lpstr>Data Analysis</vt:lpstr>
      <vt:lpstr>(Figures)</vt:lpstr>
      <vt:lpstr>Discussion</vt:lpstr>
      <vt:lpstr>Post Mortem</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Justin Miller</dc:creator>
  <cp:lastModifiedBy>Justin Miller</cp:lastModifiedBy>
  <cp:revision>16</cp:revision>
  <dcterms:created xsi:type="dcterms:W3CDTF">2019-01-15T03:28:47Z</dcterms:created>
  <dcterms:modified xsi:type="dcterms:W3CDTF">2019-01-16T03:55:43Z</dcterms:modified>
</cp:coreProperties>
</file>