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87" r:id="rId2"/>
    <p:sldId id="288" r:id="rId3"/>
    <p:sldId id="289" r:id="rId4"/>
    <p:sldId id="259" r:id="rId5"/>
    <p:sldId id="266" r:id="rId6"/>
    <p:sldId id="260" r:id="rId7"/>
    <p:sldId id="265" r:id="rId8"/>
    <p:sldId id="267" r:id="rId9"/>
    <p:sldId id="268" r:id="rId10"/>
    <p:sldId id="271" r:id="rId11"/>
    <p:sldId id="262" r:id="rId12"/>
    <p:sldId id="263"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77533"/>
  </p:normalViewPr>
  <p:slideViewPr>
    <p:cSldViewPr snapToGrid="0">
      <p:cViewPr varScale="1">
        <p:scale>
          <a:sx n="80" d="100"/>
          <a:sy n="80" d="100"/>
        </p:scale>
        <p:origin x="1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5293B-1931-B144-AEF3-C95541B714E7}" type="datetimeFigureOut">
              <a:rPr lang="en-US" smtClean="0"/>
              <a:t>1/17/19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715C1-609E-AF4C-AC24-A04C6066E3F7}" type="slidenum">
              <a:rPr lang="en-US" smtClean="0"/>
              <a:t>‹#›</a:t>
            </a:fld>
            <a:endParaRPr lang="en-US"/>
          </a:p>
        </p:txBody>
      </p:sp>
    </p:spTree>
    <p:extLst>
      <p:ext uri="{BB962C8B-B14F-4D97-AF65-F5344CB8AC3E}">
        <p14:creationId xmlns:p14="http://schemas.microsoft.com/office/powerpoint/2010/main" val="206330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Take-aways here:</a:t>
            </a:r>
          </a:p>
          <a:p>
            <a:pPr marL="171450" indent="-171450">
              <a:buFont typeface="Arial" panose="020B0604020202020204" pitchFamily="34" charset="0"/>
              <a:buChar char="•"/>
            </a:pPr>
            <a:r>
              <a:rPr lang="en-US" dirty="0"/>
              <a:t>Average crime is relatively consistent throughout the moon cycle.</a:t>
            </a:r>
          </a:p>
          <a:p>
            <a:pPr marL="171450" indent="-171450">
              <a:buFont typeface="Arial" panose="020B0604020202020204" pitchFamily="34" charset="0"/>
              <a:buChar char="•"/>
            </a:pPr>
            <a:r>
              <a:rPr lang="en-US" dirty="0"/>
              <a:t>New York City has higher overall average crime than the other cities in this analysis.</a:t>
            </a:r>
          </a:p>
          <a:p>
            <a:pPr marL="171450" indent="-171450">
              <a:buFont typeface="Arial" panose="020B0604020202020204" pitchFamily="34" charset="0"/>
              <a:buChar char="•"/>
            </a:pPr>
            <a:r>
              <a:rPr lang="en-US" dirty="0"/>
              <a:t>Portland and Minneapolis have relatively equivalent average crime. </a:t>
            </a:r>
          </a:p>
          <a:p>
            <a:pPr marL="171450" indent="-171450">
              <a:buFont typeface="Arial" panose="020B0604020202020204" pitchFamily="34" charset="0"/>
              <a:buChar char="•"/>
            </a:pPr>
            <a:r>
              <a:rPr lang="en-US" dirty="0"/>
              <a:t>These differences in average crime are related to population size.</a:t>
            </a:r>
          </a:p>
          <a:p>
            <a:pPr marL="628650" lvl="1" indent="-171450">
              <a:buFont typeface="Arial" panose="020B0604020202020204" pitchFamily="34" charset="0"/>
              <a:buChar char="•"/>
            </a:pPr>
            <a:r>
              <a:rPr lang="en-US" dirty="0"/>
              <a:t>MSP = ~422K</a:t>
            </a:r>
          </a:p>
          <a:p>
            <a:pPr marL="628650" lvl="1" indent="-171450">
              <a:buFont typeface="Arial" panose="020B0604020202020204" pitchFamily="34" charset="0"/>
              <a:buChar char="•"/>
            </a:pPr>
            <a:r>
              <a:rPr lang="en-US" dirty="0"/>
              <a:t>PDX = ~648K</a:t>
            </a:r>
          </a:p>
          <a:p>
            <a:pPr marL="628650" lvl="1" indent="-171450">
              <a:buFont typeface="Arial" panose="020B0604020202020204" pitchFamily="34" charset="0"/>
              <a:buChar char="•"/>
            </a:pPr>
            <a:r>
              <a:rPr lang="en-US" dirty="0"/>
              <a:t>DEN = ~705K</a:t>
            </a:r>
          </a:p>
          <a:p>
            <a:pPr marL="628650" lvl="1" indent="-171450">
              <a:buFont typeface="Arial" panose="020B0604020202020204" pitchFamily="34" charset="0"/>
              <a:buChar char="•"/>
            </a:pPr>
            <a:r>
              <a:rPr lang="en-US" dirty="0"/>
              <a:t>SF = ~884K</a:t>
            </a:r>
          </a:p>
          <a:p>
            <a:pPr marL="628650" lvl="1" indent="-171450">
              <a:buFont typeface="Arial" panose="020B0604020202020204" pitchFamily="34" charset="0"/>
              <a:buChar char="•"/>
            </a:pPr>
            <a:r>
              <a:rPr lang="en-US" dirty="0"/>
              <a:t>NYC = ~8.62 million</a:t>
            </a:r>
          </a:p>
        </p:txBody>
      </p:sp>
      <p:sp>
        <p:nvSpPr>
          <p:cNvPr id="4" name="Slide Number Placeholder 3"/>
          <p:cNvSpPr>
            <a:spLocks noGrp="1"/>
          </p:cNvSpPr>
          <p:nvPr>
            <p:ph type="sldNum" sz="quarter" idx="5"/>
          </p:nvPr>
        </p:nvSpPr>
        <p:spPr/>
        <p:txBody>
          <a:bodyPr/>
          <a:lstStyle/>
          <a:p>
            <a:fld id="{058715C1-609E-AF4C-AC24-A04C6066E3F7}" type="slidenum">
              <a:rPr lang="en-US" smtClean="0"/>
              <a:t>7</a:t>
            </a:fld>
            <a:endParaRPr lang="en-US"/>
          </a:p>
        </p:txBody>
      </p:sp>
    </p:spTree>
    <p:extLst>
      <p:ext uri="{BB962C8B-B14F-4D97-AF65-F5344CB8AC3E}">
        <p14:creationId xmlns:p14="http://schemas.microsoft.com/office/powerpoint/2010/main" val="4092762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Take-aways here:</a:t>
            </a:r>
          </a:p>
          <a:p>
            <a:pPr marL="171450" indent="-171450">
              <a:buFont typeface="Arial" panose="020B0604020202020204" pitchFamily="34" charset="0"/>
              <a:buChar char="•"/>
            </a:pPr>
            <a:r>
              <a:rPr lang="en-US" dirty="0"/>
              <a:t>Average crime is not higher during the full moon.</a:t>
            </a:r>
          </a:p>
          <a:p>
            <a:pPr marL="171450" indent="-171450">
              <a:buFont typeface="Arial" panose="020B0604020202020204" pitchFamily="34" charset="0"/>
              <a:buChar char="•"/>
            </a:pPr>
            <a:r>
              <a:rPr lang="en-US" dirty="0"/>
              <a:t>It was conjectured at the start of this project that the relationship between crime and full moon might be inversely proportional due to increased darkness during new moon phases, this appears to be true.</a:t>
            </a:r>
          </a:p>
          <a:p>
            <a:pPr marL="171450" indent="-171450">
              <a:buFont typeface="Arial" panose="020B0604020202020204" pitchFamily="34" charset="0"/>
              <a:buChar char="•"/>
            </a:pPr>
            <a:r>
              <a:rPr lang="en-US" dirty="0"/>
              <a:t>Overall there is not much change in average crime across a moon cycle.</a:t>
            </a:r>
          </a:p>
        </p:txBody>
      </p:sp>
      <p:sp>
        <p:nvSpPr>
          <p:cNvPr id="4" name="Slide Number Placeholder 3"/>
          <p:cNvSpPr>
            <a:spLocks noGrp="1"/>
          </p:cNvSpPr>
          <p:nvPr>
            <p:ph type="sldNum" sz="quarter" idx="5"/>
          </p:nvPr>
        </p:nvSpPr>
        <p:spPr/>
        <p:txBody>
          <a:bodyPr/>
          <a:lstStyle/>
          <a:p>
            <a:fld id="{058715C1-609E-AF4C-AC24-A04C6066E3F7}" type="slidenum">
              <a:rPr lang="en-US" smtClean="0"/>
              <a:t>8</a:t>
            </a:fld>
            <a:endParaRPr lang="en-US"/>
          </a:p>
        </p:txBody>
      </p:sp>
    </p:spTree>
    <p:extLst>
      <p:ext uri="{BB962C8B-B14F-4D97-AF65-F5344CB8AC3E}">
        <p14:creationId xmlns:p14="http://schemas.microsoft.com/office/powerpoint/2010/main" val="1008594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Take-aways here:</a:t>
            </a:r>
          </a:p>
          <a:p>
            <a:pPr marL="228600" indent="-228600">
              <a:buAutoNum type="arabicPeriod"/>
            </a:pPr>
            <a:r>
              <a:rPr lang="en-US" dirty="0"/>
              <a:t>The box plots are comparatively short suggesting that an overall agreement between percent illumination ranges.</a:t>
            </a:r>
          </a:p>
          <a:p>
            <a:pPr marL="228600" indent="-228600">
              <a:buAutoNum type="arabicPeriod"/>
            </a:pPr>
            <a:r>
              <a:rPr lang="en-US" dirty="0"/>
              <a:t>The box plots are also all in line with one another, no one is higher than the rest indicating an overall consistency in total crime median across percent illumination ranges.</a:t>
            </a:r>
          </a:p>
          <a:p>
            <a:pPr marL="228600" indent="-228600">
              <a:buAutoNum type="arabicPeriod"/>
            </a:pPr>
            <a:r>
              <a:rPr lang="en-US" dirty="0"/>
              <a:t>The sections of ~ half of the box plots are equal while the 6 at 11-21, 22-35, 36-50, 79-89, 90-96, 97-100 have long upper whiskers indicating that total crime is more varied during those percent illumination ranges.</a:t>
            </a:r>
          </a:p>
          <a:p>
            <a:pPr marL="228600" indent="-228600">
              <a:buAutoNum type="arabicPeriod"/>
            </a:pPr>
            <a:r>
              <a:rPr lang="en-US" dirty="0"/>
              <a:t>Dots above (or below) represent outliers that are &gt;1.5 times the </a:t>
            </a:r>
            <a:r>
              <a:rPr lang="en-US"/>
              <a:t>upper quartile</a:t>
            </a:r>
            <a:endParaRPr lang="en-US" dirty="0"/>
          </a:p>
        </p:txBody>
      </p:sp>
      <p:sp>
        <p:nvSpPr>
          <p:cNvPr id="4" name="Slide Number Placeholder 3"/>
          <p:cNvSpPr>
            <a:spLocks noGrp="1"/>
          </p:cNvSpPr>
          <p:nvPr>
            <p:ph type="sldNum" sz="quarter" idx="5"/>
          </p:nvPr>
        </p:nvSpPr>
        <p:spPr/>
        <p:txBody>
          <a:bodyPr/>
          <a:lstStyle/>
          <a:p>
            <a:fld id="{058715C1-609E-AF4C-AC24-A04C6066E3F7}" type="slidenum">
              <a:rPr lang="en-US" smtClean="0"/>
              <a:t>9</a:t>
            </a:fld>
            <a:endParaRPr lang="en-US"/>
          </a:p>
        </p:txBody>
      </p:sp>
    </p:spTree>
    <p:extLst>
      <p:ext uri="{BB962C8B-B14F-4D97-AF65-F5344CB8AC3E}">
        <p14:creationId xmlns:p14="http://schemas.microsoft.com/office/powerpoint/2010/main" val="257003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8715C1-609E-AF4C-AC24-A04C6066E3F7}" type="slidenum">
              <a:rPr lang="en-US" smtClean="0"/>
              <a:t>11</a:t>
            </a:fld>
            <a:endParaRPr lang="en-US"/>
          </a:p>
        </p:txBody>
      </p:sp>
    </p:spTree>
    <p:extLst>
      <p:ext uri="{BB962C8B-B14F-4D97-AF65-F5344CB8AC3E}">
        <p14:creationId xmlns:p14="http://schemas.microsoft.com/office/powerpoint/2010/main" val="2397763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1/17/19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BF2E-3AD1-4380-8EBC-E7F8D693CBFE}"/>
              </a:ext>
            </a:extLst>
          </p:cNvPr>
          <p:cNvSpPr>
            <a:spLocks noGrp="1"/>
          </p:cNvSpPr>
          <p:nvPr>
            <p:ph type="ctrTitle"/>
          </p:nvPr>
        </p:nvSpPr>
        <p:spPr/>
        <p:txBody>
          <a:bodyPr/>
          <a:lstStyle/>
          <a:p>
            <a:r>
              <a:rPr lang="en-US" dirty="0"/>
              <a:t>“American Werewolves in </a:t>
            </a:r>
            <a:r>
              <a:rPr lang="en-US" dirty="0" err="1"/>
              <a:t>america</a:t>
            </a:r>
            <a:r>
              <a:rPr lang="en-US" dirty="0"/>
              <a:t>”</a:t>
            </a:r>
          </a:p>
        </p:txBody>
      </p:sp>
      <p:sp>
        <p:nvSpPr>
          <p:cNvPr id="3" name="Subtitle 2">
            <a:extLst>
              <a:ext uri="{FF2B5EF4-FFF2-40B4-BE49-F238E27FC236}">
                <a16:creationId xmlns:a16="http://schemas.microsoft.com/office/drawing/2014/main" id="{8F93CB06-B4D5-40B3-B978-24408ED37D3D}"/>
              </a:ext>
            </a:extLst>
          </p:cNvPr>
          <p:cNvSpPr>
            <a:spLocks noGrp="1"/>
          </p:cNvSpPr>
          <p:nvPr>
            <p:ph type="subTitle" idx="1"/>
          </p:nvPr>
        </p:nvSpPr>
        <p:spPr>
          <a:xfrm>
            <a:off x="3813243" y="4385732"/>
            <a:ext cx="7346882" cy="1405467"/>
          </a:xfrm>
        </p:spPr>
        <p:txBody>
          <a:bodyPr/>
          <a:lstStyle/>
          <a:p>
            <a:r>
              <a:rPr lang="en-US" b="1" dirty="0"/>
              <a:t>Team </a:t>
            </a:r>
            <a:r>
              <a:rPr lang="en-US" b="1" dirty="0" err="1"/>
              <a:t>progressbar</a:t>
            </a:r>
            <a:endParaRPr lang="en-US" b="1" dirty="0"/>
          </a:p>
          <a:p>
            <a:r>
              <a:rPr lang="de-DE" dirty="0"/>
              <a:t>Dave kingsley, Erin lampa, justin miller, ricky ravin, &amp; Katie wright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699022"/>
            <a:ext cx="6163535" cy="3419952"/>
          </a:xfrm>
          <a:prstGeom prst="rect">
            <a:avLst/>
          </a:prstGeom>
          <a:effectLst>
            <a:softEdge rad="317500"/>
          </a:effectLst>
        </p:spPr>
      </p:pic>
    </p:spTree>
    <p:extLst>
      <p:ext uri="{BB962C8B-B14F-4D97-AF65-F5344CB8AC3E}">
        <p14:creationId xmlns:p14="http://schemas.microsoft.com/office/powerpoint/2010/main" val="156625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F429-AC80-B745-9C38-8D038E1558F1}"/>
              </a:ext>
            </a:extLst>
          </p:cNvPr>
          <p:cNvSpPr>
            <a:spLocks noGrp="1"/>
          </p:cNvSpPr>
          <p:nvPr>
            <p:ph type="title"/>
          </p:nvPr>
        </p:nvSpPr>
        <p:spPr>
          <a:xfrm>
            <a:off x="685800" y="737616"/>
            <a:ext cx="3680885" cy="637945"/>
          </a:xfrm>
        </p:spPr>
        <p:txBody>
          <a:bodyPr>
            <a:normAutofit/>
          </a:bodyPr>
          <a:lstStyle/>
          <a:p>
            <a:r>
              <a:rPr lang="en-US" sz="2800" b="1" dirty="0"/>
              <a:t>Statistical Analysis</a:t>
            </a:r>
          </a:p>
        </p:txBody>
      </p:sp>
      <p:pic>
        <p:nvPicPr>
          <p:cNvPr id="5" name="Content Placeholder 4">
            <a:extLst>
              <a:ext uri="{FF2B5EF4-FFF2-40B4-BE49-F238E27FC236}">
                <a16:creationId xmlns:a16="http://schemas.microsoft.com/office/drawing/2014/main" id="{DF60E36B-EF03-D045-99C9-92D803AD0DAA}"/>
              </a:ext>
            </a:extLst>
          </p:cNvPr>
          <p:cNvPicPr>
            <a:picLocks noGrp="1" noChangeAspect="1"/>
          </p:cNvPicPr>
          <p:nvPr>
            <p:ph idx="1"/>
          </p:nvPr>
        </p:nvPicPr>
        <p:blipFill>
          <a:blip r:embed="rId2"/>
          <a:stretch>
            <a:fillRect/>
          </a:stretch>
        </p:blipFill>
        <p:spPr>
          <a:xfrm>
            <a:off x="6096000" y="509929"/>
            <a:ext cx="4519053" cy="5872008"/>
          </a:xfrm>
        </p:spPr>
      </p:pic>
      <p:sp>
        <p:nvSpPr>
          <p:cNvPr id="6" name="Text Placeholder 5">
            <a:extLst>
              <a:ext uri="{FF2B5EF4-FFF2-40B4-BE49-F238E27FC236}">
                <a16:creationId xmlns:a16="http://schemas.microsoft.com/office/drawing/2014/main" id="{DAD5E3EA-6BC9-D24A-877C-3DD9E99EAAD0}"/>
              </a:ext>
            </a:extLst>
          </p:cNvPr>
          <p:cNvSpPr>
            <a:spLocks noGrp="1"/>
          </p:cNvSpPr>
          <p:nvPr>
            <p:ph type="body" sz="half" idx="2"/>
          </p:nvPr>
        </p:nvSpPr>
        <p:spPr>
          <a:xfrm>
            <a:off x="685800" y="1548384"/>
            <a:ext cx="4519053" cy="4572000"/>
          </a:xfrm>
        </p:spPr>
        <p:txBody>
          <a:bodyPr>
            <a:normAutofit lnSpcReduction="10000"/>
          </a:bodyPr>
          <a:lstStyle/>
          <a:p>
            <a:pPr marL="285750" indent="-285750">
              <a:buFont typeface="Arial" panose="020B0604020202020204" pitchFamily="34" charset="0"/>
              <a:buChar char="•"/>
            </a:pPr>
            <a:r>
              <a:rPr lang="en-US" sz="2000" dirty="0"/>
              <a:t>p-values are all &gt;0.05, indicating acceptance of the null hypothesis (H</a:t>
            </a:r>
            <a:r>
              <a:rPr lang="en-US" sz="2000" baseline="-25000" dirty="0"/>
              <a:t>o</a:t>
            </a:r>
            <a:r>
              <a:rPr lang="en-US" sz="2000" baseline="30000" dirty="0"/>
              <a:t> </a:t>
            </a:r>
            <a:r>
              <a:rPr lang="en-US" sz="2000" dirty="0"/>
              <a:t>).</a:t>
            </a:r>
          </a:p>
          <a:p>
            <a:pPr marL="285750" indent="-285750">
              <a:buFont typeface="Arial" panose="020B0604020202020204" pitchFamily="34" charset="0"/>
              <a:buChar char="•"/>
            </a:pPr>
            <a:r>
              <a:rPr lang="en-US" sz="2000" dirty="0"/>
              <a:t>t-statistics are all between -2 and 2, also  indicating that our H</a:t>
            </a:r>
            <a:r>
              <a:rPr lang="en-US" sz="2000" baseline="-25000" dirty="0"/>
              <a:t>o </a:t>
            </a:r>
            <a:r>
              <a:rPr lang="en-US" sz="2000" dirty="0"/>
              <a:t>is likely true. </a:t>
            </a:r>
          </a:p>
          <a:p>
            <a:pPr marL="285750" indent="-285750">
              <a:buFont typeface="Arial" panose="020B0604020202020204" pitchFamily="34" charset="0"/>
              <a:buChar char="•"/>
            </a:pPr>
            <a:r>
              <a:rPr lang="en-US" sz="2000" dirty="0"/>
              <a:t>Relatively low F values indicate that for majority of the cities, total crime distribution is not far from the mean.</a:t>
            </a:r>
          </a:p>
          <a:p>
            <a:pPr marL="285750" indent="-285750">
              <a:buFont typeface="Arial" panose="020B0604020202020204" pitchFamily="34" charset="0"/>
              <a:buChar char="•"/>
            </a:pPr>
            <a:r>
              <a:rPr lang="en-US" sz="2000" dirty="0"/>
              <a:t>All results indicate that there is not much variance from the mean and the probability of observing significant variance from the mean is low.</a:t>
            </a:r>
          </a:p>
          <a:p>
            <a:pPr marL="285750" indent="-285750">
              <a:buFont typeface="Arial" panose="020B0604020202020204" pitchFamily="34" charset="0"/>
              <a:buChar char="•"/>
            </a:pPr>
            <a:r>
              <a:rPr lang="en-US" sz="2000" dirty="0"/>
              <a:t>The bottom line here is: we have failed to reject our H</a:t>
            </a:r>
            <a:r>
              <a:rPr lang="en-US" sz="2000" baseline="-25000" dirty="0"/>
              <a:t>o</a:t>
            </a:r>
            <a:r>
              <a:rPr lang="en-US" sz="2000" dirty="0"/>
              <a:t>.</a:t>
            </a:r>
          </a:p>
          <a:p>
            <a:pPr marL="285750" indent="-285750">
              <a:buFont typeface="Arial" panose="020B0604020202020204" pitchFamily="34" charset="0"/>
              <a:buChar char="•"/>
            </a:pPr>
            <a:endParaRPr lang="en-US" sz="2000" baseline="-25000" dirty="0"/>
          </a:p>
        </p:txBody>
      </p:sp>
    </p:spTree>
    <p:extLst>
      <p:ext uri="{BB962C8B-B14F-4D97-AF65-F5344CB8AC3E}">
        <p14:creationId xmlns:p14="http://schemas.microsoft.com/office/powerpoint/2010/main" val="1039193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3775-B16E-4806-91B7-E14E2F0CF606}"/>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EE1F8A6C-65C6-45BA-A129-F297706EE94F}"/>
              </a:ext>
            </a:extLst>
          </p:cNvPr>
          <p:cNvSpPr>
            <a:spLocks noGrp="1"/>
          </p:cNvSpPr>
          <p:nvPr>
            <p:ph idx="1"/>
          </p:nvPr>
        </p:nvSpPr>
        <p:spPr/>
        <p:txBody>
          <a:bodyPr>
            <a:normAutofit/>
          </a:bodyPr>
          <a:lstStyle/>
          <a:p>
            <a:r>
              <a:rPr lang="en-US" sz="2800" dirty="0"/>
              <a:t>Difficulties we experienced:</a:t>
            </a:r>
          </a:p>
          <a:p>
            <a:pPr lvl="1"/>
            <a:r>
              <a:rPr lang="en-US" sz="2400" dirty="0"/>
              <a:t>Open source API’s with large, complete and reliable data sets</a:t>
            </a:r>
          </a:p>
          <a:p>
            <a:pPr lvl="1"/>
            <a:r>
              <a:rPr lang="en-US" sz="2400" dirty="0"/>
              <a:t>Complete crime data was not as easy to find during our date range as initially expected.</a:t>
            </a:r>
          </a:p>
        </p:txBody>
      </p:sp>
    </p:spTree>
    <p:extLst>
      <p:ext uri="{BB962C8B-B14F-4D97-AF65-F5344CB8AC3E}">
        <p14:creationId xmlns:p14="http://schemas.microsoft.com/office/powerpoint/2010/main" val="99863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FE5199-3F1B-204A-AEA9-FA48F4FA01CF}"/>
              </a:ext>
            </a:extLst>
          </p:cNvPr>
          <p:cNvSpPr>
            <a:spLocks noGrp="1"/>
          </p:cNvSpPr>
          <p:nvPr>
            <p:ph type="title"/>
          </p:nvPr>
        </p:nvSpPr>
        <p:spPr>
          <a:xfrm>
            <a:off x="1030287" y="5431590"/>
            <a:ext cx="10131425" cy="1053446"/>
          </a:xfrm>
        </p:spPr>
        <p:txBody>
          <a:bodyPr/>
          <a:lstStyle/>
          <a:p>
            <a:pPr algn="ctr"/>
            <a:r>
              <a:rPr lang="en-US" dirty="0"/>
              <a:t>Questions?</a:t>
            </a:r>
          </a:p>
        </p:txBody>
      </p:sp>
      <p:pic>
        <p:nvPicPr>
          <p:cNvPr id="3" name="Picture 2">
            <a:extLst>
              <a:ext uri="{FF2B5EF4-FFF2-40B4-BE49-F238E27FC236}">
                <a16:creationId xmlns:a16="http://schemas.microsoft.com/office/drawing/2014/main" id="{21F56007-71EE-0B4E-9A27-ABDD8D68C0CF}"/>
              </a:ext>
            </a:extLst>
          </p:cNvPr>
          <p:cNvPicPr>
            <a:picLocks noChangeAspect="1"/>
          </p:cNvPicPr>
          <p:nvPr/>
        </p:nvPicPr>
        <p:blipFill>
          <a:blip r:embed="rId2"/>
          <a:stretch>
            <a:fillRect/>
          </a:stretch>
        </p:blipFill>
        <p:spPr>
          <a:xfrm>
            <a:off x="3692651" y="539496"/>
            <a:ext cx="4806696" cy="4806696"/>
          </a:xfrm>
          <a:prstGeom prst="rect">
            <a:avLst/>
          </a:prstGeom>
        </p:spPr>
      </p:pic>
    </p:spTree>
    <p:extLst>
      <p:ext uri="{BB962C8B-B14F-4D97-AF65-F5344CB8AC3E}">
        <p14:creationId xmlns:p14="http://schemas.microsoft.com/office/powerpoint/2010/main" val="235676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8CC7-4A8E-9645-BE70-528DD66F55FC}"/>
              </a:ext>
            </a:extLst>
          </p:cNvPr>
          <p:cNvSpPr>
            <a:spLocks noGrp="1"/>
          </p:cNvSpPr>
          <p:nvPr>
            <p:ph type="title"/>
          </p:nvPr>
        </p:nvSpPr>
        <p:spPr>
          <a:xfrm>
            <a:off x="685801" y="609600"/>
            <a:ext cx="10286999" cy="1456267"/>
          </a:xfrm>
        </p:spPr>
        <p:txBody>
          <a:bodyPr/>
          <a:lstStyle/>
          <a:p>
            <a:r>
              <a:rPr lang="en-US" dirty="0"/>
              <a:t>Appendix: Additional Visualizations for EA. City</a:t>
            </a:r>
          </a:p>
        </p:txBody>
      </p:sp>
      <p:pic>
        <p:nvPicPr>
          <p:cNvPr id="5" name="Content Placeholder 4">
            <a:extLst>
              <a:ext uri="{FF2B5EF4-FFF2-40B4-BE49-F238E27FC236}">
                <a16:creationId xmlns:a16="http://schemas.microsoft.com/office/drawing/2014/main" id="{5A6E69FC-54DA-2143-956E-1BE32FA4ABEB}"/>
              </a:ext>
            </a:extLst>
          </p:cNvPr>
          <p:cNvPicPr>
            <a:picLocks noGrp="1" noChangeAspect="1"/>
          </p:cNvPicPr>
          <p:nvPr>
            <p:ph idx="1"/>
          </p:nvPr>
        </p:nvPicPr>
        <p:blipFill>
          <a:blip r:embed="rId2"/>
          <a:stretch>
            <a:fillRect/>
          </a:stretch>
        </p:blipFill>
        <p:spPr>
          <a:xfrm>
            <a:off x="1189435" y="2141538"/>
            <a:ext cx="9124155" cy="3649662"/>
          </a:xfrm>
        </p:spPr>
      </p:pic>
    </p:spTree>
    <p:extLst>
      <p:ext uri="{BB962C8B-B14F-4D97-AF65-F5344CB8AC3E}">
        <p14:creationId xmlns:p14="http://schemas.microsoft.com/office/powerpoint/2010/main" val="301420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FCDDB1-B511-0B47-B59B-D03C9D13D724}"/>
              </a:ext>
            </a:extLst>
          </p:cNvPr>
          <p:cNvPicPr>
            <a:picLocks noChangeAspect="1"/>
          </p:cNvPicPr>
          <p:nvPr/>
        </p:nvPicPr>
        <p:blipFill>
          <a:blip r:embed="rId2"/>
          <a:stretch>
            <a:fillRect/>
          </a:stretch>
        </p:blipFill>
        <p:spPr>
          <a:xfrm>
            <a:off x="2427316" y="1300849"/>
            <a:ext cx="7337368" cy="4891579"/>
          </a:xfrm>
          <a:prstGeom prst="rect">
            <a:avLst/>
          </a:prstGeom>
        </p:spPr>
      </p:pic>
      <p:sp>
        <p:nvSpPr>
          <p:cNvPr id="6" name="TextBox 5">
            <a:extLst>
              <a:ext uri="{FF2B5EF4-FFF2-40B4-BE49-F238E27FC236}">
                <a16:creationId xmlns:a16="http://schemas.microsoft.com/office/drawing/2014/main" id="{40E31390-F3AA-EC4D-94E1-FCE5CDC04692}"/>
              </a:ext>
            </a:extLst>
          </p:cNvPr>
          <p:cNvSpPr txBox="1"/>
          <p:nvPr/>
        </p:nvSpPr>
        <p:spPr>
          <a:xfrm>
            <a:off x="2028305" y="480906"/>
            <a:ext cx="7880466" cy="369332"/>
          </a:xfrm>
          <a:prstGeom prst="rect">
            <a:avLst/>
          </a:prstGeom>
          <a:noFill/>
        </p:spPr>
        <p:txBody>
          <a:bodyPr wrap="square" rtlCol="0">
            <a:spAutoFit/>
          </a:bodyPr>
          <a:lstStyle/>
          <a:p>
            <a:pPr algn="ctr"/>
            <a:r>
              <a:rPr lang="en-US" dirty="0"/>
              <a:t>Denver, Colorado Total Crimes by Percent Illumination</a:t>
            </a:r>
          </a:p>
        </p:txBody>
      </p:sp>
    </p:spTree>
    <p:extLst>
      <p:ext uri="{BB962C8B-B14F-4D97-AF65-F5344CB8AC3E}">
        <p14:creationId xmlns:p14="http://schemas.microsoft.com/office/powerpoint/2010/main" val="10863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58E4-70FB-BE4F-9DAA-F4C098DD431C}"/>
              </a:ext>
            </a:extLst>
          </p:cNvPr>
          <p:cNvSpPr>
            <a:spLocks noGrp="1"/>
          </p:cNvSpPr>
          <p:nvPr>
            <p:ph type="title"/>
          </p:nvPr>
        </p:nvSpPr>
        <p:spPr>
          <a:xfrm>
            <a:off x="685801" y="609601"/>
            <a:ext cx="10131425" cy="457200"/>
          </a:xfrm>
        </p:spPr>
        <p:txBody>
          <a:bodyPr>
            <a:normAutofit fontScale="90000"/>
          </a:bodyPr>
          <a:lstStyle/>
          <a:p>
            <a:pPr algn="ctr"/>
            <a:r>
              <a:rPr lang="en-US" dirty="0"/>
              <a:t>Denver, Colorado Box Plot</a:t>
            </a:r>
          </a:p>
        </p:txBody>
      </p:sp>
      <p:pic>
        <p:nvPicPr>
          <p:cNvPr id="5" name="Content Placeholder 4">
            <a:extLst>
              <a:ext uri="{FF2B5EF4-FFF2-40B4-BE49-F238E27FC236}">
                <a16:creationId xmlns:a16="http://schemas.microsoft.com/office/drawing/2014/main" id="{33EAD832-A0E8-1B42-B027-02A4AD760541}"/>
              </a:ext>
            </a:extLst>
          </p:cNvPr>
          <p:cNvPicPr>
            <a:picLocks noGrp="1" noChangeAspect="1"/>
          </p:cNvPicPr>
          <p:nvPr>
            <p:ph idx="1"/>
          </p:nvPr>
        </p:nvPicPr>
        <p:blipFill>
          <a:blip r:embed="rId2"/>
          <a:stretch>
            <a:fillRect/>
          </a:stretch>
        </p:blipFill>
        <p:spPr>
          <a:xfrm>
            <a:off x="1580706" y="1470978"/>
            <a:ext cx="9030588" cy="4515294"/>
          </a:xfrm>
        </p:spPr>
      </p:pic>
    </p:spTree>
    <p:extLst>
      <p:ext uri="{BB962C8B-B14F-4D97-AF65-F5344CB8AC3E}">
        <p14:creationId xmlns:p14="http://schemas.microsoft.com/office/powerpoint/2010/main" val="805421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DC4DF0-B9E5-354D-B328-00A3649C0BC3}"/>
              </a:ext>
            </a:extLst>
          </p:cNvPr>
          <p:cNvPicPr>
            <a:picLocks noGrp="1" noChangeAspect="1"/>
          </p:cNvPicPr>
          <p:nvPr>
            <p:ph idx="1"/>
          </p:nvPr>
        </p:nvPicPr>
        <p:blipFill>
          <a:blip r:embed="rId2"/>
          <a:stretch>
            <a:fillRect/>
          </a:stretch>
        </p:blipFill>
        <p:spPr>
          <a:xfrm>
            <a:off x="385156" y="1924396"/>
            <a:ext cx="11421687" cy="3009207"/>
          </a:xfrm>
        </p:spPr>
      </p:pic>
    </p:spTree>
    <p:extLst>
      <p:ext uri="{BB962C8B-B14F-4D97-AF65-F5344CB8AC3E}">
        <p14:creationId xmlns:p14="http://schemas.microsoft.com/office/powerpoint/2010/main" val="1940653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E2E13F-3C16-7542-9594-5DFFF3F4B33D}"/>
              </a:ext>
            </a:extLst>
          </p:cNvPr>
          <p:cNvPicPr>
            <a:picLocks noGrp="1" noChangeAspect="1"/>
          </p:cNvPicPr>
          <p:nvPr>
            <p:ph idx="1"/>
          </p:nvPr>
        </p:nvPicPr>
        <p:blipFill>
          <a:blip r:embed="rId2"/>
          <a:stretch>
            <a:fillRect/>
          </a:stretch>
        </p:blipFill>
        <p:spPr>
          <a:xfrm>
            <a:off x="2022764" y="713509"/>
            <a:ext cx="8146472" cy="5430981"/>
          </a:xfrm>
        </p:spPr>
      </p:pic>
    </p:spTree>
    <p:extLst>
      <p:ext uri="{BB962C8B-B14F-4D97-AF65-F5344CB8AC3E}">
        <p14:creationId xmlns:p14="http://schemas.microsoft.com/office/powerpoint/2010/main" val="968082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715E75-F78F-C947-9147-0EF6CAE2815A}"/>
              </a:ext>
            </a:extLst>
          </p:cNvPr>
          <p:cNvPicPr>
            <a:picLocks noGrp="1" noChangeAspect="1"/>
          </p:cNvPicPr>
          <p:nvPr>
            <p:ph idx="1"/>
          </p:nvPr>
        </p:nvPicPr>
        <p:blipFill>
          <a:blip r:embed="rId2"/>
          <a:stretch>
            <a:fillRect/>
          </a:stretch>
        </p:blipFill>
        <p:spPr>
          <a:xfrm>
            <a:off x="1219200" y="990600"/>
            <a:ext cx="9753600" cy="4876800"/>
          </a:xfrm>
        </p:spPr>
      </p:pic>
    </p:spTree>
    <p:extLst>
      <p:ext uri="{BB962C8B-B14F-4D97-AF65-F5344CB8AC3E}">
        <p14:creationId xmlns:p14="http://schemas.microsoft.com/office/powerpoint/2010/main" val="1279737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7B37-9F9A-BD49-A5D2-BA1A57FE3D35}"/>
              </a:ext>
            </a:extLst>
          </p:cNvPr>
          <p:cNvSpPr>
            <a:spLocks noGrp="1"/>
          </p:cNvSpPr>
          <p:nvPr>
            <p:ph type="title"/>
          </p:nvPr>
        </p:nvSpPr>
        <p:spPr>
          <a:xfrm>
            <a:off x="349135" y="609600"/>
            <a:ext cx="11405061" cy="687185"/>
          </a:xfrm>
        </p:spPr>
        <p:txBody>
          <a:bodyPr>
            <a:normAutofit/>
          </a:bodyPr>
          <a:lstStyle/>
          <a:p>
            <a:r>
              <a:rPr lang="en-US" dirty="0"/>
              <a:t>New York City Average Crime by Percent Illumination</a:t>
            </a:r>
          </a:p>
        </p:txBody>
      </p:sp>
      <p:pic>
        <p:nvPicPr>
          <p:cNvPr id="5" name="Content Placeholder 4">
            <a:extLst>
              <a:ext uri="{FF2B5EF4-FFF2-40B4-BE49-F238E27FC236}">
                <a16:creationId xmlns:a16="http://schemas.microsoft.com/office/drawing/2014/main" id="{6B511534-E9FF-C444-B3AE-DC49F79E5D01}"/>
              </a:ext>
            </a:extLst>
          </p:cNvPr>
          <p:cNvPicPr>
            <a:picLocks noGrp="1" noChangeAspect="1"/>
          </p:cNvPicPr>
          <p:nvPr>
            <p:ph idx="1"/>
          </p:nvPr>
        </p:nvPicPr>
        <p:blipFill>
          <a:blip r:embed="rId2"/>
          <a:stretch>
            <a:fillRect/>
          </a:stretch>
        </p:blipFill>
        <p:spPr>
          <a:xfrm>
            <a:off x="393469" y="1986666"/>
            <a:ext cx="11405061" cy="4012352"/>
          </a:xfrm>
        </p:spPr>
      </p:pic>
    </p:spTree>
    <p:extLst>
      <p:ext uri="{BB962C8B-B14F-4D97-AF65-F5344CB8AC3E}">
        <p14:creationId xmlns:p14="http://schemas.microsoft.com/office/powerpoint/2010/main" val="194483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8C98-4527-4664-8E9E-51C9EEA82F70}"/>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6894B05A-9C8D-4B05-A3A7-198094F6A16F}"/>
              </a:ext>
            </a:extLst>
          </p:cNvPr>
          <p:cNvSpPr>
            <a:spLocks noGrp="1"/>
          </p:cNvSpPr>
          <p:nvPr>
            <p:ph idx="1"/>
          </p:nvPr>
        </p:nvSpPr>
        <p:spPr/>
        <p:txBody>
          <a:bodyPr>
            <a:normAutofit fontScale="62500" lnSpcReduction="20000"/>
          </a:bodyPr>
          <a:lstStyle/>
          <a:p>
            <a:r>
              <a:rPr lang="en-US" sz="3200" dirty="0"/>
              <a:t>Popular culture has tales of people turning into werewolves during full moons, wreaking havoc on cities through the night</a:t>
            </a:r>
          </a:p>
          <a:p>
            <a:r>
              <a:rPr lang="en-US" sz="3200" dirty="0"/>
              <a:t>This led us to ask if there is a noticeable change in crime on days when there is a full moon?</a:t>
            </a:r>
          </a:p>
          <a:p>
            <a:r>
              <a:rPr lang="en-US" sz="3200" dirty="0"/>
              <a:t>Our alternate hypothesis (H</a:t>
            </a:r>
            <a:r>
              <a:rPr lang="en-US" sz="3200" baseline="-25000" dirty="0"/>
              <a:t>a</a:t>
            </a:r>
            <a:r>
              <a:rPr lang="en-US" sz="3200" dirty="0"/>
              <a:t>) is, “if werewolves exist, then average crime will be significantly higher during a full moon”.</a:t>
            </a:r>
          </a:p>
          <a:p>
            <a:r>
              <a:rPr lang="en-US" sz="3200" dirty="0"/>
              <a:t>Our null hypothesis (H</a:t>
            </a:r>
            <a:r>
              <a:rPr lang="en-US" sz="3200" baseline="-25000" dirty="0"/>
              <a:t>0</a:t>
            </a:r>
            <a:r>
              <a:rPr lang="en-US" sz="3200" dirty="0"/>
              <a:t>) is, “if werewolves don’t exist, then there will be no significant change in average crime during a full moon”.</a:t>
            </a:r>
          </a:p>
          <a:p>
            <a:r>
              <a:rPr lang="en-US" sz="3200" dirty="0"/>
              <a:t>Our question to ask is “Is there a increase in crime during full moons?”</a:t>
            </a:r>
          </a:p>
          <a:p>
            <a:r>
              <a:rPr lang="en-US" sz="3200" dirty="0"/>
              <a:t>Looking at 5 major cities in the United States, there is no significant increase (or decrease) in crime when the moon is full or near full.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7395" y="152400"/>
            <a:ext cx="3545609" cy="3375819"/>
          </a:xfrm>
          <a:prstGeom prst="rect">
            <a:avLst/>
          </a:prstGeom>
          <a:effectLst>
            <a:reflection blurRad="6350" stA="50000" endA="300" endPos="90000" dir="5400000" sy="-100000" algn="bl" rotWithShape="0"/>
            <a:softEdge rad="635000"/>
          </a:effectLst>
        </p:spPr>
      </p:pic>
    </p:spTree>
    <p:extLst>
      <p:ext uri="{BB962C8B-B14F-4D97-AF65-F5344CB8AC3E}">
        <p14:creationId xmlns:p14="http://schemas.microsoft.com/office/powerpoint/2010/main" val="3460392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767F0A-38B2-BE48-AACF-71147FFA7B19}"/>
              </a:ext>
            </a:extLst>
          </p:cNvPr>
          <p:cNvPicPr>
            <a:picLocks noGrp="1" noChangeAspect="1"/>
          </p:cNvPicPr>
          <p:nvPr>
            <p:ph idx="1"/>
          </p:nvPr>
        </p:nvPicPr>
        <p:blipFill>
          <a:blip r:embed="rId2"/>
          <a:stretch>
            <a:fillRect/>
          </a:stretch>
        </p:blipFill>
        <p:spPr>
          <a:xfrm>
            <a:off x="1956261" y="669174"/>
            <a:ext cx="8279477" cy="5519651"/>
          </a:xfrm>
        </p:spPr>
      </p:pic>
    </p:spTree>
    <p:extLst>
      <p:ext uri="{BB962C8B-B14F-4D97-AF65-F5344CB8AC3E}">
        <p14:creationId xmlns:p14="http://schemas.microsoft.com/office/powerpoint/2010/main" val="2969946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707A-43D3-5C4D-B9D6-E3F3DA406A43}"/>
              </a:ext>
            </a:extLst>
          </p:cNvPr>
          <p:cNvSpPr>
            <a:spLocks noGrp="1"/>
          </p:cNvSpPr>
          <p:nvPr>
            <p:ph type="title"/>
          </p:nvPr>
        </p:nvSpPr>
        <p:spPr>
          <a:xfrm>
            <a:off x="1673988" y="591313"/>
            <a:ext cx="8287511" cy="457199"/>
          </a:xfrm>
        </p:spPr>
        <p:txBody>
          <a:bodyPr>
            <a:normAutofit fontScale="90000"/>
          </a:bodyPr>
          <a:lstStyle/>
          <a:p>
            <a:pPr algn="ctr"/>
            <a:r>
              <a:rPr lang="en-US" dirty="0"/>
              <a:t>New York City Boxplot</a:t>
            </a:r>
          </a:p>
        </p:txBody>
      </p:sp>
      <p:pic>
        <p:nvPicPr>
          <p:cNvPr id="5" name="Content Placeholder 4">
            <a:extLst>
              <a:ext uri="{FF2B5EF4-FFF2-40B4-BE49-F238E27FC236}">
                <a16:creationId xmlns:a16="http://schemas.microsoft.com/office/drawing/2014/main" id="{D6CF5EDF-064B-104B-8BA6-A176EE6D92FB}"/>
              </a:ext>
            </a:extLst>
          </p:cNvPr>
          <p:cNvPicPr>
            <a:picLocks noGrp="1" noChangeAspect="1"/>
          </p:cNvPicPr>
          <p:nvPr>
            <p:ph idx="1"/>
          </p:nvPr>
        </p:nvPicPr>
        <p:blipFill>
          <a:blip r:embed="rId2"/>
          <a:stretch>
            <a:fillRect/>
          </a:stretch>
        </p:blipFill>
        <p:spPr>
          <a:xfrm>
            <a:off x="1108902" y="1279589"/>
            <a:ext cx="9974196" cy="4987098"/>
          </a:xfrm>
        </p:spPr>
      </p:pic>
    </p:spTree>
    <p:extLst>
      <p:ext uri="{BB962C8B-B14F-4D97-AF65-F5344CB8AC3E}">
        <p14:creationId xmlns:p14="http://schemas.microsoft.com/office/powerpoint/2010/main" val="184112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54FA-4BA9-C441-BDBF-DD2ADC55F692}"/>
              </a:ext>
            </a:extLst>
          </p:cNvPr>
          <p:cNvSpPr>
            <a:spLocks noGrp="1"/>
          </p:cNvSpPr>
          <p:nvPr>
            <p:ph type="title"/>
          </p:nvPr>
        </p:nvSpPr>
        <p:spPr>
          <a:xfrm>
            <a:off x="1030287" y="620683"/>
            <a:ext cx="10131425" cy="604058"/>
          </a:xfrm>
        </p:spPr>
        <p:txBody>
          <a:bodyPr>
            <a:normAutofit fontScale="90000"/>
          </a:bodyPr>
          <a:lstStyle/>
          <a:p>
            <a:r>
              <a:rPr lang="en-US" dirty="0"/>
              <a:t>Portland, OR Average Crime by Percent Illumination</a:t>
            </a:r>
          </a:p>
        </p:txBody>
      </p:sp>
      <p:pic>
        <p:nvPicPr>
          <p:cNvPr id="5" name="Content Placeholder 4">
            <a:extLst>
              <a:ext uri="{FF2B5EF4-FFF2-40B4-BE49-F238E27FC236}">
                <a16:creationId xmlns:a16="http://schemas.microsoft.com/office/drawing/2014/main" id="{1EE028B4-8321-934E-BDC3-719B79428E38}"/>
              </a:ext>
            </a:extLst>
          </p:cNvPr>
          <p:cNvPicPr>
            <a:picLocks noGrp="1" noChangeAspect="1"/>
          </p:cNvPicPr>
          <p:nvPr>
            <p:ph idx="1"/>
          </p:nvPr>
        </p:nvPicPr>
        <p:blipFill>
          <a:blip r:embed="rId2"/>
          <a:stretch>
            <a:fillRect/>
          </a:stretch>
        </p:blipFill>
        <p:spPr>
          <a:xfrm>
            <a:off x="432262" y="2061556"/>
            <a:ext cx="11338560" cy="3940233"/>
          </a:xfrm>
        </p:spPr>
      </p:pic>
    </p:spTree>
    <p:extLst>
      <p:ext uri="{BB962C8B-B14F-4D97-AF65-F5344CB8AC3E}">
        <p14:creationId xmlns:p14="http://schemas.microsoft.com/office/powerpoint/2010/main" val="625841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312B-D259-8742-8462-7AE94D5F7846}"/>
              </a:ext>
            </a:extLst>
          </p:cNvPr>
          <p:cNvSpPr>
            <a:spLocks noGrp="1"/>
          </p:cNvSpPr>
          <p:nvPr>
            <p:ph type="title"/>
          </p:nvPr>
        </p:nvSpPr>
        <p:spPr>
          <a:xfrm>
            <a:off x="685801" y="609601"/>
            <a:ext cx="10852264" cy="457199"/>
          </a:xfrm>
        </p:spPr>
        <p:txBody>
          <a:bodyPr>
            <a:normAutofit fontScale="90000"/>
          </a:bodyPr>
          <a:lstStyle/>
          <a:p>
            <a:pPr algn="ctr"/>
            <a:r>
              <a:rPr lang="en-US" dirty="0"/>
              <a:t>Portland, Or Total Crimes by percent illumination</a:t>
            </a:r>
          </a:p>
        </p:txBody>
      </p:sp>
      <p:pic>
        <p:nvPicPr>
          <p:cNvPr id="5" name="Content Placeholder 4">
            <a:extLst>
              <a:ext uri="{FF2B5EF4-FFF2-40B4-BE49-F238E27FC236}">
                <a16:creationId xmlns:a16="http://schemas.microsoft.com/office/drawing/2014/main" id="{4B89BF9D-7310-0445-9DB2-773DD6756FB2}"/>
              </a:ext>
            </a:extLst>
          </p:cNvPr>
          <p:cNvPicPr>
            <a:picLocks noGrp="1" noChangeAspect="1"/>
          </p:cNvPicPr>
          <p:nvPr>
            <p:ph idx="1"/>
          </p:nvPr>
        </p:nvPicPr>
        <p:blipFill>
          <a:blip r:embed="rId2"/>
          <a:stretch>
            <a:fillRect/>
          </a:stretch>
        </p:blipFill>
        <p:spPr>
          <a:xfrm>
            <a:off x="2346026" y="1367399"/>
            <a:ext cx="7531814" cy="5021209"/>
          </a:xfrm>
        </p:spPr>
      </p:pic>
    </p:spTree>
    <p:extLst>
      <p:ext uri="{BB962C8B-B14F-4D97-AF65-F5344CB8AC3E}">
        <p14:creationId xmlns:p14="http://schemas.microsoft.com/office/powerpoint/2010/main" val="111362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E1D6-D7AB-A64C-82B7-EDB757B05FE1}"/>
              </a:ext>
            </a:extLst>
          </p:cNvPr>
          <p:cNvSpPr>
            <a:spLocks noGrp="1"/>
          </p:cNvSpPr>
          <p:nvPr>
            <p:ph type="title"/>
          </p:nvPr>
        </p:nvSpPr>
        <p:spPr>
          <a:xfrm>
            <a:off x="1441705" y="609601"/>
            <a:ext cx="8921495" cy="457199"/>
          </a:xfrm>
        </p:spPr>
        <p:txBody>
          <a:bodyPr>
            <a:normAutofit fontScale="90000"/>
          </a:bodyPr>
          <a:lstStyle/>
          <a:p>
            <a:pPr algn="ctr"/>
            <a:r>
              <a:rPr lang="en-US" dirty="0"/>
              <a:t>Portland, OR Boxplot</a:t>
            </a:r>
          </a:p>
        </p:txBody>
      </p:sp>
      <p:pic>
        <p:nvPicPr>
          <p:cNvPr id="5" name="Content Placeholder 4">
            <a:extLst>
              <a:ext uri="{FF2B5EF4-FFF2-40B4-BE49-F238E27FC236}">
                <a16:creationId xmlns:a16="http://schemas.microsoft.com/office/drawing/2014/main" id="{285BBAE9-9F45-9C4A-9AD1-6E8B849FFF42}"/>
              </a:ext>
            </a:extLst>
          </p:cNvPr>
          <p:cNvPicPr>
            <a:picLocks noGrp="1" noChangeAspect="1"/>
          </p:cNvPicPr>
          <p:nvPr>
            <p:ph idx="1"/>
          </p:nvPr>
        </p:nvPicPr>
        <p:blipFill>
          <a:blip r:embed="rId2"/>
          <a:stretch>
            <a:fillRect/>
          </a:stretch>
        </p:blipFill>
        <p:spPr>
          <a:xfrm>
            <a:off x="1322833" y="1475232"/>
            <a:ext cx="9546334" cy="4773167"/>
          </a:xfrm>
        </p:spPr>
      </p:pic>
    </p:spTree>
    <p:extLst>
      <p:ext uri="{BB962C8B-B14F-4D97-AF65-F5344CB8AC3E}">
        <p14:creationId xmlns:p14="http://schemas.microsoft.com/office/powerpoint/2010/main" val="2518801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6F20-8D57-DE41-AED0-33006085B0E8}"/>
              </a:ext>
            </a:extLst>
          </p:cNvPr>
          <p:cNvSpPr>
            <a:spLocks noGrp="1"/>
          </p:cNvSpPr>
          <p:nvPr>
            <p:ph type="title"/>
          </p:nvPr>
        </p:nvSpPr>
        <p:spPr>
          <a:xfrm>
            <a:off x="685801" y="609601"/>
            <a:ext cx="10952017" cy="720436"/>
          </a:xfrm>
        </p:spPr>
        <p:txBody>
          <a:bodyPr>
            <a:normAutofit fontScale="90000"/>
          </a:bodyPr>
          <a:lstStyle/>
          <a:p>
            <a:pPr algn="ctr"/>
            <a:r>
              <a:rPr lang="en-US" dirty="0"/>
              <a:t>San Francisco Average Crime by percent illumination</a:t>
            </a:r>
          </a:p>
        </p:txBody>
      </p:sp>
      <p:pic>
        <p:nvPicPr>
          <p:cNvPr id="5" name="Content Placeholder 4">
            <a:extLst>
              <a:ext uri="{FF2B5EF4-FFF2-40B4-BE49-F238E27FC236}">
                <a16:creationId xmlns:a16="http://schemas.microsoft.com/office/drawing/2014/main" id="{777C8C6B-0674-F649-B1E9-151183D2EC4B}"/>
              </a:ext>
            </a:extLst>
          </p:cNvPr>
          <p:cNvPicPr>
            <a:picLocks noGrp="1" noChangeAspect="1"/>
          </p:cNvPicPr>
          <p:nvPr>
            <p:ph idx="1"/>
          </p:nvPr>
        </p:nvPicPr>
        <p:blipFill>
          <a:blip r:embed="rId2"/>
          <a:stretch>
            <a:fillRect/>
          </a:stretch>
        </p:blipFill>
        <p:spPr>
          <a:xfrm>
            <a:off x="431355" y="1829419"/>
            <a:ext cx="11329290" cy="3199161"/>
          </a:xfrm>
        </p:spPr>
      </p:pic>
    </p:spTree>
    <p:extLst>
      <p:ext uri="{BB962C8B-B14F-4D97-AF65-F5344CB8AC3E}">
        <p14:creationId xmlns:p14="http://schemas.microsoft.com/office/powerpoint/2010/main" val="3722723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8D84-3410-6B49-966A-626E326C39FA}"/>
              </a:ext>
            </a:extLst>
          </p:cNvPr>
          <p:cNvSpPr>
            <a:spLocks noGrp="1"/>
          </p:cNvSpPr>
          <p:nvPr>
            <p:ph type="title"/>
          </p:nvPr>
        </p:nvSpPr>
        <p:spPr>
          <a:xfrm>
            <a:off x="685801" y="609601"/>
            <a:ext cx="10131425" cy="737062"/>
          </a:xfrm>
        </p:spPr>
        <p:txBody>
          <a:bodyPr>
            <a:normAutofit fontScale="90000"/>
          </a:bodyPr>
          <a:lstStyle/>
          <a:p>
            <a:pPr algn="ctr"/>
            <a:r>
              <a:rPr lang="en-US" dirty="0"/>
              <a:t>San Francisco Total Crimes by Percent illumination</a:t>
            </a:r>
          </a:p>
        </p:txBody>
      </p:sp>
      <p:pic>
        <p:nvPicPr>
          <p:cNvPr id="5" name="Content Placeholder 4">
            <a:extLst>
              <a:ext uri="{FF2B5EF4-FFF2-40B4-BE49-F238E27FC236}">
                <a16:creationId xmlns:a16="http://schemas.microsoft.com/office/drawing/2014/main" id="{9DDF080B-1D4A-B24A-B33E-EC3C9D348EAF}"/>
              </a:ext>
            </a:extLst>
          </p:cNvPr>
          <p:cNvPicPr>
            <a:picLocks noGrp="1" noChangeAspect="1"/>
          </p:cNvPicPr>
          <p:nvPr>
            <p:ph idx="1"/>
          </p:nvPr>
        </p:nvPicPr>
        <p:blipFill>
          <a:blip r:embed="rId2"/>
          <a:stretch>
            <a:fillRect/>
          </a:stretch>
        </p:blipFill>
        <p:spPr>
          <a:xfrm>
            <a:off x="2442932" y="1531937"/>
            <a:ext cx="7306135" cy="4870757"/>
          </a:xfrm>
        </p:spPr>
      </p:pic>
    </p:spTree>
    <p:extLst>
      <p:ext uri="{BB962C8B-B14F-4D97-AF65-F5344CB8AC3E}">
        <p14:creationId xmlns:p14="http://schemas.microsoft.com/office/powerpoint/2010/main" val="3293884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FBF0-EA6C-F241-ACD6-79A062F8D24C}"/>
              </a:ext>
            </a:extLst>
          </p:cNvPr>
          <p:cNvSpPr>
            <a:spLocks noGrp="1"/>
          </p:cNvSpPr>
          <p:nvPr>
            <p:ph type="title"/>
          </p:nvPr>
        </p:nvSpPr>
        <p:spPr>
          <a:xfrm>
            <a:off x="890016" y="609601"/>
            <a:ext cx="10131425" cy="457199"/>
          </a:xfrm>
        </p:spPr>
        <p:txBody>
          <a:bodyPr>
            <a:normAutofit fontScale="90000"/>
          </a:bodyPr>
          <a:lstStyle/>
          <a:p>
            <a:pPr algn="ctr"/>
            <a:r>
              <a:rPr lang="en-US" dirty="0"/>
              <a:t>San Francisco Boxplot</a:t>
            </a:r>
          </a:p>
        </p:txBody>
      </p:sp>
      <p:pic>
        <p:nvPicPr>
          <p:cNvPr id="5" name="Content Placeholder 4">
            <a:extLst>
              <a:ext uri="{FF2B5EF4-FFF2-40B4-BE49-F238E27FC236}">
                <a16:creationId xmlns:a16="http://schemas.microsoft.com/office/drawing/2014/main" id="{F16D8F65-9A3B-194C-8953-31AE0FB118A4}"/>
              </a:ext>
            </a:extLst>
          </p:cNvPr>
          <p:cNvPicPr>
            <a:picLocks noGrp="1" noChangeAspect="1"/>
          </p:cNvPicPr>
          <p:nvPr>
            <p:ph idx="1"/>
          </p:nvPr>
        </p:nvPicPr>
        <p:blipFill>
          <a:blip r:embed="rId2"/>
          <a:stretch>
            <a:fillRect/>
          </a:stretch>
        </p:blipFill>
        <p:spPr>
          <a:xfrm>
            <a:off x="1096645" y="1389316"/>
            <a:ext cx="9718166" cy="4859083"/>
          </a:xfrm>
        </p:spPr>
      </p:pic>
    </p:spTree>
    <p:extLst>
      <p:ext uri="{BB962C8B-B14F-4D97-AF65-F5344CB8AC3E}">
        <p14:creationId xmlns:p14="http://schemas.microsoft.com/office/powerpoint/2010/main" val="4273792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8CFA-AF07-417E-9BEC-2C7CDF218AFF}"/>
              </a:ext>
            </a:extLst>
          </p:cNvPr>
          <p:cNvSpPr>
            <a:spLocks noGrp="1"/>
          </p:cNvSpPr>
          <p:nvPr>
            <p:ph type="title"/>
          </p:nvPr>
        </p:nvSpPr>
        <p:spPr/>
        <p:txBody>
          <a:bodyPr/>
          <a:lstStyle/>
          <a:p>
            <a:r>
              <a:rPr lang="en-US" dirty="0"/>
              <a:t>Question &amp; data</a:t>
            </a:r>
          </a:p>
        </p:txBody>
      </p:sp>
      <p:sp>
        <p:nvSpPr>
          <p:cNvPr id="3" name="Content Placeholder 2">
            <a:extLst>
              <a:ext uri="{FF2B5EF4-FFF2-40B4-BE49-F238E27FC236}">
                <a16:creationId xmlns:a16="http://schemas.microsoft.com/office/drawing/2014/main" id="{99513597-E2DF-4CF3-8EBF-81D12D476384}"/>
              </a:ext>
            </a:extLst>
          </p:cNvPr>
          <p:cNvSpPr>
            <a:spLocks noGrp="1"/>
          </p:cNvSpPr>
          <p:nvPr>
            <p:ph idx="1"/>
          </p:nvPr>
        </p:nvSpPr>
        <p:spPr/>
        <p:txBody>
          <a:bodyPr/>
          <a:lstStyle/>
          <a:p>
            <a:r>
              <a:rPr lang="en-US" sz="2000" dirty="0"/>
              <a:t>“Is there a increase in crime during full moons?”</a:t>
            </a:r>
          </a:p>
          <a:p>
            <a:r>
              <a:rPr lang="en-US" sz="2000" dirty="0"/>
              <a:t>To determine an increase in crime during full moons, we need the total number of crime reports for each day in the period between 1/1/2015 and 12/31/2017 and a chart of moon illumination by date for the same period.</a:t>
            </a:r>
          </a:p>
          <a:p>
            <a:r>
              <a:rPr lang="en-US" sz="2000" dirty="0"/>
              <a:t>We found crime data on 5 cities: Denver, CO; Minneapolis, MN; New York City, NY; Portland, OR; and San Francisco, CA. This data was found from the individual city governments’ websites.</a:t>
            </a:r>
          </a:p>
          <a:p>
            <a:r>
              <a:rPr lang="en-US" sz="2000" dirty="0"/>
              <a:t>We compiled the moon data from The United States Naval Observatory’s website.</a:t>
            </a:r>
          </a:p>
          <a:p>
            <a:endParaRPr lang="en-US" i="1"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942" y="67733"/>
            <a:ext cx="6084716" cy="4148668"/>
          </a:xfrm>
          <a:prstGeom prst="rect">
            <a:avLst/>
          </a:prstGeom>
          <a:effectLst>
            <a:softEdge rad="317500"/>
          </a:effectLst>
        </p:spPr>
      </p:pic>
    </p:spTree>
    <p:extLst>
      <p:ext uri="{BB962C8B-B14F-4D97-AF65-F5344CB8AC3E}">
        <p14:creationId xmlns:p14="http://schemas.microsoft.com/office/powerpoint/2010/main" val="217358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D3FC-A9E5-41F9-BCEF-4776AA95D8F5}"/>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72AD368D-F832-45FF-9589-A5D4F68381CF}"/>
              </a:ext>
            </a:extLst>
          </p:cNvPr>
          <p:cNvSpPr>
            <a:spLocks noGrp="1"/>
          </p:cNvSpPr>
          <p:nvPr>
            <p:ph idx="1"/>
          </p:nvPr>
        </p:nvSpPr>
        <p:spPr>
          <a:xfrm>
            <a:off x="685801" y="1767840"/>
            <a:ext cx="10131425" cy="4242816"/>
          </a:xfrm>
        </p:spPr>
        <p:txBody>
          <a:bodyPr>
            <a:normAutofit/>
          </a:bodyPr>
          <a:lstStyle/>
          <a:p>
            <a:r>
              <a:rPr lang="en-US" sz="2800" dirty="0"/>
              <a:t>Each city’s data provided unique challenges, but all the data originated from comma-separated values (csv) files.</a:t>
            </a:r>
          </a:p>
          <a:p>
            <a:r>
              <a:rPr lang="en-US" sz="2800" dirty="0"/>
              <a:t>Data cleanup was performed in </a:t>
            </a:r>
            <a:r>
              <a:rPr lang="en-US" sz="2800" dirty="0" err="1"/>
              <a:t>Jupyter</a:t>
            </a:r>
            <a:r>
              <a:rPr lang="en-US" sz="2800" dirty="0"/>
              <a:t> Notebooks. </a:t>
            </a:r>
          </a:p>
          <a:p>
            <a:pPr lvl="1"/>
            <a:r>
              <a:rPr lang="en-US" sz="2400" dirty="0"/>
              <a:t>The cleanup process included: </a:t>
            </a:r>
          </a:p>
          <a:p>
            <a:pPr lvl="2"/>
            <a:r>
              <a:rPr lang="en-US" sz="2000" dirty="0"/>
              <a:t>Removing unnecessary columns</a:t>
            </a:r>
          </a:p>
          <a:p>
            <a:pPr lvl="2"/>
            <a:r>
              <a:rPr lang="en-US" sz="2000" dirty="0"/>
              <a:t>Changing date formats</a:t>
            </a:r>
          </a:p>
          <a:p>
            <a:pPr lvl="2"/>
            <a:r>
              <a:rPr lang="en-US" sz="2000" dirty="0"/>
              <a:t>Removing cells with blank data</a:t>
            </a:r>
          </a:p>
          <a:p>
            <a:pPr lvl="2"/>
            <a:r>
              <a:rPr lang="en-US" sz="2000" dirty="0"/>
              <a:t>Calculating total daily crime and average daily crime </a:t>
            </a:r>
          </a:p>
        </p:txBody>
      </p:sp>
    </p:spTree>
    <p:extLst>
      <p:ext uri="{BB962C8B-B14F-4D97-AF65-F5344CB8AC3E}">
        <p14:creationId xmlns:p14="http://schemas.microsoft.com/office/powerpoint/2010/main" val="41889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7B37-DA83-6D48-B1FC-7D017D5C7C14}"/>
              </a:ext>
            </a:extLst>
          </p:cNvPr>
          <p:cNvSpPr>
            <a:spLocks noGrp="1"/>
          </p:cNvSpPr>
          <p:nvPr>
            <p:ph type="title"/>
          </p:nvPr>
        </p:nvSpPr>
        <p:spPr/>
        <p:txBody>
          <a:bodyPr/>
          <a:lstStyle/>
          <a:p>
            <a:r>
              <a:rPr lang="en-US" dirty="0"/>
              <a:t>Data Cleanup &amp; Exploration Continued:</a:t>
            </a:r>
          </a:p>
        </p:txBody>
      </p:sp>
      <p:sp>
        <p:nvSpPr>
          <p:cNvPr id="3" name="Content Placeholder 2">
            <a:extLst>
              <a:ext uri="{FF2B5EF4-FFF2-40B4-BE49-F238E27FC236}">
                <a16:creationId xmlns:a16="http://schemas.microsoft.com/office/drawing/2014/main" id="{B71A8714-8264-E34B-8612-8B843F540DD3}"/>
              </a:ext>
            </a:extLst>
          </p:cNvPr>
          <p:cNvSpPr>
            <a:spLocks noGrp="1"/>
          </p:cNvSpPr>
          <p:nvPr>
            <p:ph idx="1"/>
          </p:nvPr>
        </p:nvSpPr>
        <p:spPr>
          <a:xfrm>
            <a:off x="685801" y="1767841"/>
            <a:ext cx="10131425" cy="4620768"/>
          </a:xfrm>
        </p:spPr>
        <p:txBody>
          <a:bodyPr>
            <a:normAutofit fontScale="92500" lnSpcReduction="10000"/>
          </a:bodyPr>
          <a:lstStyle/>
          <a:p>
            <a:r>
              <a:rPr lang="en-US" sz="2000" dirty="0"/>
              <a:t>Exploration Pros:</a:t>
            </a:r>
          </a:p>
          <a:p>
            <a:pPr lvl="1"/>
            <a:r>
              <a:rPr lang="en-US" sz="1800" dirty="0"/>
              <a:t>Crime databases were user friendly</a:t>
            </a:r>
          </a:p>
          <a:p>
            <a:pPr lvl="1"/>
            <a:r>
              <a:rPr lang="en-US" sz="1800" dirty="0"/>
              <a:t>Csv files were readily available to download </a:t>
            </a:r>
          </a:p>
          <a:p>
            <a:pPr lvl="1"/>
            <a:r>
              <a:rPr lang="en-US" sz="1800" dirty="0"/>
              <a:t>Csv files were complete, well organized and had a generally consistency in formatting across cities</a:t>
            </a:r>
          </a:p>
          <a:p>
            <a:pPr lvl="1"/>
            <a:r>
              <a:rPr lang="en-US" sz="1800" dirty="0"/>
              <a:t>That said, the data wasn’t perfect, and we had to abandon a city early on because it was missing a significant amount of dates. In addition, some of the data was in multiple csv’s and we had to append the data.</a:t>
            </a:r>
          </a:p>
          <a:p>
            <a:r>
              <a:rPr lang="en-US" sz="2000" dirty="0"/>
              <a:t>Exploration Challenges:</a:t>
            </a:r>
          </a:p>
          <a:p>
            <a:pPr lvl="1"/>
            <a:r>
              <a:rPr lang="en-US" sz="1800" dirty="0"/>
              <a:t>Determining how to categorize the data. </a:t>
            </a:r>
          </a:p>
          <a:p>
            <a:pPr lvl="1"/>
            <a:r>
              <a:rPr lang="en-US" sz="1800" dirty="0"/>
              <a:t>The Moon’s illumination cycle is not linear requiring us to divided the frequency of illumination percentages into 10 groups (deciles) to determine the bins to use.</a:t>
            </a:r>
          </a:p>
          <a:p>
            <a:pPr lvl="1"/>
            <a:r>
              <a:rPr lang="en-US" sz="1800" dirty="0"/>
              <a:t>Determining the best way to visualize the data.</a:t>
            </a:r>
          </a:p>
          <a:p>
            <a:pPr lvl="1"/>
            <a:r>
              <a:rPr lang="en-US" sz="1800" dirty="0"/>
              <a:t>Performing statistical testing on the data and interpreting the result.</a:t>
            </a:r>
          </a:p>
          <a:p>
            <a:endParaRPr lang="en-US" dirty="0"/>
          </a:p>
        </p:txBody>
      </p:sp>
    </p:spTree>
    <p:extLst>
      <p:ext uri="{BB962C8B-B14F-4D97-AF65-F5344CB8AC3E}">
        <p14:creationId xmlns:p14="http://schemas.microsoft.com/office/powerpoint/2010/main" val="2036345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E9C0-47D6-431F-AC55-FC2945BAC030}"/>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DBB56998-9B32-40C6-8B99-E3AB504D5D81}"/>
              </a:ext>
            </a:extLst>
          </p:cNvPr>
          <p:cNvSpPr>
            <a:spLocks noGrp="1"/>
          </p:cNvSpPr>
          <p:nvPr>
            <p:ph idx="1"/>
          </p:nvPr>
        </p:nvSpPr>
        <p:spPr/>
        <p:txBody>
          <a:bodyPr>
            <a:normAutofit/>
          </a:bodyPr>
          <a:lstStyle/>
          <a:p>
            <a:r>
              <a:rPr lang="en-US" sz="2800" dirty="0"/>
              <a:t>Calculated the total number of crimes for each calendar day in the date range.</a:t>
            </a:r>
          </a:p>
          <a:p>
            <a:r>
              <a:rPr lang="en-US" sz="2800" dirty="0"/>
              <a:t>Grouped the dates by corresponding percent illumination.</a:t>
            </a:r>
          </a:p>
          <a:p>
            <a:r>
              <a:rPr lang="en-US" sz="2800" dirty="0"/>
              <a:t>Calculated the average total daily crimes for each group.</a:t>
            </a:r>
          </a:p>
          <a:p>
            <a:r>
              <a:rPr lang="en-US" sz="2800" dirty="0"/>
              <a:t>Plotted the average total daily crimes per group to determine if there were more crimes when the moon was full or nearly full (97-100%).</a:t>
            </a:r>
          </a:p>
        </p:txBody>
      </p:sp>
    </p:spTree>
    <p:extLst>
      <p:ext uri="{BB962C8B-B14F-4D97-AF65-F5344CB8AC3E}">
        <p14:creationId xmlns:p14="http://schemas.microsoft.com/office/powerpoint/2010/main" val="84996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8059-A2DD-46B7-B80C-9476B2166F15}"/>
              </a:ext>
            </a:extLst>
          </p:cNvPr>
          <p:cNvSpPr>
            <a:spLocks noGrp="1"/>
          </p:cNvSpPr>
          <p:nvPr>
            <p:ph type="title"/>
          </p:nvPr>
        </p:nvSpPr>
        <p:spPr>
          <a:xfrm>
            <a:off x="649225" y="274575"/>
            <a:ext cx="10131425" cy="1456267"/>
          </a:xfrm>
        </p:spPr>
        <p:txBody>
          <a:bodyPr/>
          <a:lstStyle/>
          <a:p>
            <a:r>
              <a:rPr lang="en-US" dirty="0"/>
              <a:t>Visualizations &amp; Discussion</a:t>
            </a:r>
          </a:p>
        </p:txBody>
      </p:sp>
      <p:pic>
        <p:nvPicPr>
          <p:cNvPr id="5" name="Content Placeholder 4">
            <a:extLst>
              <a:ext uri="{FF2B5EF4-FFF2-40B4-BE49-F238E27FC236}">
                <a16:creationId xmlns:a16="http://schemas.microsoft.com/office/drawing/2014/main" id="{46806172-D56C-C141-BA6C-D76D0A346EF6}"/>
              </a:ext>
            </a:extLst>
          </p:cNvPr>
          <p:cNvPicPr>
            <a:picLocks noGrp="1" noChangeAspect="1"/>
          </p:cNvPicPr>
          <p:nvPr>
            <p:ph idx="1"/>
          </p:nvPr>
        </p:nvPicPr>
        <p:blipFill>
          <a:blip r:embed="rId3"/>
          <a:stretch>
            <a:fillRect/>
          </a:stretch>
        </p:blipFill>
        <p:spPr>
          <a:xfrm>
            <a:off x="2707831" y="1730842"/>
            <a:ext cx="6776337" cy="4517558"/>
          </a:xfrm>
        </p:spPr>
      </p:pic>
    </p:spTree>
    <p:extLst>
      <p:ext uri="{BB962C8B-B14F-4D97-AF65-F5344CB8AC3E}">
        <p14:creationId xmlns:p14="http://schemas.microsoft.com/office/powerpoint/2010/main" val="319201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B5004E-F360-8044-96E7-A84EE7081EA9}"/>
              </a:ext>
            </a:extLst>
          </p:cNvPr>
          <p:cNvPicPr>
            <a:picLocks noGrp="1" noChangeAspect="1"/>
          </p:cNvPicPr>
          <p:nvPr>
            <p:ph idx="1"/>
          </p:nvPr>
        </p:nvPicPr>
        <p:blipFill>
          <a:blip r:embed="rId3"/>
          <a:stretch>
            <a:fillRect/>
          </a:stretch>
        </p:blipFill>
        <p:spPr>
          <a:xfrm>
            <a:off x="315885" y="1762298"/>
            <a:ext cx="11264728" cy="3424843"/>
          </a:xfrm>
        </p:spPr>
      </p:pic>
    </p:spTree>
    <p:extLst>
      <p:ext uri="{BB962C8B-B14F-4D97-AF65-F5344CB8AC3E}">
        <p14:creationId xmlns:p14="http://schemas.microsoft.com/office/powerpoint/2010/main" val="98907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EFB29D-8122-DD4E-980C-E4A7165920BF}"/>
              </a:ext>
            </a:extLst>
          </p:cNvPr>
          <p:cNvPicPr>
            <a:picLocks noChangeAspect="1"/>
          </p:cNvPicPr>
          <p:nvPr/>
        </p:nvPicPr>
        <p:blipFill>
          <a:blip r:embed="rId3"/>
          <a:stretch>
            <a:fillRect/>
          </a:stretch>
        </p:blipFill>
        <p:spPr>
          <a:xfrm>
            <a:off x="1524000" y="1143000"/>
            <a:ext cx="9144000" cy="4572000"/>
          </a:xfrm>
          <a:prstGeom prst="rect">
            <a:avLst/>
          </a:prstGeom>
        </p:spPr>
      </p:pic>
    </p:spTree>
    <p:extLst>
      <p:ext uri="{BB962C8B-B14F-4D97-AF65-F5344CB8AC3E}">
        <p14:creationId xmlns:p14="http://schemas.microsoft.com/office/powerpoint/2010/main" val="3046077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584</TotalTime>
  <Words>991</Words>
  <Application>Microsoft Macintosh PowerPoint</Application>
  <PresentationFormat>Widescreen</PresentationFormat>
  <Paragraphs>85</Paragraphs>
  <Slides>27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Celestial</vt:lpstr>
      <vt:lpstr>“American Werewolves in america”</vt:lpstr>
      <vt:lpstr>Motivation and summary</vt:lpstr>
      <vt:lpstr>Question &amp; data</vt:lpstr>
      <vt:lpstr>Data Cleanup &amp; Exploration</vt:lpstr>
      <vt:lpstr>Data Cleanup &amp; Exploration Continued:</vt:lpstr>
      <vt:lpstr>Data Analysis</vt:lpstr>
      <vt:lpstr>Visualizations &amp; Discussion</vt:lpstr>
      <vt:lpstr>PowerPoint Presentation</vt:lpstr>
      <vt:lpstr>PowerPoint Presentation</vt:lpstr>
      <vt:lpstr>Statistical Analysis</vt:lpstr>
      <vt:lpstr>Post Mortem</vt:lpstr>
      <vt:lpstr>Questions?</vt:lpstr>
      <vt:lpstr>Appendix: Additional Visualizations for EA. City</vt:lpstr>
      <vt:lpstr>PowerPoint Presentation</vt:lpstr>
      <vt:lpstr>Denver, Colorado Box Plot</vt:lpstr>
      <vt:lpstr>PowerPoint Presentation</vt:lpstr>
      <vt:lpstr>PowerPoint Presentation</vt:lpstr>
      <vt:lpstr>PowerPoint Presentation</vt:lpstr>
      <vt:lpstr>New York City Average Crime by Percent Illumination</vt:lpstr>
      <vt:lpstr>PowerPoint Presentation</vt:lpstr>
      <vt:lpstr>New York City Boxplot</vt:lpstr>
      <vt:lpstr>Portland, OR Average Crime by Percent Illumination</vt:lpstr>
      <vt:lpstr>Portland, Or Total Crimes by percent illumination</vt:lpstr>
      <vt:lpstr>Portland, OR Boxplot</vt:lpstr>
      <vt:lpstr>San Francisco Average Crime by percent illumination</vt:lpstr>
      <vt:lpstr>San Francisco Total Crimes by Percent illumination</vt:lpstr>
      <vt:lpstr>San Francisco Boxplot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Justin Miller</dc:creator>
  <cp:lastModifiedBy>Katherine N Wright</cp:lastModifiedBy>
  <cp:revision>50</cp:revision>
  <dcterms:created xsi:type="dcterms:W3CDTF">2019-01-15T03:28:47Z</dcterms:created>
  <dcterms:modified xsi:type="dcterms:W3CDTF">2019-01-18T01:06:47Z</dcterms:modified>
</cp:coreProperties>
</file>