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BF2E-3AD1-4380-8EBC-E7F8D693C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“American Werewolves in </a:t>
            </a:r>
            <a:r>
              <a:rPr lang="en-US" dirty="0" err="1"/>
              <a:t>america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CB06-B4D5-40B3-B978-24408ED3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3243" y="4385732"/>
            <a:ext cx="7346882" cy="1405467"/>
          </a:xfrm>
        </p:spPr>
        <p:txBody>
          <a:bodyPr/>
          <a:lstStyle/>
          <a:p>
            <a:r>
              <a:rPr lang="en-US" b="1" dirty="0"/>
              <a:t>Team </a:t>
            </a:r>
            <a:r>
              <a:rPr lang="en-US" b="1" dirty="0" err="1"/>
              <a:t>progressbar</a:t>
            </a:r>
            <a:endParaRPr lang="en-US" b="1" dirty="0"/>
          </a:p>
          <a:p>
            <a:r>
              <a:rPr lang="de-DE" dirty="0"/>
              <a:t>Dave kingsley, Erin lampa, justin miller, ricky ravin, &amp; Katie wright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B61D-6CFE-479C-BE7F-2B0B55FD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9135-358E-447A-8B95-BBD65205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0369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775-B16E-4806-91B7-E14E2F0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8A6C-65C6-45BA-A129-F297706E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9863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52EC-5428-41E4-B7CE-370AFED6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676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1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8C98-4527-4664-8E9E-51C9EEA8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B05A-9C8D-4B05-A3A7-198094F6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Popular culture has tales of people turning into werewolves during full moons, wreaking havoc on cities through the night.</a:t>
            </a:r>
          </a:p>
          <a:p>
            <a:r>
              <a:rPr lang="en-US" sz="3200" dirty="0"/>
              <a:t>This led us to ask if there is a noticeable change in crime on days when there is a full moon?</a:t>
            </a:r>
          </a:p>
          <a:p>
            <a:r>
              <a:rPr lang="en-US" sz="3200" dirty="0"/>
              <a:t>Our alternate hypothesis (H</a:t>
            </a:r>
            <a:r>
              <a:rPr lang="en-US" sz="3200" baseline="-25000" dirty="0"/>
              <a:t>a</a:t>
            </a:r>
            <a:r>
              <a:rPr lang="en-US" sz="3200" dirty="0"/>
              <a:t>) is, “if werewolves exist, then average crime will be significantly higher during a full moon”.</a:t>
            </a:r>
          </a:p>
          <a:p>
            <a:r>
              <a:rPr lang="en-US" sz="3200" dirty="0"/>
              <a:t>Our null hypothesis (H</a:t>
            </a:r>
            <a:r>
              <a:rPr lang="en-US" sz="3200" baseline="-25000" dirty="0"/>
              <a:t>0</a:t>
            </a:r>
            <a:r>
              <a:rPr lang="en-US" sz="3200" dirty="0"/>
              <a:t>) is, “if werewolves don’t exist, then there will be no significant change in average crime during a full moon”.</a:t>
            </a:r>
          </a:p>
          <a:p>
            <a:r>
              <a:rPr lang="en-US" sz="3200" dirty="0"/>
              <a:t>Our question to ask is “Is there a increase in crime during full moons?”</a:t>
            </a:r>
          </a:p>
          <a:p>
            <a:r>
              <a:rPr lang="en-US" sz="3200" dirty="0"/>
              <a:t>Looking at 5 major cities in the United States, there is no significant increase (or decrease) in crime when the moon is full or near full.</a:t>
            </a:r>
          </a:p>
        </p:txBody>
      </p:sp>
    </p:spTree>
    <p:extLst>
      <p:ext uri="{BB962C8B-B14F-4D97-AF65-F5344CB8AC3E}">
        <p14:creationId xmlns:p14="http://schemas.microsoft.com/office/powerpoint/2010/main" val="377624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8CFA-AF07-417E-9BEC-2C7CDF21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3597-E2DF-4CF3-8EBF-81D12D47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“Is there a increase in crime during full moons?”</a:t>
            </a:r>
          </a:p>
          <a:p>
            <a:r>
              <a:rPr lang="en-US" sz="2000" dirty="0"/>
              <a:t>To determine an increase in crime during full moons, we need the total number of crime reports for each day in the period between 1/1/2015 and 12/31/2017 and a chart of moon illumination by date for the same period.</a:t>
            </a:r>
          </a:p>
          <a:p>
            <a:r>
              <a:rPr lang="en-US" sz="2000" dirty="0"/>
              <a:t>We found crime data on 5 cities: Denver, CO; Minneapolis, MN; New York City, NY; Portland, OR; and San Francisco, CA. This data was found from the individual city governments’ websites.</a:t>
            </a:r>
          </a:p>
          <a:p>
            <a:r>
              <a:rPr lang="en-US" sz="2000" dirty="0"/>
              <a:t>We compiled the moon data from The United States Naval Observatory.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3FC-A9E5-41F9-BCEF-4776AA95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368D-F832-45FF-9589-A5D4F683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7840"/>
            <a:ext cx="10131425" cy="4242816"/>
          </a:xfrm>
        </p:spPr>
        <p:txBody>
          <a:bodyPr>
            <a:normAutofit/>
          </a:bodyPr>
          <a:lstStyle/>
          <a:p>
            <a:r>
              <a:rPr lang="en-US" dirty="0"/>
              <a:t>Each city’s data provided unique challenges, but all the data originated from comma-separated values (csv) files.</a:t>
            </a:r>
          </a:p>
          <a:p>
            <a:r>
              <a:rPr lang="en-US" dirty="0"/>
              <a:t>Data munging was performed in </a:t>
            </a:r>
            <a:r>
              <a:rPr lang="en-US" dirty="0" err="1"/>
              <a:t>Jupyter</a:t>
            </a:r>
            <a:r>
              <a:rPr lang="en-US" dirty="0"/>
              <a:t> Notebooks. </a:t>
            </a:r>
          </a:p>
          <a:p>
            <a:pPr lvl="1"/>
            <a:r>
              <a:rPr lang="en-US" dirty="0"/>
              <a:t>The munging process included: </a:t>
            </a:r>
          </a:p>
          <a:p>
            <a:pPr lvl="2"/>
            <a:r>
              <a:rPr lang="en-US" dirty="0"/>
              <a:t>Removing unnecessary columns</a:t>
            </a:r>
          </a:p>
          <a:p>
            <a:pPr lvl="2"/>
            <a:r>
              <a:rPr lang="en-US" dirty="0"/>
              <a:t>Changing date formats</a:t>
            </a:r>
          </a:p>
          <a:p>
            <a:pPr lvl="2"/>
            <a:r>
              <a:rPr lang="en-US" dirty="0"/>
              <a:t>Removing cells with blank data</a:t>
            </a:r>
          </a:p>
          <a:p>
            <a:pPr lvl="2"/>
            <a:r>
              <a:rPr lang="en-US" dirty="0"/>
              <a:t>Calculating total daily crime and average daily crime </a:t>
            </a:r>
          </a:p>
        </p:txBody>
      </p:sp>
    </p:spTree>
    <p:extLst>
      <p:ext uri="{BB962C8B-B14F-4D97-AF65-F5344CB8AC3E}">
        <p14:creationId xmlns:p14="http://schemas.microsoft.com/office/powerpoint/2010/main" val="41889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7B37-DA83-6D48-B1FC-7D017D5C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8714-8264-E34B-8612-8B843F54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Exploration Pros:</a:t>
            </a:r>
          </a:p>
          <a:p>
            <a:pPr lvl="1"/>
            <a:r>
              <a:rPr lang="en-US" dirty="0"/>
              <a:t>Crime databases were user friendly</a:t>
            </a:r>
          </a:p>
          <a:p>
            <a:pPr lvl="1"/>
            <a:r>
              <a:rPr lang="en-US" dirty="0"/>
              <a:t>Csv files were readily available to download </a:t>
            </a:r>
          </a:p>
          <a:p>
            <a:pPr lvl="1"/>
            <a:r>
              <a:rPr lang="en-US" dirty="0"/>
              <a:t>Csv files were complete, well organized and had a generally consistency in formatting across cities</a:t>
            </a:r>
          </a:p>
          <a:p>
            <a:pPr lvl="1"/>
            <a:r>
              <a:rPr lang="en-US" dirty="0"/>
              <a:t>That said, the data wasn’t perfect, and we had to abandon a city early on because it was missing a significant amount of dates. In addition, some of the data was in multiple csv’s and we had to append the data.</a:t>
            </a:r>
          </a:p>
          <a:p>
            <a:r>
              <a:rPr lang="en-US" dirty="0"/>
              <a:t>Exploration Challenges:</a:t>
            </a:r>
          </a:p>
          <a:p>
            <a:pPr lvl="1"/>
            <a:r>
              <a:rPr lang="en-US" dirty="0"/>
              <a:t>Determining how to categorize the data. </a:t>
            </a:r>
          </a:p>
          <a:p>
            <a:pPr lvl="1"/>
            <a:r>
              <a:rPr lang="en-US" dirty="0"/>
              <a:t>The Moon’s illumination cycle is not linear requiring us to divided the frequency of illumination percentages into 10 groups (deciles) to determine the bins to use.</a:t>
            </a:r>
          </a:p>
          <a:p>
            <a:pPr lvl="1"/>
            <a:r>
              <a:rPr lang="en-US" dirty="0"/>
              <a:t>Determining the best way to visualize the data.</a:t>
            </a:r>
          </a:p>
          <a:p>
            <a:pPr lvl="1"/>
            <a:r>
              <a:rPr lang="en-US" dirty="0"/>
              <a:t>Performing statistical testing on the data and interpreting the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4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E9C0-47D6-431F-AC55-FC2945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6998-9B32-40C6-8B99-E3AB504D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Calculated the total number of crimes for each calendar day in the date range.</a:t>
            </a:r>
          </a:p>
          <a:p>
            <a:r>
              <a:rPr lang="en-US" sz="2000" dirty="0"/>
              <a:t>Grouped the dates by corresponding percent illumination.</a:t>
            </a:r>
          </a:p>
          <a:p>
            <a:r>
              <a:rPr lang="en-US" sz="2000" dirty="0"/>
              <a:t>Calculated the average total daily crimes for each group.</a:t>
            </a:r>
          </a:p>
          <a:p>
            <a:r>
              <a:rPr lang="en-US" sz="2000" dirty="0"/>
              <a:t>Plotted the average total daily crimes per group to determine if there were more crimes when the moon was full or nearly full (97-100%).</a:t>
            </a:r>
          </a:p>
        </p:txBody>
      </p:sp>
    </p:spTree>
    <p:extLst>
      <p:ext uri="{BB962C8B-B14F-4D97-AF65-F5344CB8AC3E}">
        <p14:creationId xmlns:p14="http://schemas.microsoft.com/office/powerpoint/2010/main" val="8499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059-A2DD-46B7-B80C-9476B216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06172-D56C-C141-BA6C-D76D0A34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266" y="2141538"/>
            <a:ext cx="5474493" cy="3649662"/>
          </a:xfrm>
        </p:spPr>
      </p:pic>
    </p:spTree>
    <p:extLst>
      <p:ext uri="{BB962C8B-B14F-4D97-AF65-F5344CB8AC3E}">
        <p14:creationId xmlns:p14="http://schemas.microsoft.com/office/powerpoint/2010/main" val="31920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5004E-F360-8044-96E7-A84EE7081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5" y="1762298"/>
            <a:ext cx="11264728" cy="3424843"/>
          </a:xfrm>
        </p:spPr>
      </p:pic>
    </p:spTree>
    <p:extLst>
      <p:ext uri="{BB962C8B-B14F-4D97-AF65-F5344CB8AC3E}">
        <p14:creationId xmlns:p14="http://schemas.microsoft.com/office/powerpoint/2010/main" val="9890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FB29D-8122-DD4E-980C-E4A71659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421</TotalTime>
  <Words>618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“American Werewolves in america”</vt:lpstr>
      <vt:lpstr>Motivation and summary</vt:lpstr>
      <vt:lpstr>Question &amp; data</vt:lpstr>
      <vt:lpstr>Data Cleanup &amp; Exploration</vt:lpstr>
      <vt:lpstr>Data Cleanup &amp; Exploration Continued:</vt:lpstr>
      <vt:lpstr>Data Analysis</vt:lpstr>
      <vt:lpstr>Visualizations</vt:lpstr>
      <vt:lpstr>PowerPoint Presentation</vt:lpstr>
      <vt:lpstr>PowerPoint Presentation</vt:lpstr>
      <vt:lpstr>Discussion</vt:lpstr>
      <vt:lpstr>Post Mortem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“Insert title here”</dc:title>
  <dc:creator>Justin Miller</dc:creator>
  <cp:lastModifiedBy>Katherine N Wright</cp:lastModifiedBy>
  <cp:revision>20</cp:revision>
  <dcterms:created xsi:type="dcterms:W3CDTF">2019-01-15T03:28:47Z</dcterms:created>
  <dcterms:modified xsi:type="dcterms:W3CDTF">2019-01-17T20:25:30Z</dcterms:modified>
</cp:coreProperties>
</file>