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5"/>
  </p:notesMasterIdLst>
  <p:handoutMasterIdLst>
    <p:handoutMasterId r:id="rId46"/>
  </p:handoutMasterIdLst>
  <p:sldIdLst>
    <p:sldId id="326" r:id="rId2"/>
    <p:sldId id="532" r:id="rId3"/>
    <p:sldId id="533" r:id="rId4"/>
    <p:sldId id="534" r:id="rId5"/>
    <p:sldId id="535" r:id="rId6"/>
    <p:sldId id="536" r:id="rId7"/>
    <p:sldId id="537" r:id="rId8"/>
    <p:sldId id="531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6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1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latin typeface="Century Schoolbook" panose="02040604050505020304" pitchFamily="18" charset="0"/>
              </a:rPr>
              <a:t>CHAPTER </a:t>
            </a:r>
            <a:r>
              <a:rPr lang="en-US" altLang="ko-KR" sz="4000" smtClean="0">
                <a:latin typeface="Century Schoolbook" panose="02040604050505020304" pitchFamily="18" charset="0"/>
              </a:rPr>
              <a:t>9. </a:t>
            </a:r>
          </a:p>
          <a:p>
            <a:pPr algn="ctr"/>
            <a:r>
              <a:rPr lang="ko-KR" altLang="en-US" sz="4000" smtClean="0">
                <a:latin typeface="Century Schoolbook" panose="02040604050505020304" pitchFamily="18" charset="0"/>
              </a:rPr>
              <a:t>자바 스크립트 객체</a:t>
            </a:r>
            <a:endParaRPr lang="ko-KR" altLang="en-US" sz="400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 스크립트에서 </a:t>
            </a:r>
            <a:r>
              <a:rPr lang="ko-KR" altLang="en-US" err="1" smtClean="0"/>
              <a:t>메소드를</a:t>
            </a:r>
            <a:r>
              <a:rPr lang="ko-KR" altLang="en-US" smtClean="0"/>
              <a:t> </a:t>
            </a:r>
            <a:r>
              <a:rPr lang="ko-KR" altLang="en-US"/>
              <a:t>여러 객체가 </a:t>
            </a:r>
            <a:r>
              <a:rPr lang="ko-KR" altLang="en-US" smtClean="0"/>
              <a:t>공유하려면 어떻게 해야 하는가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현재</a:t>
            </a:r>
            <a:r>
              <a:rPr lang="ko-KR" altLang="en-US"/>
              <a:t>는 </a:t>
            </a:r>
            <a:r>
              <a:rPr lang="ko-KR" altLang="en-US" err="1" smtClean="0"/>
              <a:t>메소드를</a:t>
            </a:r>
            <a:r>
              <a:rPr lang="ko-KR" altLang="en-US" smtClean="0"/>
              <a:t> 공유할 수 없다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600324"/>
            <a:ext cx="8212138" cy="235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this.getDistance</a:t>
            </a:r>
            <a:r>
              <a:rPr lang="en-US" altLang="ko-KR"/>
              <a:t> 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smtClean="0"/>
              <a:t>	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};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var</a:t>
            </a:r>
            <a:r>
              <a:rPr lang="en-US" altLang="ko-KR" smtClean="0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8" y="5095875"/>
            <a:ext cx="36943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38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자바스크립트의</a:t>
            </a:r>
            <a:r>
              <a:rPr lang="ko-KR" altLang="en-US"/>
              <a:t> 모든 객체들은 </a:t>
            </a:r>
            <a:r>
              <a:rPr lang="en-US" altLang="ko-KR"/>
              <a:t>prototype</a:t>
            </a:r>
            <a:r>
              <a:rPr lang="ko-KR" altLang="en-US"/>
              <a:t>이라는 </a:t>
            </a:r>
            <a:r>
              <a:rPr lang="ko-KR" altLang="en-US" err="1"/>
              <a:t>숨겨진</a:t>
            </a:r>
            <a:r>
              <a:rPr lang="ko-KR" altLang="en-US"/>
              <a:t> 객체를 가지고 있으며 이 객체를 이용하여서 공유되는 </a:t>
            </a:r>
            <a:r>
              <a:rPr lang="ko-KR" altLang="en-US" err="1"/>
              <a:t>메소드를</a:t>
            </a:r>
            <a:r>
              <a:rPr lang="ko-KR" altLang="en-US"/>
              <a:t> 작성할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085974"/>
            <a:ext cx="8212138" cy="214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ko-KR" altLang="en-US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		 </a:t>
            </a: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err="1" smtClean="0"/>
              <a:t>this.y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Point.prototype.getDistance</a:t>
            </a:r>
            <a:r>
              <a:rPr lang="en-US" altLang="ko-KR" smtClean="0"/>
              <a:t> </a:t>
            </a:r>
            <a:r>
              <a:rPr lang="en-US" altLang="ko-KR"/>
              <a:t>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};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76" y="3881436"/>
            <a:ext cx="34420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709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20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Point.prototype.getDistance</a:t>
            </a:r>
            <a:r>
              <a:rPr lang="en-US" altLang="ko-KR"/>
              <a:t> = function (p)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</a:t>
            </a:r>
            <a:r>
              <a:rPr lang="en-US" altLang="ko-KR" err="1"/>
              <a:t>p1.getDistance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</a:t>
            </a:r>
            <a:r>
              <a:rPr lang="en-US" altLang="ko-KR" err="1"/>
              <a:t>p2.getDistance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d1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d2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8193" name="_x286499728" descr="EMB000011c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5018088"/>
            <a:ext cx="2781300" cy="12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5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체인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</a:t>
            </a:r>
            <a:r>
              <a:rPr lang="ko-KR" altLang="en-US"/>
              <a:t> 속성이나 </a:t>
            </a:r>
            <a:r>
              <a:rPr lang="ko-KR" altLang="en-US" err="1"/>
              <a:t>메소드를</a:t>
            </a:r>
            <a:r>
              <a:rPr lang="ko-KR" altLang="en-US"/>
              <a:t> 참조하게 되면 다음과 같은 순서대로 찾는다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속성이나 </a:t>
            </a:r>
            <a:r>
              <a:rPr lang="ko-KR" altLang="en-US" err="1"/>
              <a:t>메소드가</a:t>
            </a:r>
            <a:r>
              <a:rPr lang="ko-KR" altLang="en-US"/>
              <a:t> 정의되어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정의되어 있지 않으면 객체의 </a:t>
            </a:r>
            <a:r>
              <a:rPr lang="en-US" altLang="ko-KR"/>
              <a:t>prototype</a:t>
            </a:r>
            <a:r>
              <a:rPr lang="ko-KR" altLang="en-US"/>
              <a:t>이 속성이나 </a:t>
            </a:r>
            <a:r>
              <a:rPr lang="ko-KR" altLang="en-US" err="1"/>
              <a:t>메소드를</a:t>
            </a:r>
            <a:r>
              <a:rPr lang="ko-KR" altLang="en-US"/>
              <a:t> 가지고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원하는 속성</a:t>
            </a:r>
            <a:r>
              <a:rPr lang="en-US" altLang="ko-KR"/>
              <a:t>/</a:t>
            </a:r>
            <a:r>
              <a:rPr lang="ko-KR" altLang="en-US" err="1"/>
              <a:t>메소드를</a:t>
            </a:r>
            <a:r>
              <a:rPr lang="ko-KR" altLang="en-US"/>
              <a:t> 찾을 때까지 </a:t>
            </a:r>
            <a:r>
              <a:rPr lang="ko-KR" altLang="en-US" err="1"/>
              <a:t>프로토타입</a:t>
            </a:r>
            <a:r>
              <a:rPr lang="ko-KR" altLang="en-US"/>
              <a:t> 체인</a:t>
            </a:r>
            <a:r>
              <a:rPr lang="en-US" altLang="ko-KR"/>
              <a:t>(chain)</a:t>
            </a:r>
            <a:r>
              <a:rPr lang="ko-KR" altLang="en-US"/>
              <a:t>을 따라서 올라간다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38587"/>
            <a:ext cx="7962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106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스크립트 내장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String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Date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Array </a:t>
            </a:r>
            <a:r>
              <a:rPr lang="ko-KR" altLang="en-US"/>
              <a:t>객체 </a:t>
            </a:r>
          </a:p>
          <a:p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34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/>
              <a:t>객체는 날짜와 시간 작업을 하는데 사용되는 가장 기본적인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/>
              <a:t>new Date() // </a:t>
            </a:r>
            <a:r>
              <a:rPr lang="ko-KR" altLang="en-US"/>
              <a:t>현재 날짜와 시간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Date(milliseconds) //1970/01/01 </a:t>
            </a:r>
            <a:r>
              <a:rPr lang="ko-KR" altLang="en-US"/>
              <a:t>이후의 </a:t>
            </a:r>
            <a:r>
              <a:rPr lang="ko-KR" altLang="en-US" err="1"/>
              <a:t>밀리초</a:t>
            </a:r>
            <a:endParaRPr lang="ko-KR" altLang="en-US"/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</a:t>
            </a:r>
            <a:r>
              <a:rPr lang="en-US" altLang="ko-KR" err="1"/>
              <a:t>dateString</a:t>
            </a:r>
            <a:r>
              <a:rPr lang="en-US" altLang="ko-KR"/>
              <a:t>)// </a:t>
            </a:r>
            <a:r>
              <a:rPr lang="ko-KR" altLang="en-US"/>
              <a:t>다양한 문자열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Date(year, month, date[, hours[, minutes[, seconds[,</a:t>
            </a:r>
            <a:r>
              <a:rPr lang="en-US" altLang="ko-KR" err="1"/>
              <a:t>ms</a:t>
            </a:r>
            <a:r>
              <a:rPr lang="en-US" altLang="ko-KR"/>
              <a:t>]]]])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4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new Date(2013, 7, 21, 0, 0, 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new Date("January 20, 2013  11:13:00");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d1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d2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9900"/>
            <a:ext cx="2838450" cy="14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591050"/>
            <a:ext cx="2838450" cy="14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0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객체의</a:t>
            </a:r>
            <a:r>
              <a:rPr lang="en-US" altLang="ko-KR" smtClean="0"/>
              <a:t>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2088"/>
            <a:ext cx="7839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65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65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today.toISOString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today.toJSON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today.toUTCString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4206875"/>
            <a:ext cx="2943225" cy="25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32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날짜 비교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441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checkDate</a:t>
            </a:r>
            <a:r>
              <a:rPr lang="en-US" altLang="ko-KR"/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    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document.getElementById</a:t>
            </a:r>
            <a:r>
              <a:rPr lang="en-US" altLang="ko-KR"/>
              <a:t>("</a:t>
            </a:r>
            <a:r>
              <a:rPr lang="en-US" altLang="ko-KR" err="1"/>
              <a:t>pdate</a:t>
            </a:r>
            <a:r>
              <a:rPr lang="en-US" altLang="ko-KR"/>
              <a:t>").value;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pdate</a:t>
            </a:r>
            <a:r>
              <a:rPr lang="en-US" altLang="ko-KR"/>
              <a:t> = new Date(s);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today.getTime</a:t>
            </a:r>
            <a:r>
              <a:rPr lang="en-US" altLang="ko-KR"/>
              <a:t>() - </a:t>
            </a:r>
            <a:r>
              <a:rPr lang="en-US" altLang="ko-KR" err="1"/>
              <a:t>pdate.getTime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 / (1000 * 60 * 60 * 24));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        if (days &gt; 30)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    alert("</a:t>
            </a:r>
            <a:r>
              <a:rPr lang="ko-KR" altLang="en-US"/>
              <a:t>교환 기한이 지났습니다</a:t>
            </a:r>
            <a:r>
              <a:rPr lang="en-US" altLang="ko-KR"/>
              <a:t>.");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&lt;/head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9897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smtClean="0"/>
              <a:t>객체</a:t>
            </a:r>
            <a:r>
              <a:rPr lang="en-US" altLang="ko-KR" b="1"/>
              <a:t>(object)</a:t>
            </a:r>
            <a:r>
              <a:rPr lang="ko-KR" altLang="en-US"/>
              <a:t>는 사물의 속성과 동작을 묶어서 표현하는 </a:t>
            </a:r>
            <a:r>
              <a:rPr lang="ko-KR" altLang="en-US" smtClean="0"/>
              <a:t>기법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자동차는 </a:t>
            </a:r>
            <a:r>
              <a:rPr lang="ko-KR" altLang="en-US"/>
              <a:t>메이커</a:t>
            </a:r>
            <a:r>
              <a:rPr lang="en-US" altLang="ko-KR"/>
              <a:t>, </a:t>
            </a:r>
            <a:r>
              <a:rPr lang="ko-KR" altLang="en-US"/>
              <a:t>모델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마력과 같은 속성도 있고 출발하기</a:t>
            </a:r>
            <a:r>
              <a:rPr lang="en-US" altLang="ko-KR"/>
              <a:t>, </a:t>
            </a:r>
            <a:r>
              <a:rPr lang="ko-KR" altLang="en-US"/>
              <a:t>정지하기 등의 동작도 가지고 있다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67025"/>
            <a:ext cx="6300788" cy="29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6193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00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ko-KR" altLang="en-US" err="1"/>
              <a:t>구입날짜</a:t>
            </a:r>
            <a:r>
              <a:rPr lang="en-US" altLang="ko-KR"/>
              <a:t>: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&lt;input type="date" id="</a:t>
            </a:r>
            <a:r>
              <a:rPr lang="en-US" altLang="ko-KR" err="1"/>
              <a:t>pdate</a:t>
            </a:r>
            <a:r>
              <a:rPr lang="en-US" altLang="ko-KR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&lt;button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checkDate</a:t>
            </a:r>
            <a:r>
              <a:rPr lang="en-US" altLang="ko-KR"/>
              <a:t>()"&gt;</a:t>
            </a:r>
            <a:r>
              <a:rPr lang="ko-KR" altLang="en-US"/>
              <a:t>검사</a:t>
            </a:r>
            <a:r>
              <a:rPr lang="en-US" altLang="ko-KR"/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20" y="3371849"/>
            <a:ext cx="3008614" cy="10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39" y="3371849"/>
            <a:ext cx="3536561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882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타이머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id='remaining'&gt;&lt;/div&gt;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datesUntilNewYear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newYear</a:t>
            </a:r>
            <a:r>
              <a:rPr lang="en-US" altLang="ko-KR"/>
              <a:t> = new Date('January 1, ' + (</a:t>
            </a:r>
            <a:r>
              <a:rPr lang="en-US" altLang="ko-KR" err="1"/>
              <a:t>now.getFullYear</a:t>
            </a:r>
            <a:r>
              <a:rPr lang="en-US" altLang="ko-KR"/>
              <a:t>() + 1));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newYear</a:t>
            </a:r>
            <a:r>
              <a:rPr lang="en-US" altLang="ko-KR"/>
              <a:t> - now;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milliseconds = </a:t>
            </a:r>
            <a:r>
              <a:rPr lang="en-US" altLang="ko-KR" err="1"/>
              <a:t>Math.floor</a:t>
            </a:r>
            <a:r>
              <a:rPr lang="en-US" altLang="ko-KR"/>
              <a:t>(diff %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1000;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seconds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minutes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hours = </a:t>
            </a:r>
            <a:r>
              <a:rPr lang="en-US" altLang="ko-KR" err="1"/>
              <a:t>Math.floor</a:t>
            </a:r>
            <a:r>
              <a:rPr lang="en-US" altLang="ko-KR"/>
              <a:t>(diff % 24);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24;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outStr</a:t>
            </a:r>
            <a:r>
              <a:rPr lang="en-US" altLang="ko-KR"/>
              <a:t> = '</a:t>
            </a:r>
            <a:r>
              <a:rPr lang="ko-KR" altLang="en-US"/>
              <a:t>내년도 신정까지 </a:t>
            </a:r>
            <a:r>
              <a:rPr lang="en-US" altLang="ko-KR"/>
              <a:t>' + days + '</a:t>
            </a:r>
            <a:r>
              <a:rPr lang="ko-KR" altLang="en-US"/>
              <a:t>일</a:t>
            </a:r>
            <a:r>
              <a:rPr lang="en-US" altLang="ko-KR"/>
              <a:t>, ' + hours + '</a:t>
            </a:r>
            <a:r>
              <a:rPr lang="ko-KR" altLang="en-US"/>
              <a:t>시간</a:t>
            </a:r>
            <a:r>
              <a:rPr lang="en-US" altLang="ko-KR"/>
              <a:t>, ' + minutes;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outStr</a:t>
            </a:r>
            <a:r>
              <a:rPr lang="en-US" altLang="ko-KR"/>
              <a:t> += '</a:t>
            </a:r>
            <a:r>
              <a:rPr lang="ko-KR" altLang="en-US"/>
              <a:t>분</a:t>
            </a:r>
            <a:r>
              <a:rPr lang="en-US" altLang="ko-KR"/>
              <a:t>, ' + seconds + '</a:t>
            </a:r>
            <a:r>
              <a:rPr lang="ko-KR" altLang="en-US"/>
              <a:t>초</a:t>
            </a:r>
            <a:r>
              <a:rPr lang="en-US" altLang="ko-KR"/>
              <a:t>' + ' </a:t>
            </a:r>
            <a:r>
              <a:rPr lang="ko-KR" altLang="en-US" err="1"/>
              <a:t>남았읍니다</a:t>
            </a:r>
            <a:r>
              <a:rPr lang="en-US" altLang="ko-KR"/>
              <a:t>.';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('remaining').</a:t>
            </a:r>
            <a:r>
              <a:rPr lang="en-US" altLang="ko-KR" err="1"/>
              <a:t>innerHTML</a:t>
            </a:r>
            <a:r>
              <a:rPr lang="en-US" altLang="ko-KR"/>
              <a:t> = </a:t>
            </a:r>
            <a:r>
              <a:rPr lang="en-US" altLang="ko-KR" err="1"/>
              <a:t>outStr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// 1</a:t>
            </a:r>
            <a:r>
              <a:rPr lang="ko-KR" altLang="en-US"/>
              <a:t>초가 지나면 다시 함수를 호출한다</a:t>
            </a:r>
            <a:r>
              <a:rPr lang="en-US" altLang="ko-KR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("</a:t>
            </a:r>
            <a:r>
              <a:rPr lang="en-US" altLang="ko-KR" err="1"/>
              <a:t>datesUntilNewYear</a:t>
            </a:r>
            <a:r>
              <a:rPr lang="en-US" altLang="ko-KR"/>
              <a:t>()",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// </a:t>
            </a:r>
            <a:r>
              <a:rPr lang="ko-KR" altLang="en-US" smtClean="0"/>
              <a:t>타이머를 시작한다</a:t>
            </a:r>
            <a:r>
              <a:rPr lang="en-US" altLang="ko-KR" smtClean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 err="1"/>
              <a:t>datesUntilNewYear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6385" name="_x34744352" descr="EMB000011c0a8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3616131"/>
            <a:ext cx="4152900" cy="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782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279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id='clock'&gt;&lt;/div&gt;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setClock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now.getHours</a:t>
            </a:r>
            <a:r>
              <a:rPr lang="en-US" altLang="ko-KR"/>
              <a:t>() + ':' + </a:t>
            </a:r>
            <a:r>
              <a:rPr lang="en-US" altLang="ko-KR" err="1"/>
              <a:t>now.getMinutes</a:t>
            </a:r>
            <a:r>
              <a:rPr lang="en-US" altLang="ko-KR"/>
              <a:t>() + ':' + </a:t>
            </a:r>
            <a:r>
              <a:rPr lang="en-US" altLang="ko-KR" err="1"/>
              <a:t>now.getSeconds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('clock').</a:t>
            </a:r>
            <a:r>
              <a:rPr lang="en-US" altLang="ko-KR" err="1"/>
              <a:t>innerHTML</a:t>
            </a:r>
            <a:r>
              <a:rPr lang="en-US" altLang="ko-KR"/>
              <a:t> = 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('</a:t>
            </a:r>
            <a:r>
              <a:rPr lang="en-US" altLang="ko-KR" err="1"/>
              <a:t>setClock</a:t>
            </a:r>
            <a:r>
              <a:rPr lang="en-US" altLang="ko-KR"/>
              <a:t>()', 1000);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setClock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7409" name="_x34744192" descr="EMB000011c0a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48150"/>
            <a:ext cx="2800350" cy="1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57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Number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Number </a:t>
            </a:r>
            <a:r>
              <a:rPr lang="ko-KR" altLang="en-US"/>
              <a:t>객체는 </a:t>
            </a:r>
            <a:r>
              <a:rPr lang="ko-KR" altLang="en-US" err="1"/>
              <a:t>수치형</a:t>
            </a:r>
            <a:r>
              <a:rPr lang="ko-KR" altLang="en-US"/>
              <a:t> 값을 감싸서 객체로 만들어 주는 </a:t>
            </a:r>
            <a:r>
              <a:rPr lang="ko-KR" altLang="en-US" err="1"/>
              <a:t>랩퍼</a:t>
            </a:r>
            <a:r>
              <a:rPr lang="en-US" altLang="ko-KR"/>
              <a:t>(wrapper)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new Number(7</a:t>
            </a:r>
            <a:r>
              <a:rPr lang="en-US" altLang="ko-KR" smtClean="0"/>
              <a:t>);</a:t>
            </a:r>
          </a:p>
          <a:p>
            <a:pPr lvl="1"/>
            <a:endParaRPr lang="en-US" altLang="ko-KR" smtClean="0"/>
          </a:p>
          <a:p>
            <a:r>
              <a:rPr lang="ko-KR" altLang="en-US" err="1" smtClean="0"/>
              <a:t>메소</a:t>
            </a:r>
            <a:r>
              <a:rPr lang="ko-KR" altLang="en-US" err="1"/>
              <a:t>드</a:t>
            </a:r>
            <a:endParaRPr lang="en-US" altLang="ko-KR"/>
          </a:p>
          <a:p>
            <a:pPr lvl="1"/>
            <a:r>
              <a:rPr lang="en-US" altLang="ko-KR" err="1"/>
              <a:t>toFixed</a:t>
            </a:r>
            <a:r>
              <a:rPr lang="en-US" altLang="ko-KR"/>
              <a:t>([digits])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 smtClean="0"/>
              <a:t>document.writeln</a:t>
            </a:r>
            <a:r>
              <a:rPr lang="en-US" altLang="ko-KR" smtClean="0"/>
              <a:t>(</a:t>
            </a:r>
            <a:r>
              <a:rPr lang="en-US" altLang="ko-KR" err="1" smtClean="0"/>
              <a:t>num.toFixed</a:t>
            </a:r>
            <a:r>
              <a:rPr lang="en-US" altLang="ko-KR" smtClean="0"/>
              <a:t>(1</a:t>
            </a:r>
            <a:r>
              <a:rPr lang="en-US" altLang="ko-KR"/>
              <a:t>) + '&lt;</a:t>
            </a:r>
            <a:r>
              <a:rPr lang="en-US" altLang="ko-KR" err="1"/>
              <a:t>br</a:t>
            </a:r>
            <a:r>
              <a:rPr lang="en-US" altLang="ko-KR"/>
              <a:t>&gt;'); // 123.5</a:t>
            </a:r>
          </a:p>
          <a:p>
            <a:pPr lvl="1"/>
            <a:r>
              <a:rPr lang="en-US" altLang="ko-KR" err="1" smtClean="0"/>
              <a:t>toPrecision</a:t>
            </a:r>
            <a:r>
              <a:rPr lang="en-US" altLang="ko-KR"/>
              <a:t>([precision))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num.toPrecision</a:t>
            </a:r>
            <a:r>
              <a:rPr lang="en-US" altLang="ko-KR"/>
              <a:t>(1) + '&lt;</a:t>
            </a:r>
            <a:r>
              <a:rPr lang="en-US" altLang="ko-KR" err="1"/>
              <a:t>br</a:t>
            </a:r>
            <a:r>
              <a:rPr lang="en-US" altLang="ko-KR"/>
              <a:t>&gt;'); // </a:t>
            </a:r>
            <a:r>
              <a:rPr lang="en-US" altLang="ko-KR" err="1"/>
              <a:t>1e+2</a:t>
            </a:r>
            <a:endParaRPr lang="en-US" altLang="ko-KR"/>
          </a:p>
          <a:p>
            <a:pPr lvl="1"/>
            <a:r>
              <a:rPr lang="en-US" altLang="ko-KR" err="1" smtClean="0"/>
              <a:t>toString</a:t>
            </a:r>
            <a:r>
              <a:rPr lang="en-US" altLang="ko-KR"/>
              <a:t>([radix</a:t>
            </a:r>
            <a:r>
              <a:rPr lang="en-US" altLang="ko-KR" smtClean="0"/>
              <a:t>])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697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count1</a:t>
            </a:r>
            <a:r>
              <a:rPr lang="en-US" altLang="ko-KR"/>
              <a:t>, </a:t>
            </a:r>
            <a:r>
              <a:rPr lang="en-US" altLang="ko-KR" err="1"/>
              <a:t>count2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count1</a:t>
            </a:r>
            <a:r>
              <a:rPr lang="en-US" altLang="ko-KR"/>
              <a:t> = new Number(1.237);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count2</a:t>
            </a:r>
            <a:r>
              <a:rPr lang="en-US" altLang="ko-KR"/>
              <a:t> = 1.238;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if (</a:t>
            </a:r>
            <a:r>
              <a:rPr lang="en-US" altLang="ko-KR" err="1"/>
              <a:t>count1.toFixed</a:t>
            </a:r>
            <a:r>
              <a:rPr lang="en-US" altLang="ko-KR"/>
              <a:t>(2) === </a:t>
            </a:r>
            <a:r>
              <a:rPr lang="en-US" altLang="ko-KR" err="1"/>
              <a:t>count2.toFixed</a:t>
            </a:r>
            <a:r>
              <a:rPr lang="en-US" altLang="ko-KR"/>
              <a:t>(2))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alert("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째 자리까지 같습니다</a:t>
            </a:r>
            <a:r>
              <a:rPr lang="en-US" altLang="ko-KR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8433" name="_x34744272" descr="EMB000011c0a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3095625"/>
            <a:ext cx="2212975" cy="1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09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172075"/>
          </a:xfrm>
        </p:spPr>
        <p:txBody>
          <a:bodyPr/>
          <a:lstStyle/>
          <a:p>
            <a:r>
              <a:rPr lang="ko-KR" altLang="en-US" smtClean="0"/>
              <a:t>속성</a:t>
            </a:r>
            <a:r>
              <a:rPr lang="en-US" altLang="ko-KR" smtClean="0"/>
              <a:t> </a:t>
            </a:r>
            <a:endParaRPr lang="en-US" altLang="ko-KR"/>
          </a:p>
          <a:p>
            <a:pPr lvl="1"/>
            <a:r>
              <a:rPr lang="en-US" altLang="ko-KR"/>
              <a:t>length</a:t>
            </a:r>
          </a:p>
          <a:p>
            <a:pPr lvl="1"/>
            <a:r>
              <a:rPr lang="en-US" altLang="ko-KR"/>
              <a:t>prototype</a:t>
            </a:r>
          </a:p>
          <a:p>
            <a:pPr lvl="1"/>
            <a:r>
              <a:rPr lang="en-US" altLang="ko-KR"/>
              <a:t>constructor</a:t>
            </a:r>
          </a:p>
          <a:p>
            <a:r>
              <a:rPr lang="ko-KR" altLang="en-US" err="1" smtClean="0"/>
              <a:t>메소드</a:t>
            </a:r>
            <a:endParaRPr lang="en-US" altLang="ko-KR" smtClean="0"/>
          </a:p>
          <a:p>
            <a:pPr lvl="1"/>
            <a:r>
              <a:rPr lang="en-US" altLang="ko-KR" err="1" smtClean="0"/>
              <a:t>charAt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/>
              <a:t>lastIndexOf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smtClean="0"/>
              <a:t>match</a:t>
            </a:r>
            <a:r>
              <a:rPr lang="en-US" altLang="ko-KR"/>
              <a:t>()</a:t>
            </a:r>
          </a:p>
          <a:p>
            <a:pPr lvl="1"/>
            <a:r>
              <a:rPr lang="en-US" altLang="ko-KR"/>
              <a:t>replace()</a:t>
            </a:r>
          </a:p>
          <a:p>
            <a:pPr lvl="1"/>
            <a:r>
              <a:rPr lang="en-US" altLang="ko-KR"/>
              <a:t>search()</a:t>
            </a:r>
          </a:p>
          <a:p>
            <a:pPr lvl="1"/>
            <a:r>
              <a:rPr lang="en-US" altLang="ko-KR"/>
              <a:t>slice()</a:t>
            </a:r>
          </a:p>
          <a:p>
            <a:pPr lvl="1"/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51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'</a:t>
            </a:r>
            <a:r>
              <a:rPr lang="en-US" altLang="ko-KR" err="1"/>
              <a:t>aBcDeF</a:t>
            </a:r>
            <a:r>
              <a:rPr lang="en-US" altLang="ko-KR"/>
              <a:t>';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result1</a:t>
            </a:r>
            <a:r>
              <a:rPr lang="en-US" altLang="ko-KR"/>
              <a:t> = </a:t>
            </a:r>
            <a:r>
              <a:rPr lang="en-US" altLang="ko-KR" err="1"/>
              <a:t>s.toLowerCase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result2</a:t>
            </a:r>
            <a:r>
              <a:rPr lang="en-US" altLang="ko-KR"/>
              <a:t> = </a:t>
            </a:r>
            <a:r>
              <a:rPr lang="en-US" altLang="ko-KR" err="1"/>
              <a:t>s.toUpperCase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result1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result2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69" y="3479800"/>
            <a:ext cx="2237581" cy="1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57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s1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1 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s2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2 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s3</a:t>
            </a:r>
            <a:r>
              <a:rPr lang="en-US" altLang="ko-KR"/>
              <a:t> = </a:t>
            </a:r>
            <a:r>
              <a:rPr lang="en-US" altLang="ko-KR" err="1"/>
              <a:t>s1.concat</a:t>
            </a:r>
            <a:r>
              <a:rPr lang="en-US" altLang="ko-KR"/>
              <a:t>(</a:t>
            </a:r>
            <a:r>
              <a:rPr lang="en-US" altLang="ko-KR" err="1"/>
              <a:t>s2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s3</a:t>
            </a:r>
            <a:r>
              <a:rPr lang="en-US" altLang="ko-KR"/>
              <a:t> + '&lt;</a:t>
            </a:r>
            <a:r>
              <a:rPr lang="en-US" altLang="ko-KR" err="1"/>
              <a:t>br</a:t>
            </a:r>
            <a:r>
              <a:rPr lang="en-US" altLang="ko-KR"/>
              <a:t>&gt;'); // “</a:t>
            </a:r>
            <a:r>
              <a:rPr lang="ko-KR" altLang="en-US"/>
              <a:t>문자열 </a:t>
            </a:r>
            <a:r>
              <a:rPr lang="en-US" altLang="ko-KR"/>
              <a:t>1  </a:t>
            </a:r>
            <a:r>
              <a:rPr lang="ko-KR" altLang="en-US"/>
              <a:t>문자열 </a:t>
            </a:r>
            <a:r>
              <a:rPr lang="en-US" altLang="ko-KR"/>
              <a:t>2“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5" y="3044031"/>
            <a:ext cx="2050773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46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s = "</a:t>
            </a:r>
            <a:r>
              <a:rPr lang="en-US" altLang="ko-KR" err="1"/>
              <a:t>One,Two,Three,Four,Five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array = </a:t>
            </a:r>
            <a:r>
              <a:rPr lang="en-US" altLang="ko-KR" err="1"/>
              <a:t>s.split</a:t>
            </a:r>
            <a:r>
              <a:rPr lang="en-US" altLang="ko-KR"/>
              <a:t>(',');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for (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array.length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i</a:t>
            </a:r>
            <a:r>
              <a:rPr lang="en-US" altLang="ko-KR"/>
              <a:t> + '-' + array[</a:t>
            </a:r>
            <a:r>
              <a:rPr lang="en-US" altLang="ko-KR" err="1"/>
              <a:t>i</a:t>
            </a:r>
            <a:r>
              <a:rPr lang="en-US" altLang="ko-KR"/>
              <a:t>] + '&lt;BR&gt;');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</a:t>
            </a:r>
            <a:r>
              <a:rPr lang="en-US" altLang="ko-KR"/>
              <a:t>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021013"/>
            <a:ext cx="1876425" cy="1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5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"This is a test.";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("Big: " + </a:t>
            </a:r>
            <a:r>
              <a:rPr lang="en-US" altLang="ko-KR" err="1"/>
              <a:t>s.big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("Small: " + </a:t>
            </a:r>
            <a:r>
              <a:rPr lang="en-US" altLang="ko-KR" err="1"/>
              <a:t>s.small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("Bold: " + </a:t>
            </a:r>
            <a:r>
              <a:rPr lang="en-US" altLang="ko-KR" err="1"/>
              <a:t>s.bold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("Italic: " + </a:t>
            </a:r>
            <a:r>
              <a:rPr lang="en-US" altLang="ko-KR" err="1"/>
              <a:t>s.italics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("Fixed: " + </a:t>
            </a:r>
            <a:r>
              <a:rPr lang="en-US" altLang="ko-KR" err="1"/>
              <a:t>s.fixed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("Strike: " + </a:t>
            </a:r>
            <a:r>
              <a:rPr lang="en-US" altLang="ko-KR" err="1"/>
              <a:t>s.strike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Fontcolor</a:t>
            </a:r>
            <a:r>
              <a:rPr lang="en-US" altLang="ko-KR"/>
              <a:t>: " + </a:t>
            </a:r>
            <a:r>
              <a:rPr lang="en-US" altLang="ko-KR" err="1"/>
              <a:t>s.fontcolor</a:t>
            </a:r>
            <a:r>
              <a:rPr lang="en-US" altLang="ko-KR"/>
              <a:t>("green")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Fontsize</a:t>
            </a:r>
            <a:r>
              <a:rPr lang="en-US" altLang="ko-KR"/>
              <a:t>: " + </a:t>
            </a:r>
            <a:r>
              <a:rPr lang="en-US" altLang="ko-KR" err="1"/>
              <a:t>s.fontsize</a:t>
            </a:r>
            <a:r>
              <a:rPr lang="en-US" altLang="ko-KR"/>
              <a:t>(6)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("Subscript: " + </a:t>
            </a:r>
            <a:r>
              <a:rPr lang="en-US" altLang="ko-KR" err="1"/>
              <a:t>s.sub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("Superscript: " + </a:t>
            </a:r>
            <a:r>
              <a:rPr lang="en-US" altLang="ko-KR" err="1"/>
              <a:t>s.sup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("Link: " + </a:t>
            </a:r>
            <a:r>
              <a:rPr lang="en-US" altLang="ko-KR" err="1"/>
              <a:t>s.link</a:t>
            </a:r>
            <a:r>
              <a:rPr lang="en-US" altLang="ko-KR"/>
              <a:t>("http://</a:t>
            </a:r>
            <a:r>
              <a:rPr lang="en-US" altLang="ko-KR" err="1"/>
              <a:t>www.google.com</a:t>
            </a:r>
            <a:r>
              <a:rPr lang="en-US" altLang="ko-KR"/>
              <a:t>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2529" name="_x34744272" descr="EMB000011c0a8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4" y="4266141"/>
            <a:ext cx="3332956" cy="25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0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r>
              <a:rPr lang="ko-KR" altLang="en-US"/>
              <a:t>의 </a:t>
            </a:r>
            <a:r>
              <a:rPr lang="ko-KR" altLang="en-US" smtClean="0"/>
              <a:t>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객체의 </a:t>
            </a:r>
            <a:r>
              <a:rPr lang="en-US" altLang="ko-KR" smtClean="0"/>
              <a:t>2</a:t>
            </a:r>
            <a:r>
              <a:rPr lang="ko-KR" altLang="en-US" smtClean="0"/>
              <a:t>가지 종류</a:t>
            </a:r>
            <a:endParaRPr lang="en-US" altLang="ko-KR" smtClean="0"/>
          </a:p>
          <a:p>
            <a:pPr lvl="1"/>
            <a:r>
              <a:rPr lang="ko-KR" altLang="en-US" i="1" smtClean="0"/>
              <a:t>내장 </a:t>
            </a:r>
            <a:r>
              <a:rPr lang="ko-KR" altLang="en-US" i="1"/>
              <a:t>객체</a:t>
            </a:r>
            <a:r>
              <a:rPr lang="en-US" altLang="ko-KR" i="1"/>
              <a:t>(</a:t>
            </a:r>
            <a:r>
              <a:rPr lang="en-US" altLang="ko-KR" i="1" err="1"/>
              <a:t>bulit</a:t>
            </a:r>
            <a:r>
              <a:rPr lang="en-US" altLang="ko-KR" i="1"/>
              <a:t>-in object):</a:t>
            </a:r>
            <a:r>
              <a:rPr lang="ko-KR" altLang="en-US"/>
              <a:t> </a:t>
            </a:r>
            <a:r>
              <a:rPr lang="ko-KR" altLang="en-US" err="1"/>
              <a:t>생성자가</a:t>
            </a:r>
            <a:r>
              <a:rPr lang="ko-KR" altLang="en-US"/>
              <a:t> 미리 작성되어 있다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i="1"/>
              <a:t>사용자 정의 객체</a:t>
            </a:r>
            <a:r>
              <a:rPr lang="en-US" altLang="ko-KR" i="1"/>
              <a:t>(custom object):</a:t>
            </a:r>
            <a:r>
              <a:rPr lang="ko-KR" altLang="en-US" i="1"/>
              <a:t> </a:t>
            </a:r>
            <a:r>
              <a:rPr lang="ko-KR" altLang="en-US"/>
              <a:t>사용자가 </a:t>
            </a:r>
            <a:r>
              <a:rPr lang="ko-KR" altLang="en-US" err="1"/>
              <a:t>생성자를</a:t>
            </a:r>
            <a:r>
              <a:rPr lang="ko-KR" altLang="en-US"/>
              <a:t> 정의한다</a:t>
            </a:r>
            <a:r>
              <a:rPr lang="en-US" altLang="ko-KR"/>
              <a:t>. </a:t>
            </a:r>
            <a:endParaRPr lang="ko-KR" altLang="en-US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내장 </a:t>
            </a:r>
            <a:r>
              <a:rPr lang="ko-KR" altLang="en-US"/>
              <a:t>객체들은 </a:t>
            </a:r>
            <a:r>
              <a:rPr lang="ko-KR" altLang="en-US" err="1"/>
              <a:t>생성자를</a:t>
            </a:r>
            <a:r>
              <a:rPr lang="ko-KR" altLang="en-US"/>
              <a:t> 정의하지 않고도 사용이 가능하다</a:t>
            </a:r>
            <a:r>
              <a:rPr lang="en-US" altLang="ko-KR"/>
              <a:t>. Date, String, Array</a:t>
            </a:r>
            <a:r>
              <a:rPr lang="ko-KR" altLang="en-US"/>
              <a:t>와 같은 객체들이 내장 객체이다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7695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</a:t>
            </a:r>
            <a:r>
              <a:rPr lang="ko-KR" altLang="en-US" smtClean="0"/>
              <a:t> 객체 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0625"/>
            <a:ext cx="7048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4" y="3057525"/>
            <a:ext cx="699957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16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</a:t>
            </a:r>
            <a:r>
              <a:rPr lang="en-US" altLang="ko-KR" smtClean="0"/>
              <a:t> </a:t>
            </a:r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4714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calc</a:t>
            </a:r>
            <a:r>
              <a:rPr lang="en-US" altLang="ko-KR"/>
              <a:t>(type)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x = Number(</a:t>
            </a:r>
            <a:r>
              <a:rPr lang="en-US" altLang="ko-KR" err="1"/>
              <a:t>document.calculator.number1.value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if (type == 1)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Math.sin</a:t>
            </a:r>
            <a:r>
              <a:rPr lang="en-US" altLang="ko-KR"/>
              <a:t>((x * </a:t>
            </a:r>
            <a:r>
              <a:rPr lang="en-US" altLang="ko-KR" err="1"/>
              <a:t>Math.PI</a:t>
            </a:r>
            <a:r>
              <a:rPr lang="en-US" altLang="ko-KR"/>
              <a:t>) / 180.0);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2)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Math.log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3)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Math.sqrt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4)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Math.abs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document.calculator.total.value</a:t>
            </a:r>
            <a:r>
              <a:rPr lang="en-US" altLang="ko-KR"/>
              <a:t> = y;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49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&lt;form name="calculator"&gt;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입력</a:t>
            </a:r>
            <a:r>
              <a:rPr lang="en-US" altLang="ko-KR"/>
              <a:t>:               &lt;input type="text" name="</a:t>
            </a:r>
            <a:r>
              <a:rPr lang="en-US" altLang="ko-KR" err="1"/>
              <a:t>number1</a:t>
            </a:r>
            <a:r>
              <a:rPr lang="en-US" altLang="ko-KR"/>
              <a:t>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계산 결과</a:t>
            </a:r>
            <a:r>
              <a:rPr lang="en-US" altLang="ko-KR"/>
              <a:t>:          &lt;input type="text" name="total"&gt;&lt;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value="SIN"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(1);"&gt;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value="LOG"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(2);"&gt;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</a:t>
            </a:r>
            <a:r>
              <a:rPr lang="en-US" altLang="ko-KR" err="1"/>
              <a:t>SQRT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(3);"&gt;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value="ABS"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(4);"&gt;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&lt;/form&gt;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4577" name="_x285829024" descr="EMB000011c0a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743450"/>
            <a:ext cx="3687763" cy="15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06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배열을</a:t>
            </a:r>
            <a:r>
              <a:rPr lang="en-US" altLang="ko-KR" smtClean="0"/>
              <a:t> </a:t>
            </a:r>
            <a:r>
              <a:rPr lang="ko-KR" altLang="en-US" smtClean="0"/>
              <a:t>나타내는 객체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new Array();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[0] = "apple";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[1] = "banana";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[2] = "orange";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352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printArray</a:t>
            </a:r>
            <a:r>
              <a:rPr lang="en-US" altLang="ko-KR"/>
              <a:t>(a)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("[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for (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document.write</a:t>
            </a:r>
            <a:r>
              <a:rPr lang="en-US" altLang="ko-KR"/>
              <a:t>(a[</a:t>
            </a:r>
            <a:r>
              <a:rPr lang="en-US" altLang="ko-KR" err="1"/>
              <a:t>i</a:t>
            </a:r>
            <a:r>
              <a:rPr lang="en-US" altLang="ko-KR"/>
              <a:t>] + "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 ] 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myArray1</a:t>
            </a:r>
            <a:r>
              <a:rPr lang="en-US" altLang="ko-KR"/>
              <a:t> = new Array();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[0] = "apple";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[1] = "banana";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[2] = "orange";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myArray2</a:t>
            </a:r>
            <a:r>
              <a:rPr lang="en-US" altLang="ko-KR"/>
              <a:t> = new Array("apple", "banana", "orange");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myArray3</a:t>
            </a:r>
            <a:r>
              <a:rPr lang="en-US" altLang="ko-KR"/>
              <a:t> = ["apple", "banana", "orange"];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myArray1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myArray3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51074"/>
            <a:ext cx="304433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4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</a:t>
            </a:r>
            <a:r>
              <a:rPr lang="ko-KR" altLang="en-US"/>
              <a:t> </a:t>
            </a:r>
            <a:r>
              <a:rPr lang="ko-KR" altLang="en-US" smtClean="0"/>
              <a:t>객체의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19650"/>
          </a:xfrm>
        </p:spPr>
        <p:txBody>
          <a:bodyPr/>
          <a:lstStyle/>
          <a:p>
            <a:r>
              <a:rPr lang="ko-KR" altLang="en-US" smtClean="0"/>
              <a:t>속성</a:t>
            </a:r>
            <a:endParaRPr lang="en-US" altLang="ko-KR"/>
          </a:p>
          <a:p>
            <a:pPr lvl="1"/>
            <a:r>
              <a:rPr lang="en-US" altLang="ko-KR" smtClean="0"/>
              <a:t>length, prototype</a:t>
            </a:r>
            <a:endParaRPr lang="en-US" altLang="ko-KR"/>
          </a:p>
          <a:p>
            <a:r>
              <a:rPr lang="ko-KR" altLang="en-US" err="1" smtClean="0"/>
              <a:t>메소드</a:t>
            </a:r>
            <a:endParaRPr lang="en-US" altLang="ko-KR"/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indexOf</a:t>
            </a:r>
            <a:r>
              <a:rPr lang="en-US" altLang="ko-KR" smtClean="0"/>
              <a:t>()</a:t>
            </a:r>
          </a:p>
          <a:p>
            <a:pPr lvl="1"/>
            <a:r>
              <a:rPr lang="en-US" altLang="ko-KR" smtClean="0"/>
              <a:t>join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lastIndexOf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pop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push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shift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slice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sort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splice()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476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x = [1, 2, 3];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y = [4, 5, 6];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joined = </a:t>
            </a:r>
            <a:r>
              <a:rPr lang="en-US" altLang="ko-KR" err="1"/>
              <a:t>x.concat</a:t>
            </a:r>
            <a:r>
              <a:rPr lang="en-US" altLang="ko-KR"/>
              <a:t>(y);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(x);     // </a:t>
            </a:r>
            <a:r>
              <a:rPr lang="ko-KR" altLang="en-US"/>
              <a:t>출력</a:t>
            </a:r>
            <a:r>
              <a:rPr lang="en-US" altLang="ko-KR"/>
              <a:t>: 1,2,3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(joined);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705769"/>
            <a:ext cx="2836452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9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fruits = ["apple", "banana", "grape"];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fruits.indexOf</a:t>
            </a:r>
            <a:r>
              <a:rPr lang="en-US" altLang="ko-KR"/>
              <a:t>("banana"));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529931"/>
            <a:ext cx="2786063" cy="1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8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numbers.push</a:t>
            </a:r>
            <a:r>
              <a:rPr lang="en-US" altLang="ko-KR"/>
              <a:t>(6);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item = </a:t>
            </a:r>
            <a:r>
              <a:rPr lang="en-US" altLang="ko-KR" err="1"/>
              <a:t>numbers.pop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5, 6, 7, 8, 9, 10];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item = </a:t>
            </a:r>
            <a:r>
              <a:rPr lang="en-US" altLang="ko-KR" err="1"/>
              <a:t>numbers.shift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(item + '&lt;BR&gt;');   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// </a:t>
            </a:r>
            <a:r>
              <a:rPr lang="ko-KR" altLang="en-US"/>
              <a:t>출력</a:t>
            </a:r>
            <a:r>
              <a:rPr lang="en-US" altLang="ko-KR"/>
              <a:t>: 2,3,4,5,6,7,8,9,10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30721" name="_x475998424" descr="EMB000011c0a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1733549"/>
            <a:ext cx="2385066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475998424" descr="EMB000011c0a8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5056978"/>
            <a:ext cx="2385066" cy="11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44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(function (a, b) { return a - b });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2008188"/>
            <a:ext cx="2642346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4365625"/>
            <a:ext cx="262592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539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오류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자바스크립트에서의</a:t>
            </a:r>
            <a:r>
              <a:rPr lang="ko-KR" altLang="en-US"/>
              <a:t> 예외 처리기는 </a:t>
            </a:r>
            <a:r>
              <a:rPr lang="en-US" altLang="ko-KR"/>
              <a:t>try </a:t>
            </a:r>
            <a:r>
              <a:rPr lang="ko-KR" altLang="en-US"/>
              <a:t>블록과 </a:t>
            </a:r>
            <a:r>
              <a:rPr lang="en-US" altLang="ko-KR"/>
              <a:t>catch </a:t>
            </a:r>
            <a:r>
              <a:rPr lang="ko-KR" altLang="en-US"/>
              <a:t>블록으로 이루어진다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8" y="230505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75" y="2438399"/>
            <a:ext cx="4095993" cy="324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b="1"/>
              <a:t>try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예외가 발생할 수 있는 코드</a:t>
            </a:r>
          </a:p>
          <a:p>
            <a:r>
              <a:rPr lang="en-US" altLang="ko-KR"/>
              <a:t>}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  <a:p>
            <a:r>
              <a:rPr lang="en-US" altLang="ko-KR" b="1"/>
              <a:t>catch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)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예외를 처리하는 코드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22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객체를 생성하는 </a:t>
            </a:r>
            <a:r>
              <a:rPr lang="en-US" altLang="ko-KR" smtClean="0"/>
              <a:t>2</a:t>
            </a:r>
            <a:r>
              <a:rPr lang="ko-KR" altLang="en-US" smtClean="0"/>
              <a:t>가지 방법</a:t>
            </a:r>
            <a:endParaRPr lang="en-US" altLang="ko-KR" smtClean="0"/>
          </a:p>
          <a:p>
            <a:pPr lvl="1"/>
            <a:r>
              <a:rPr lang="ko-KR" altLang="en-US" smtClean="0"/>
              <a:t>객체를 </a:t>
            </a:r>
            <a:r>
              <a:rPr lang="ko-KR" altLang="en-US"/>
              <a:t>객체 상수로부터 직접 생성한다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err="1"/>
              <a:t>생성자</a:t>
            </a:r>
            <a:r>
              <a:rPr lang="ko-KR" altLang="en-US"/>
              <a:t> 함수를 이용하여 객체를 정의하고 </a:t>
            </a:r>
            <a:r>
              <a:rPr lang="en-US" altLang="ko-KR"/>
              <a:t>new</a:t>
            </a:r>
            <a:r>
              <a:rPr lang="ko-KR" altLang="en-US"/>
              <a:t>를 통하여 객체의 </a:t>
            </a:r>
            <a:r>
              <a:rPr lang="ko-KR" altLang="en-US" err="1"/>
              <a:t>인스턴스를</a:t>
            </a:r>
            <a:r>
              <a:rPr lang="ko-KR" altLang="en-US"/>
              <a:t> 생성한다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8425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msg</a:t>
            </a:r>
            <a:r>
              <a:rPr lang="en-US" altLang="ko-KR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allert</a:t>
            </a:r>
            <a:r>
              <a:rPr lang="en-US" altLang="ko-KR"/>
              <a:t>("Hello World!");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msg</a:t>
            </a:r>
            <a:r>
              <a:rPr lang="en-US" altLang="ko-KR"/>
              <a:t> = "</a:t>
            </a:r>
            <a:r>
              <a:rPr lang="ko-KR" altLang="en-US"/>
              <a:t>다음과 같은 오류가 발생하였음</a:t>
            </a:r>
            <a:r>
              <a:rPr lang="en-US" altLang="ko-KR"/>
              <a:t>: " + </a:t>
            </a:r>
            <a:r>
              <a:rPr lang="en-US" altLang="ko-KR" err="1"/>
              <a:t>error.message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alert(</a:t>
            </a:r>
            <a:r>
              <a:rPr lang="en-US" altLang="ko-KR" err="1"/>
              <a:t>msg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type="button" value="try-catch </a:t>
            </a:r>
            <a:r>
              <a:rPr lang="ko-KR" altLang="en-US"/>
              <a:t>시험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="test()"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5581807"/>
            <a:ext cx="3280414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5529420"/>
            <a:ext cx="3749363" cy="1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676525" y="5957470"/>
            <a:ext cx="2819400" cy="214730"/>
          </a:xfrm>
          <a:custGeom>
            <a:avLst/>
            <a:gdLst>
              <a:gd name="connsiteX0" fmla="*/ 0 w 2819400"/>
              <a:gd name="connsiteY0" fmla="*/ 214730 h 214730"/>
              <a:gd name="connsiteX1" fmla="*/ 47625 w 2819400"/>
              <a:gd name="connsiteY1" fmla="*/ 186155 h 214730"/>
              <a:gd name="connsiteX2" fmla="*/ 76200 w 2819400"/>
              <a:gd name="connsiteY2" fmla="*/ 167105 h 214730"/>
              <a:gd name="connsiteX3" fmla="*/ 123825 w 2819400"/>
              <a:gd name="connsiteY3" fmla="*/ 157580 h 214730"/>
              <a:gd name="connsiteX4" fmla="*/ 190500 w 2819400"/>
              <a:gd name="connsiteY4" fmla="*/ 138530 h 214730"/>
              <a:gd name="connsiteX5" fmla="*/ 352425 w 2819400"/>
              <a:gd name="connsiteY5" fmla="*/ 100430 h 214730"/>
              <a:gd name="connsiteX6" fmla="*/ 561975 w 2819400"/>
              <a:gd name="connsiteY6" fmla="*/ 62330 h 214730"/>
              <a:gd name="connsiteX7" fmla="*/ 981075 w 2819400"/>
              <a:gd name="connsiteY7" fmla="*/ 43280 h 214730"/>
              <a:gd name="connsiteX8" fmla="*/ 1695450 w 2819400"/>
              <a:gd name="connsiteY8" fmla="*/ 5180 h 214730"/>
              <a:gd name="connsiteX9" fmla="*/ 2590800 w 2819400"/>
              <a:gd name="connsiteY9" fmla="*/ 24230 h 214730"/>
              <a:gd name="connsiteX10" fmla="*/ 2724150 w 2819400"/>
              <a:gd name="connsiteY10" fmla="*/ 33755 h 214730"/>
              <a:gd name="connsiteX11" fmla="*/ 2781300 w 2819400"/>
              <a:gd name="connsiteY11" fmla="*/ 52805 h 214730"/>
              <a:gd name="connsiteX12" fmla="*/ 2819400 w 2819400"/>
              <a:gd name="connsiteY12" fmla="*/ 62330 h 21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9400" h="214730">
                <a:moveTo>
                  <a:pt x="0" y="214730"/>
                </a:moveTo>
                <a:cubicBezTo>
                  <a:pt x="15875" y="205205"/>
                  <a:pt x="31926" y="195967"/>
                  <a:pt x="47625" y="186155"/>
                </a:cubicBezTo>
                <a:cubicBezTo>
                  <a:pt x="57333" y="180088"/>
                  <a:pt x="65481" y="171125"/>
                  <a:pt x="76200" y="167105"/>
                </a:cubicBezTo>
                <a:cubicBezTo>
                  <a:pt x="91359" y="161421"/>
                  <a:pt x="108119" y="161507"/>
                  <a:pt x="123825" y="157580"/>
                </a:cubicBezTo>
                <a:cubicBezTo>
                  <a:pt x="146249" y="151974"/>
                  <a:pt x="168166" y="144486"/>
                  <a:pt x="190500" y="138530"/>
                </a:cubicBezTo>
                <a:cubicBezTo>
                  <a:pt x="232223" y="127404"/>
                  <a:pt x="311439" y="108363"/>
                  <a:pt x="352425" y="100430"/>
                </a:cubicBezTo>
                <a:cubicBezTo>
                  <a:pt x="422127" y="86939"/>
                  <a:pt x="491053" y="65554"/>
                  <a:pt x="561975" y="62330"/>
                </a:cubicBezTo>
                <a:lnTo>
                  <a:pt x="981075" y="43280"/>
                </a:lnTo>
                <a:cubicBezTo>
                  <a:pt x="1297128" y="-15980"/>
                  <a:pt x="1156071" y="1655"/>
                  <a:pt x="1695450" y="5180"/>
                </a:cubicBezTo>
                <a:cubicBezTo>
                  <a:pt x="1993961" y="7131"/>
                  <a:pt x="2292350" y="17880"/>
                  <a:pt x="2590800" y="24230"/>
                </a:cubicBezTo>
                <a:cubicBezTo>
                  <a:pt x="2635250" y="27405"/>
                  <a:pt x="2680080" y="27144"/>
                  <a:pt x="2724150" y="33755"/>
                </a:cubicBezTo>
                <a:cubicBezTo>
                  <a:pt x="2744008" y="36734"/>
                  <a:pt x="2762250" y="46455"/>
                  <a:pt x="2781300" y="52805"/>
                </a:cubicBezTo>
                <a:cubicBezTo>
                  <a:pt x="2812887" y="63334"/>
                  <a:pt x="2799835" y="62330"/>
                  <a:pt x="2819400" y="6233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90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throw </a:t>
            </a:r>
            <a:r>
              <a:rPr lang="ko-KR" altLang="en-US" smtClean="0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throw </a:t>
            </a:r>
            <a:r>
              <a:rPr lang="ko-KR" altLang="en-US"/>
              <a:t>문장은 개발자가 오류를 생성할 수 있도록 한다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en-US" altLang="ko-KR" smtClean="0"/>
              <a:t>throw </a:t>
            </a:r>
            <a:r>
              <a:rPr lang="ko-KR" altLang="en-US" smtClean="0"/>
              <a:t>문장을 사용하여서 오류 처리를 이용할 수도 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숫자 맞추기 게임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59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solution = 53;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x = </a:t>
            </a:r>
            <a:r>
              <a:rPr lang="en-US" altLang="ko-KR" err="1"/>
              <a:t>document.getElementById</a:t>
            </a:r>
            <a:r>
              <a:rPr lang="en-US" altLang="ko-KR"/>
              <a:t>("number").value;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"") throw "</a:t>
            </a:r>
            <a:r>
              <a:rPr lang="ko-KR" altLang="en-US" err="1"/>
              <a:t>입력없음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</a:t>
            </a:r>
            <a:r>
              <a:rPr lang="en-US" altLang="ko-KR" err="1"/>
              <a:t>isNaN</a:t>
            </a:r>
            <a:r>
              <a:rPr lang="en-US" altLang="ko-KR"/>
              <a:t>(x)) throw "</a:t>
            </a:r>
            <a:r>
              <a:rPr lang="ko-KR" altLang="en-US"/>
              <a:t>숫자가 아님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&gt; solution) throw "</a:t>
            </a:r>
            <a:r>
              <a:rPr lang="ko-KR" altLang="en-US"/>
              <a:t>너무 큼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&lt; solution) throw "</a:t>
            </a:r>
            <a:r>
              <a:rPr lang="ko-KR" altLang="en-US"/>
              <a:t>너무 작음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solution) throw "</a:t>
            </a:r>
            <a:r>
              <a:rPr lang="ko-KR" altLang="en-US"/>
              <a:t>성공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y = </a:t>
            </a:r>
            <a:r>
              <a:rPr lang="en-US" altLang="ko-KR" err="1"/>
              <a:t>document.getElementById</a:t>
            </a:r>
            <a:r>
              <a:rPr lang="en-US" altLang="ko-KR"/>
              <a:t>("message");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y.innerHTML</a:t>
            </a:r>
            <a:r>
              <a:rPr lang="en-US" altLang="ko-KR"/>
              <a:t> = "</a:t>
            </a:r>
            <a:r>
              <a:rPr lang="ko-KR" altLang="en-US"/>
              <a:t>힌트</a:t>
            </a:r>
            <a:r>
              <a:rPr lang="en-US" altLang="ko-KR"/>
              <a:t>: " + error;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56229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157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 err="1"/>
              <a:t>h1</a:t>
            </a:r>
            <a:r>
              <a:rPr lang="en-US" altLang="ko-KR"/>
              <a:t>&gt;Number Guess&lt;/</a:t>
            </a:r>
            <a:r>
              <a:rPr lang="en-US" altLang="ko-KR" err="1"/>
              <a:t>h1</a:t>
            </a:r>
            <a:r>
              <a:rPr lang="en-US" altLang="ko-KR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&lt;p&gt;1</a:t>
            </a:r>
            <a:r>
              <a:rPr lang="ko-KR" altLang="en-US"/>
              <a:t>부터 </a:t>
            </a:r>
            <a:r>
              <a:rPr lang="en-US" altLang="ko-KR"/>
              <a:t>100 </a:t>
            </a:r>
            <a:r>
              <a:rPr lang="ko-KR" altLang="en-US"/>
              <a:t>사이의 숫자를 입력하시오</a:t>
            </a:r>
            <a:r>
              <a:rPr lang="en-US" altLang="ko-KR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id="number" type="text"&gt;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&lt;button type="button" </a:t>
            </a:r>
            <a:r>
              <a:rPr lang="en-US" altLang="ko-KR" err="1"/>
              <a:t>onclick</a:t>
            </a:r>
            <a:r>
              <a:rPr lang="en-US" altLang="ko-KR"/>
              <a:t>="test()"&gt;</a:t>
            </a:r>
            <a:r>
              <a:rPr lang="ko-KR" altLang="en-US"/>
              <a:t>숫자 추측</a:t>
            </a:r>
            <a:r>
              <a:rPr lang="en-US" altLang="ko-KR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 id="message"&gt;&lt;/p&gt;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4818" name="_x476778776" descr="EMB000011c0a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21087"/>
            <a:ext cx="3338434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6779736" descr="EMB000011c0a8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7" y="3621087"/>
            <a:ext cx="333843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071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/>
              <a:t>객체 상수로부터 객체 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214438"/>
            <a:ext cx="6562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857625"/>
            <a:ext cx="3086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1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38263"/>
            <a:ext cx="70294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459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04925"/>
            <a:ext cx="6724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377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37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r>
              <a:rPr lang="en-US" altLang="ko-KR"/>
              <a:t>&lt;html&gt;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 smtClean="0"/>
              <a:t>    </a:t>
            </a:r>
            <a:r>
              <a:rPr lang="en-US" altLang="ko-KR"/>
              <a:t>&lt;script&gt;</a:t>
            </a:r>
          </a:p>
          <a:p>
            <a:r>
              <a:rPr lang="en-US" altLang="ko-KR"/>
              <a:t>        function Car(model, speed, color)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this.model</a:t>
            </a:r>
            <a:r>
              <a:rPr lang="en-US" altLang="ko-KR"/>
              <a:t>=model;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this.speed</a:t>
            </a:r>
            <a:r>
              <a:rPr lang="en-US" altLang="ko-KR"/>
              <a:t>=speed;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this.color</a:t>
            </a:r>
            <a:r>
              <a:rPr lang="en-US" altLang="ko-KR"/>
              <a:t> = color;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this.brake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-=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this.accel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+=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</a:t>
            </a:r>
            <a:r>
              <a:rPr lang="en-US" altLang="ko-KR"/>
              <a:t> = new Car("</a:t>
            </a:r>
            <a:r>
              <a:rPr lang="en-US" altLang="ko-KR" err="1"/>
              <a:t>520d</a:t>
            </a:r>
            <a:r>
              <a:rPr lang="en-US" altLang="ko-KR"/>
              <a:t>", 60, "red");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myCar.accel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myCar.brake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&lt;/script&gt;</a:t>
            </a:r>
          </a:p>
          <a:p>
            <a:endParaRPr lang="en-US" altLang="ko-KR"/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362200"/>
            <a:ext cx="371132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객체에 속성과 </a:t>
            </a:r>
            <a:r>
              <a:rPr lang="ko-KR" altLang="en-US" err="1" smtClean="0"/>
              <a:t>메소드</a:t>
            </a:r>
            <a:r>
              <a:rPr lang="ko-KR" altLang="en-US" smtClean="0"/>
              <a:t>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기존에 </a:t>
            </a:r>
            <a:r>
              <a:rPr lang="ko-KR" altLang="en-US"/>
              <a:t>존재하고 있던 객체에도 속성을 추가할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r>
              <a:rPr lang="ko-KR" altLang="en-US" err="1" smtClean="0"/>
              <a:t>생성</a:t>
            </a:r>
            <a:r>
              <a:rPr lang="ko-KR" altLang="en-US" err="1"/>
              <a:t>자</a:t>
            </a:r>
            <a:r>
              <a:rPr lang="ko-KR" altLang="en-US"/>
              <a:t> </a:t>
            </a:r>
            <a:r>
              <a:rPr lang="ko-KR" altLang="en-US" smtClean="0"/>
              <a:t>함수는 변경할 필요가 없다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5325" y="2409825"/>
            <a:ext cx="8212138" cy="1133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myCar.turbo</a:t>
            </a:r>
            <a:r>
              <a:rPr lang="en-US" altLang="ko-KR"/>
              <a:t> = true;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myCar.showModel</a:t>
            </a:r>
            <a:r>
              <a:rPr lang="en-US" altLang="ko-KR"/>
              <a:t> = function() {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	</a:t>
            </a:r>
            <a:r>
              <a:rPr lang="ko-KR" altLang="en-US"/>
              <a:t>		 </a:t>
            </a:r>
            <a:r>
              <a:rPr lang="en-US" altLang="ko-KR"/>
              <a:t>alert( "</a:t>
            </a:r>
            <a:r>
              <a:rPr lang="ko-KR" altLang="en-US"/>
              <a:t>모델은 </a:t>
            </a:r>
            <a:r>
              <a:rPr lang="en-US" altLang="ko-KR"/>
              <a:t>"</a:t>
            </a:r>
            <a:r>
              <a:rPr lang="ko-KR" altLang="en-US"/>
              <a:t> </a:t>
            </a:r>
            <a:r>
              <a:rPr lang="en-US" altLang="ko-KR"/>
              <a:t>+ </a:t>
            </a:r>
            <a:r>
              <a:rPr lang="en-US" altLang="ko-KR" err="1"/>
              <a:t>this.model</a:t>
            </a:r>
            <a:r>
              <a:rPr lang="en-US" altLang="ko-KR"/>
              <a:t> + "</a:t>
            </a:r>
            <a:r>
              <a:rPr lang="ko-KR" altLang="en-US"/>
              <a:t>입니다</a:t>
            </a:r>
            <a:r>
              <a:rPr lang="en-US" altLang="ko-KR"/>
              <a:t>."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/>
              <a:t>}</a:t>
            </a:r>
            <a:endParaRPr lang="ko-KR" altLang="en-US"/>
          </a:p>
          <a:p>
            <a:pPr>
              <a:lnSpc>
                <a:spcPct val="10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682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2462</Words>
  <Application>Microsoft Office PowerPoint</Application>
  <PresentationFormat>화면 슬라이드 쇼(4:3)</PresentationFormat>
  <Paragraphs>462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프로토타입</vt:lpstr>
      <vt:lpstr>프로토타입</vt:lpstr>
      <vt:lpstr>프로토타입 예제</vt:lpstr>
      <vt:lpstr>프로토타입 체인</vt:lpstr>
      <vt:lpstr>자바 스크립트 내장 객체</vt:lpstr>
      <vt:lpstr>Date 객체</vt:lpstr>
      <vt:lpstr>예제</vt:lpstr>
      <vt:lpstr>Date 객체의 메소드</vt:lpstr>
      <vt:lpstr>예제</vt:lpstr>
      <vt:lpstr>날짜 비교 예제</vt:lpstr>
      <vt:lpstr>예제</vt:lpstr>
      <vt:lpstr>타이머 예제</vt:lpstr>
      <vt:lpstr>시계 예제</vt:lpstr>
      <vt:lpstr>Number 객체 </vt:lpstr>
      <vt:lpstr>예제</vt:lpstr>
      <vt:lpstr>String 객체 </vt:lpstr>
      <vt:lpstr>예제</vt:lpstr>
      <vt:lpstr>예제</vt:lpstr>
      <vt:lpstr>예제</vt:lpstr>
      <vt:lpstr>예제</vt:lpstr>
      <vt:lpstr>Math 객체 </vt:lpstr>
      <vt:lpstr>계산기 예제</vt:lpstr>
      <vt:lpstr>예제</vt:lpstr>
      <vt:lpstr>Array 객체 </vt:lpstr>
      <vt:lpstr>예제</vt:lpstr>
      <vt:lpstr>Array 객체의 메소드</vt:lpstr>
      <vt:lpstr>예제</vt:lpstr>
      <vt:lpstr>예제</vt:lpstr>
      <vt:lpstr>예제</vt:lpstr>
      <vt:lpstr>오류 처리</vt:lpstr>
      <vt:lpstr>예제</vt:lpstr>
      <vt:lpstr>throw 문장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458</cp:revision>
  <dcterms:created xsi:type="dcterms:W3CDTF">2007-06-29T06:43:39Z</dcterms:created>
  <dcterms:modified xsi:type="dcterms:W3CDTF">2023-05-23T04:53:54Z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