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45"/>
  </p:notesMasterIdLst>
  <p:handoutMasterIdLst>
    <p:handoutMasterId r:id="rId46"/>
  </p:handoutMasterIdLst>
  <p:sldIdLst>
    <p:sldId id="326" r:id="rId2"/>
    <p:sldId id="637" r:id="rId3"/>
    <p:sldId id="638" r:id="rId4"/>
    <p:sldId id="639" r:id="rId5"/>
    <p:sldId id="636" r:id="rId6"/>
    <p:sldId id="640" r:id="rId7"/>
    <p:sldId id="641" r:id="rId8"/>
    <p:sldId id="642" r:id="rId9"/>
    <p:sldId id="643" r:id="rId10"/>
    <p:sldId id="645" r:id="rId11"/>
    <p:sldId id="644" r:id="rId12"/>
    <p:sldId id="646" r:id="rId13"/>
    <p:sldId id="647" r:id="rId14"/>
    <p:sldId id="648" r:id="rId15"/>
    <p:sldId id="649" r:id="rId16"/>
    <p:sldId id="650" r:id="rId17"/>
    <p:sldId id="651" r:id="rId18"/>
    <p:sldId id="652" r:id="rId19"/>
    <p:sldId id="653" r:id="rId20"/>
    <p:sldId id="654" r:id="rId21"/>
    <p:sldId id="655" r:id="rId22"/>
    <p:sldId id="656" r:id="rId23"/>
    <p:sldId id="657" r:id="rId24"/>
    <p:sldId id="658" r:id="rId25"/>
    <p:sldId id="659" r:id="rId26"/>
    <p:sldId id="660" r:id="rId27"/>
    <p:sldId id="661" r:id="rId28"/>
    <p:sldId id="662" r:id="rId29"/>
    <p:sldId id="663" r:id="rId30"/>
    <p:sldId id="664" r:id="rId31"/>
    <p:sldId id="665" r:id="rId32"/>
    <p:sldId id="666" r:id="rId33"/>
    <p:sldId id="667" r:id="rId34"/>
    <p:sldId id="668" r:id="rId35"/>
    <p:sldId id="671" r:id="rId36"/>
    <p:sldId id="669" r:id="rId37"/>
    <p:sldId id="670" r:id="rId38"/>
    <p:sldId id="672" r:id="rId39"/>
    <p:sldId id="673" r:id="rId40"/>
    <p:sldId id="674" r:id="rId41"/>
    <p:sldId id="675" r:id="rId42"/>
    <p:sldId id="676" r:id="rId43"/>
    <p:sldId id="677" r:id="rId44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CC"/>
    <a:srgbClr val="6699FF"/>
    <a:srgbClr val="FF9999"/>
    <a:srgbClr val="FFFFFF"/>
    <a:srgbClr val="CCCCFF"/>
    <a:srgbClr val="009E00"/>
    <a:srgbClr val="FF9933"/>
    <a:srgbClr val="33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1" autoAdjust="0"/>
    <p:restoredTop sz="93514" autoAdjust="0"/>
  </p:normalViewPr>
  <p:slideViewPr>
    <p:cSldViewPr snapToGrid="0">
      <p:cViewPr varScale="1">
        <p:scale>
          <a:sx n="117" d="100"/>
          <a:sy n="117" d="100"/>
        </p:scale>
        <p:origin x="15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460805" name="Picture 5" descr="MCj03788450000[1]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chap12/mouse_event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hyperlink" Target="chap12/focus_event.html" TargetMode="External"/><Relationship Id="rId4" Type="http://schemas.openxmlformats.org/officeDocument/2006/relationships/hyperlink" Target="chap12/mouse_event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chap12/mouse_event.htm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chap12/jq_chaining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chap12/jq_dom1.html" TargetMode="External"/><Relationship Id="rId2" Type="http://schemas.openxmlformats.org/officeDocument/2006/relationships/hyperlink" Target="chap12/mouse_event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chap12/jq1.html" TargetMode="External"/><Relationship Id="rId2" Type="http://schemas.openxmlformats.org/officeDocument/2006/relationships/hyperlink" Target="chap11/canvas_gam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1495425" y="1622425"/>
            <a:ext cx="7124564" cy="1323439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atin typeface="Century Schoolbook" panose="02040604050505020304" pitchFamily="18" charset="0"/>
              </a:rPr>
              <a:t>CHAPTER </a:t>
            </a:r>
            <a:r>
              <a:rPr lang="en-US" altLang="ko-KR" sz="4000" dirty="0" smtClean="0">
                <a:latin typeface="Century Schoolbook" panose="02040604050505020304" pitchFamily="18" charset="0"/>
              </a:rPr>
              <a:t>12. </a:t>
            </a:r>
          </a:p>
          <a:p>
            <a:pPr latinLnBrk="1"/>
            <a:r>
              <a:rPr lang="en-US" altLang="ko-KR" sz="4000" dirty="0"/>
              <a:t>QUERY, AJAX, </a:t>
            </a:r>
            <a:r>
              <a:rPr lang="en-US" altLang="ko-KR" sz="4000" dirty="0" err="1"/>
              <a:t>JSON</a:t>
            </a:r>
            <a:endParaRPr lang="ko-KR" altLang="en-US" sz="4000" dirty="0"/>
          </a:p>
        </p:txBody>
      </p:sp>
      <p:pic>
        <p:nvPicPr>
          <p:cNvPr id="404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605213"/>
            <a:ext cx="42481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마우스 이벤트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0"/>
            <a:ext cx="8212138" cy="43624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div.out</a:t>
            </a:r>
            <a:r>
              <a:rPr lang="en-US" altLang="ko-KR" dirty="0"/>
              <a:t>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width: </a:t>
            </a:r>
            <a:r>
              <a:rPr lang="en-US" altLang="ko-KR" dirty="0" err="1"/>
              <a:t>200px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height: </a:t>
            </a:r>
            <a:r>
              <a:rPr lang="en-US" altLang="ko-KR" dirty="0" err="1"/>
              <a:t>60px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background-color: yellow;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&lt;/style&gt;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    &lt;script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="http://</a:t>
            </a:r>
            <a:r>
              <a:rPr lang="en-US" altLang="ko-KR" dirty="0" err="1" smtClean="0"/>
              <a:t>code.jquery.com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jquery-1.10.1.js</a:t>
            </a:r>
            <a:r>
              <a:rPr lang="en-US" altLang="ko-KR" dirty="0" smtClean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&lt;/</a:t>
            </a:r>
            <a:r>
              <a:rPr lang="en-US" altLang="ko-KR" dirty="0"/>
              <a:t>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 class="out"&gt;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&lt;p&gt;</a:t>
            </a:r>
            <a:r>
              <a:rPr lang="ko-KR" altLang="en-US" dirty="0"/>
              <a:t>마우스를 여기로 움직이세요</a:t>
            </a:r>
            <a:r>
              <a:rPr lang="en-US" altLang="ko-KR" dirty="0"/>
              <a:t>.&lt;/p&gt;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&lt;p&gt;0&lt;/p&gt;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&lt;/div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25467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마우스 이벤트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0"/>
            <a:ext cx="8212138" cy="23145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 smtClean="0"/>
              <a:t>    </a:t>
            </a: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$("</a:t>
            </a:r>
            <a:r>
              <a:rPr lang="en-US" altLang="ko-KR" dirty="0" err="1"/>
              <a:t>div.out</a:t>
            </a:r>
            <a:r>
              <a:rPr lang="en-US" altLang="ko-KR" dirty="0"/>
              <a:t>").</a:t>
            </a:r>
            <a:r>
              <a:rPr lang="en-US" altLang="ko-KR" dirty="0" err="1"/>
              <a:t>mouseover</a:t>
            </a:r>
            <a:r>
              <a:rPr lang="en-US" altLang="ko-KR" dirty="0"/>
              <a:t>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</a:t>
            </a:r>
            <a:r>
              <a:rPr lang="en-US" altLang="ko-KR" dirty="0" err="1"/>
              <a:t>p:first</a:t>
            </a:r>
            <a:r>
              <a:rPr lang="en-US" altLang="ko-KR" dirty="0"/>
              <a:t>", this).text("mouse over");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</a:t>
            </a:r>
            <a:r>
              <a:rPr lang="en-US" altLang="ko-KR" dirty="0" err="1"/>
              <a:t>p:last</a:t>
            </a:r>
            <a:r>
              <a:rPr lang="en-US" altLang="ko-KR" dirty="0"/>
              <a:t>", this).text(++</a:t>
            </a:r>
            <a:r>
              <a:rPr lang="en-US" altLang="ko-KR" dirty="0" err="1"/>
              <a:t>i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})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5122" name="_x124940592" descr="EMB00000ca834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44" y="4133850"/>
            <a:ext cx="385337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_x288754216" descr="EMB00000ca834a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569" y="4133850"/>
            <a:ext cx="3853369" cy="160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hlinkClick r:id="rId4" action="ppaction://hlinkfile"/>
          </p:cNvPr>
          <p:cNvSpPr txBox="1"/>
          <p:nvPr/>
        </p:nvSpPr>
        <p:spPr>
          <a:xfrm>
            <a:off x="810680" y="3619500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4" action="ppaction://hlinkfile"/>
              </a:rPr>
              <a:t>웹브라우저로</a:t>
            </a:r>
            <a:r>
              <a:rPr lang="ko-KR" altLang="en-US" sz="1600" i="1" dirty="0" smtClean="0">
                <a:solidFill>
                  <a:srgbClr val="FF0000"/>
                </a:solidFill>
                <a:hlinkClick r:id="rId4" action="ppaction://hlinkfile"/>
              </a:rPr>
              <a:t> 보기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1583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focus</a:t>
            </a:r>
            <a:r>
              <a:rPr lang="ko-KR" altLang="en-US" dirty="0"/>
              <a:t>와 </a:t>
            </a:r>
            <a:r>
              <a:rPr lang="en-US" altLang="ko-KR" dirty="0"/>
              <a:t>blur </a:t>
            </a:r>
            <a:r>
              <a:rPr lang="ko-KR" altLang="en-US" dirty="0"/>
              <a:t>이벤트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0"/>
            <a:ext cx="8212138" cy="538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</a:t>
            </a:r>
            <a:r>
              <a:rPr lang="en-US" altLang="ko-KR" dirty="0" smtClean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 </a:t>
            </a: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$("input").focus(function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    $(this).</a:t>
            </a:r>
            <a:r>
              <a:rPr lang="en-US" altLang="ko-KR" dirty="0" err="1"/>
              <a:t>css</a:t>
            </a:r>
            <a:r>
              <a:rPr lang="en-US" altLang="ko-KR" dirty="0"/>
              <a:t>("background-color", "yellow");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});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            $("input").blur(function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                $(this).</a:t>
            </a:r>
            <a:r>
              <a:rPr lang="en-US" altLang="ko-KR" dirty="0" err="1"/>
              <a:t>css</a:t>
            </a:r>
            <a:r>
              <a:rPr lang="en-US" altLang="ko-KR" dirty="0"/>
              <a:t>("background-color", "white");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});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아이디</a:t>
            </a:r>
            <a:r>
              <a:rPr lang="en-US" altLang="ko-KR" dirty="0"/>
              <a:t>:&lt;input type="text" name="name"&gt;&lt;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1182071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focus</a:t>
            </a:r>
            <a:r>
              <a:rPr lang="ko-KR" altLang="en-US" dirty="0"/>
              <a:t>와 </a:t>
            </a:r>
            <a:r>
              <a:rPr lang="en-US" altLang="ko-KR" dirty="0"/>
              <a:t>blur </a:t>
            </a:r>
            <a:r>
              <a:rPr lang="ko-KR" altLang="en-US" dirty="0"/>
              <a:t>이벤트</a:t>
            </a:r>
          </a:p>
        </p:txBody>
      </p:sp>
      <p:pic>
        <p:nvPicPr>
          <p:cNvPr id="6146" name="_x288754936" descr="EMB00000ca834b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37" y="1638300"/>
            <a:ext cx="3355393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_x124941072" descr="EMB00000ca834b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38300"/>
            <a:ext cx="3355393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hlinkClick r:id="rId4" action="ppaction://hlinkfile"/>
          </p:cNvPr>
          <p:cNvSpPr txBox="1"/>
          <p:nvPr/>
        </p:nvSpPr>
        <p:spPr>
          <a:xfrm>
            <a:off x="1303337" y="3000375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5" action="ppaction://hlinkfile"/>
              </a:rPr>
              <a:t>웹브라우저로</a:t>
            </a:r>
            <a:r>
              <a:rPr lang="ko-KR" altLang="en-US" sz="1600" i="1" dirty="0" smtClean="0">
                <a:solidFill>
                  <a:srgbClr val="FF0000"/>
                </a:solidFill>
                <a:hlinkClick r:id="rId5" action="ppaction://hlinkfile"/>
              </a:rPr>
              <a:t> 보기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662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457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body {            background-color: #</a:t>
            </a:r>
            <a:r>
              <a:rPr lang="en-US" altLang="ko-KR" dirty="0" err="1"/>
              <a:t>eef</a:t>
            </a:r>
            <a:r>
              <a:rPr lang="en-US" altLang="ko-KR" dirty="0"/>
              <a:t>;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div  {            padding: </a:t>
            </a:r>
            <a:r>
              <a:rPr lang="en-US" altLang="ko-KR" dirty="0" err="1"/>
              <a:t>20px</a:t>
            </a:r>
            <a:r>
              <a:rPr lang="en-US" altLang="ko-KR" dirty="0"/>
              <a:t>;                 }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&lt;/style&gt;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 smtClean="0"/>
              <a:t>code.jquery.com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 id="log"&gt;&lt;/div&gt;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</a:t>
            </a:r>
            <a:r>
              <a:rPr lang="en-US" altLang="ko-KR" dirty="0" err="1"/>
              <a:t>mousemove</a:t>
            </a:r>
            <a:r>
              <a:rPr lang="en-US" altLang="ko-KR" dirty="0"/>
              <a:t>( function (e)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$("#log").text("</a:t>
            </a:r>
            <a:r>
              <a:rPr lang="en-US" altLang="ko-KR" dirty="0" err="1"/>
              <a:t>e.pageX</a:t>
            </a:r>
            <a:r>
              <a:rPr lang="en-US" altLang="ko-KR" dirty="0"/>
              <a:t>: " + </a:t>
            </a:r>
            <a:r>
              <a:rPr lang="en-US" altLang="ko-KR" dirty="0" err="1"/>
              <a:t>e.pageX</a:t>
            </a:r>
            <a:r>
              <a:rPr lang="en-US" altLang="ko-KR" dirty="0"/>
              <a:t> + ", </a:t>
            </a:r>
            <a:r>
              <a:rPr lang="en-US" altLang="ko-KR" dirty="0" err="1"/>
              <a:t>e.pageY</a:t>
            </a:r>
            <a:r>
              <a:rPr lang="en-US" altLang="ko-KR" dirty="0"/>
              <a:t>: " + </a:t>
            </a:r>
            <a:r>
              <a:rPr lang="en-US" altLang="ko-KR" dirty="0" err="1"/>
              <a:t>e.pageY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}); 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	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8193" name="_x123310400" descr="EMB00000ca834b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00650"/>
            <a:ext cx="4325938" cy="151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35154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jQuery</a:t>
            </a:r>
            <a:r>
              <a:rPr lang="ko-KR" altLang="en-US" dirty="0"/>
              <a:t>를 이용한 </a:t>
            </a:r>
            <a:r>
              <a:rPr lang="ko-KR" altLang="en-US" dirty="0" smtClean="0"/>
              <a:t>애니메이션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Clr>
                <a:schemeClr val="folHlink"/>
              </a:buClr>
            </a:pPr>
            <a:r>
              <a:rPr lang="en-US" altLang="ko-KR" dirty="0"/>
              <a:t>show()</a:t>
            </a:r>
            <a:r>
              <a:rPr lang="ko-KR" altLang="en-US" dirty="0"/>
              <a:t>와 </a:t>
            </a:r>
            <a:r>
              <a:rPr lang="en-US" altLang="ko-KR" dirty="0"/>
              <a:t>hide()</a:t>
            </a:r>
          </a:p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2122833"/>
            <a:ext cx="7972425" cy="1426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860717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show()</a:t>
            </a:r>
            <a:r>
              <a:rPr lang="ko-KR" altLang="en-US" dirty="0"/>
              <a:t>와 </a:t>
            </a:r>
            <a:r>
              <a:rPr lang="en-US" altLang="ko-KR" dirty="0"/>
              <a:t>hide()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457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&lt;button&gt;Show it&lt;/button&gt;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img</a:t>
            </a:r>
            <a:r>
              <a:rPr lang="en-US" altLang="ko-KR" dirty="0"/>
              <a:t> id="dog"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dog.png</a:t>
            </a:r>
            <a:r>
              <a:rPr lang="en-US" altLang="ko-KR" dirty="0"/>
              <a:t>"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alt="" width="120" height="100" style="display: none"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$("button").click(function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$("#dog").show("slow");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0242" name="_x123310480" descr="EMB00000ca834c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722" y="5600701"/>
            <a:ext cx="3503763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1" name="_x123347984" descr="EMB00000ca834c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147" y="5080615"/>
            <a:ext cx="2649791" cy="172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8681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animate()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0"/>
            <a:ext cx="8212138" cy="50672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 smtClean="0"/>
              <a:t>"&gt;&lt;/</a:t>
            </a:r>
            <a:r>
              <a:rPr lang="en-US" altLang="ko-KR" dirty="0"/>
              <a:t>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$("button").click(function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$("#dog").animate({ left: '</a:t>
            </a:r>
            <a:r>
              <a:rPr lang="en-US" altLang="ko-KR" dirty="0" err="1"/>
              <a:t>100px</a:t>
            </a:r>
            <a:r>
              <a:rPr lang="en-US" altLang="ko-KR" dirty="0"/>
              <a:t>' });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img</a:t>
            </a:r>
            <a:r>
              <a:rPr lang="en-US" altLang="ko-KR" dirty="0"/>
              <a:t> id="dog"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dog.png</a:t>
            </a:r>
            <a:r>
              <a:rPr lang="en-US" altLang="ko-KR" dirty="0"/>
              <a:t>"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alt="" width="120" height="100" style="position: relative" /&gt;&lt;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&lt;button&gt;animate()&lt;/button&gt;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1266" name="_x123310720" descr="EMB00000ca834c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02012"/>
            <a:ext cx="2140617" cy="153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5" name="_x123348064" descr="EMB00000ca834c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932" y="3402012"/>
            <a:ext cx="2140618" cy="153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61114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err="1"/>
              <a:t>fadeIn</a:t>
            </a:r>
            <a:r>
              <a:rPr lang="en-US" altLang="ko-KR" dirty="0"/>
              <a:t>()/ </a:t>
            </a:r>
            <a:r>
              <a:rPr lang="en-US" altLang="ko-KR" dirty="0" err="1"/>
              <a:t>fadeOut</a:t>
            </a:r>
            <a:r>
              <a:rPr lang="en-US" altLang="ko-KR" dirty="0"/>
              <a:t>()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0"/>
            <a:ext cx="8212138" cy="50672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$("button").click(function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$("#dog").animate({ left: '</a:t>
            </a:r>
            <a:r>
              <a:rPr lang="en-US" altLang="ko-KR" dirty="0" err="1"/>
              <a:t>100px</a:t>
            </a:r>
            <a:r>
              <a:rPr lang="en-US" altLang="ko-KR" dirty="0"/>
              <a:t>' });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img</a:t>
            </a:r>
            <a:r>
              <a:rPr lang="en-US" altLang="ko-KR" dirty="0"/>
              <a:t> id="dog"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dog.png</a:t>
            </a:r>
            <a:r>
              <a:rPr lang="en-US" altLang="ko-KR" dirty="0"/>
              <a:t>"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alt="" width="120" height="100" style="position: relative" /&gt;&lt;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&lt;button&gt;animate()&lt;/button&gt;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1266" name="_x123310720" descr="EMB00000ca834c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02012"/>
            <a:ext cx="2140617" cy="153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5" name="_x123348064" descr="EMB00000ca834c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932" y="3402012"/>
            <a:ext cx="2140618" cy="153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2213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체인닝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210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$("button").click(function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$("#dog").show().</a:t>
            </a:r>
            <a:r>
              <a:rPr lang="en-US" altLang="ko-KR" dirty="0" err="1"/>
              <a:t>fadeOut</a:t>
            </a:r>
            <a:r>
              <a:rPr lang="en-US" altLang="ko-KR" dirty="0"/>
              <a:t>("slow").</a:t>
            </a:r>
            <a:r>
              <a:rPr lang="en-US" altLang="ko-KR" dirty="0" err="1"/>
              <a:t>slideDown</a:t>
            </a:r>
            <a:r>
              <a:rPr lang="en-US" altLang="ko-KR" dirty="0"/>
              <a:t>("slow");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&lt;button&gt;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err="1"/>
              <a:t>체이닝</a:t>
            </a:r>
            <a:r>
              <a:rPr lang="ko-KR" altLang="en-US" dirty="0"/>
              <a:t> 시작</a:t>
            </a:r>
            <a:r>
              <a:rPr lang="en-US" altLang="ko-KR" dirty="0"/>
              <a:t>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img</a:t>
            </a:r>
            <a:r>
              <a:rPr lang="en-US" altLang="ko-KR" dirty="0"/>
              <a:t> id="dog"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dog.png</a:t>
            </a:r>
            <a:r>
              <a:rPr lang="en-US" altLang="ko-KR" dirty="0"/>
              <a:t>"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alt="" width="120" height="100" style="display: none"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2289" name="_x438526512" descr="EMB00000ca834e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038" y="5143499"/>
            <a:ext cx="2628900" cy="1682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hlinkClick r:id="rId3" action="ppaction://hlinkfile"/>
          </p:cNvPr>
          <p:cNvSpPr txBox="1"/>
          <p:nvPr/>
        </p:nvSpPr>
        <p:spPr>
          <a:xfrm>
            <a:off x="1303336" y="5679906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4" action="ppaction://hlinkfile"/>
              </a:rPr>
              <a:t>웹브라우저로</a:t>
            </a:r>
            <a:r>
              <a:rPr lang="ko-KR" altLang="en-US" sz="1600" i="1" dirty="0" smtClean="0">
                <a:solidFill>
                  <a:srgbClr val="FF0000"/>
                </a:solidFill>
                <a:hlinkClick r:id="rId4" action="ppaction://hlinkfile"/>
              </a:rPr>
              <a:t> 보기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2693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jQuery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jQuery- </a:t>
            </a:r>
            <a:r>
              <a:rPr lang="ko-KR" altLang="en-US" dirty="0" smtClean="0"/>
              <a:t>일종의 </a:t>
            </a:r>
            <a:r>
              <a:rPr lang="ko-KR" altLang="en-US" dirty="0"/>
              <a:t>자바 스크립트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r>
              <a:rPr lang="en-US" altLang="ko-KR" dirty="0" smtClean="0"/>
              <a:t>jQuery</a:t>
            </a:r>
            <a:r>
              <a:rPr lang="ko-KR" altLang="en-US" dirty="0"/>
              <a:t>를 사용하면 자바 스크립트 프로그래밍의 양을 상당히 줄일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jQuery</a:t>
            </a:r>
            <a:r>
              <a:rPr lang="ko-KR" altLang="en-US" dirty="0"/>
              <a:t>는 배우기 쉽다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무료이다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5" name="_x265850944" descr="EMB0000204828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275" y="3076575"/>
            <a:ext cx="3106054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4086225"/>
            <a:ext cx="829627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42274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jQuery</a:t>
            </a:r>
            <a:r>
              <a:rPr lang="ko-KR" altLang="en-US" dirty="0"/>
              <a:t>를 이용한 </a:t>
            </a:r>
            <a:r>
              <a:rPr lang="en-US" altLang="ko-KR" dirty="0"/>
              <a:t>DOM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562100"/>
            <a:ext cx="70675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0995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</a:t>
            </a:r>
            <a:r>
              <a:rPr lang="ko-KR" altLang="en-US" dirty="0"/>
              <a:t>를 이용한 </a:t>
            </a:r>
            <a:r>
              <a:rPr lang="en-US" altLang="ko-KR" dirty="0"/>
              <a:t>DOM </a:t>
            </a:r>
            <a:r>
              <a:rPr lang="ko-KR" altLang="en-US" dirty="0"/>
              <a:t>변경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390649"/>
            <a:ext cx="8326899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0904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요소의 </a:t>
            </a:r>
            <a:r>
              <a:rPr lang="ko-KR" altLang="en-US" dirty="0" err="1"/>
              <a:t>컨텐츠</a:t>
            </a:r>
            <a:r>
              <a:rPr lang="ko-KR" altLang="en-US" dirty="0"/>
              <a:t> 가져오기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50768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$("#text").click(function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alert($("#target").text());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$("#html").click(function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alert($("#target").html());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&lt;p id="target"&gt;</a:t>
            </a:r>
            <a:r>
              <a:rPr lang="ko-KR" altLang="en-US" dirty="0"/>
              <a:t>이것은 </a:t>
            </a:r>
            <a:r>
              <a:rPr lang="en-US" altLang="ko-KR" dirty="0"/>
              <a:t>&lt;strong&gt;</a:t>
            </a:r>
            <a:r>
              <a:rPr lang="ko-KR" altLang="en-US" dirty="0"/>
              <a:t>하나의</a:t>
            </a:r>
            <a:r>
              <a:rPr lang="en-US" altLang="ko-KR" dirty="0"/>
              <a:t>&lt;/strong&gt; </a:t>
            </a:r>
            <a:r>
              <a:rPr lang="ko-KR" altLang="en-US" dirty="0"/>
              <a:t>단락입니다</a:t>
            </a:r>
            <a:r>
              <a:rPr lang="en-US" altLang="ko-KR" dirty="0"/>
              <a:t>.&lt;/p&gt;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id="text"&gt;text()&lt;/button&gt;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id="html"&gt;html()&lt;/button&gt;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sp>
        <p:nvSpPr>
          <p:cNvPr id="8" name="TextBox 7">
            <a:hlinkClick r:id="rId2" action="ppaction://hlinkfile"/>
          </p:cNvPr>
          <p:cNvSpPr txBox="1"/>
          <p:nvPr/>
        </p:nvSpPr>
        <p:spPr>
          <a:xfrm>
            <a:off x="6275386" y="6218485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3" action="ppaction://hlinkfile"/>
              </a:rPr>
              <a:t>웹브라우저로</a:t>
            </a:r>
            <a:r>
              <a:rPr lang="ko-KR" altLang="en-US" sz="1600" i="1" dirty="0" smtClean="0">
                <a:solidFill>
                  <a:srgbClr val="FF0000"/>
                </a:solidFill>
                <a:hlinkClick r:id="rId3" action="ppaction://hlinkfile"/>
              </a:rPr>
              <a:t> 보기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0252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입력 필드의 값 </a:t>
            </a:r>
            <a:r>
              <a:rPr lang="ko-KR" altLang="en-US" dirty="0" err="1"/>
              <a:t>읽어오기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0195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$("button").click(function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alert($("#target").</a:t>
            </a:r>
            <a:r>
              <a:rPr lang="en-US" altLang="ko-KR" dirty="0" err="1"/>
              <a:t>val</a:t>
            </a:r>
            <a:r>
              <a:rPr lang="en-US" altLang="ko-KR" dirty="0"/>
              <a:t>());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이름</a:t>
            </a:r>
            <a:r>
              <a:rPr lang="en-US" altLang="ko-KR" dirty="0"/>
              <a:t>: &lt;input type="text" id="target" value =""&gt;&lt;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id="text"&gt;</a:t>
            </a:r>
            <a:r>
              <a:rPr lang="en-US" altLang="ko-KR" dirty="0" err="1"/>
              <a:t>val</a:t>
            </a:r>
            <a:r>
              <a:rPr lang="en-US" altLang="ko-KR" dirty="0"/>
              <a:t>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306" y="4913560"/>
            <a:ext cx="442912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675" y="4589710"/>
            <a:ext cx="146685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65604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요소의 속성 가져오기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1528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$("button").click(function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alert($("#dog").</a:t>
            </a:r>
            <a:r>
              <a:rPr lang="en-US" altLang="ko-KR" dirty="0" err="1"/>
              <a:t>attr</a:t>
            </a:r>
            <a:r>
              <a:rPr lang="en-US" altLang="ko-KR" dirty="0"/>
              <a:t>("</a:t>
            </a:r>
            <a:r>
              <a:rPr lang="en-US" altLang="ko-KR" dirty="0" err="1"/>
              <a:t>src</a:t>
            </a:r>
            <a:r>
              <a:rPr lang="en-US" altLang="ko-KR" dirty="0"/>
              <a:t>"));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img</a:t>
            </a:r>
            <a:r>
              <a:rPr lang="en-US" altLang="ko-KR" dirty="0"/>
              <a:t> id="dog"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dog.png</a:t>
            </a:r>
            <a:r>
              <a:rPr lang="en-US" altLang="ko-KR" dirty="0"/>
              <a:t>"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alt="" width="120" height="100" /&gt;&lt;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&lt;button&gt;</a:t>
            </a:r>
            <a:r>
              <a:rPr lang="en-US" altLang="ko-KR" dirty="0" err="1"/>
              <a:t>attr</a:t>
            </a:r>
            <a:r>
              <a:rPr lang="en-US" altLang="ko-KR" dirty="0"/>
              <a:t>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6386" name="_x438526832" descr="EMB00000ca835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675" y="4954587"/>
            <a:ext cx="2784475" cy="169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5" name="_x444074960" descr="EMB00000ca835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975" y="4954588"/>
            <a:ext cx="1018157" cy="105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7277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DOM</a:t>
            </a:r>
            <a:r>
              <a:rPr lang="ko-KR" altLang="en-US" dirty="0"/>
              <a:t>에 요소 추가하기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8709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</a:t>
            </a:r>
            <a:r>
              <a:rPr lang="en-US" altLang="ko-KR" dirty="0" err="1"/>
              <a:t>button1</a:t>
            </a:r>
            <a:r>
              <a:rPr lang="en-US" altLang="ko-KR" dirty="0"/>
              <a:t>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$("p").append("&lt;b style='</a:t>
            </a:r>
            <a:r>
              <a:rPr lang="en-US" altLang="ko-KR" dirty="0" err="1"/>
              <a:t>color:red</a:t>
            </a:r>
            <a:r>
              <a:rPr lang="en-US" altLang="ko-KR" dirty="0"/>
              <a:t>'&gt;Hello! &lt;/b&gt;.");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</a:t>
            </a:r>
            <a:r>
              <a:rPr lang="en-US" altLang="ko-KR" dirty="0" err="1"/>
              <a:t>button2</a:t>
            </a:r>
            <a:r>
              <a:rPr lang="en-US" altLang="ko-KR" dirty="0"/>
              <a:t>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$("p").prepend("&lt;b style='</a:t>
            </a:r>
            <a:r>
              <a:rPr lang="en-US" altLang="ko-KR" dirty="0" err="1"/>
              <a:t>color:red</a:t>
            </a:r>
            <a:r>
              <a:rPr lang="en-US" altLang="ko-KR" dirty="0"/>
              <a:t>'&gt;Hello! &lt;/b&gt;.");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&lt;p&gt;I would like to say: 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</a:t>
            </a:r>
            <a:r>
              <a:rPr lang="en-US" altLang="ko-KR" dirty="0" err="1"/>
              <a:t>button1</a:t>
            </a:r>
            <a:r>
              <a:rPr lang="en-US" altLang="ko-KR" dirty="0"/>
              <a:t>"&gt;append()&lt;/button&gt;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</a:t>
            </a:r>
            <a:r>
              <a:rPr lang="en-US" altLang="ko-KR" dirty="0" err="1"/>
              <a:t>button2</a:t>
            </a:r>
            <a:r>
              <a:rPr lang="en-US" altLang="ko-KR" dirty="0"/>
              <a:t>"&gt;prepend()&lt;/button&gt;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4" y="5575443"/>
            <a:ext cx="5819775" cy="128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82182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DOM</a:t>
            </a:r>
            <a:r>
              <a:rPr lang="ko-KR" altLang="en-US" dirty="0" smtClean="0"/>
              <a:t>의 요소 삭제하기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8709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p{  </a:t>
            </a:r>
            <a:r>
              <a:rPr lang="en-US" altLang="ko-KR" dirty="0" err="1"/>
              <a:t>background-color:yellow</a:t>
            </a:r>
            <a:r>
              <a:rPr lang="en-US" altLang="ko-KR" dirty="0"/>
              <a:t>;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.container {      height: </a:t>
            </a:r>
            <a:r>
              <a:rPr lang="en-US" altLang="ko-KR" dirty="0" err="1"/>
              <a:t>80px</a:t>
            </a:r>
            <a:r>
              <a:rPr lang="en-US" altLang="ko-KR" dirty="0"/>
              <a:t>; width: </a:t>
            </a:r>
            <a:r>
              <a:rPr lang="en-US" altLang="ko-KR" dirty="0" err="1"/>
              <a:t>200px</a:t>
            </a:r>
            <a:r>
              <a:rPr lang="en-US" altLang="ko-KR" dirty="0"/>
              <a:t>;  border: </a:t>
            </a:r>
            <a:r>
              <a:rPr lang="en-US" altLang="ko-KR" dirty="0" err="1"/>
              <a:t>1px</a:t>
            </a:r>
            <a:r>
              <a:rPr lang="en-US" altLang="ko-KR" dirty="0"/>
              <a:t> dotted red;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</a:t>
            </a:r>
            <a:r>
              <a:rPr lang="en-US" altLang="ko-KR" dirty="0" err="1"/>
              <a:t>button1</a:t>
            </a:r>
            <a:r>
              <a:rPr lang="en-US" altLang="ko-KR" dirty="0"/>
              <a:t>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$(".container").remove();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</a:t>
            </a:r>
            <a:r>
              <a:rPr lang="en-US" altLang="ko-KR" dirty="0" err="1"/>
              <a:t>button2</a:t>
            </a:r>
            <a:r>
              <a:rPr lang="en-US" altLang="ko-KR" dirty="0"/>
              <a:t>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$(".container").empty();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31834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DOM</a:t>
            </a:r>
            <a:r>
              <a:rPr lang="ko-KR" altLang="en-US" dirty="0" smtClean="0"/>
              <a:t>의 요소 삭제하기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26288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body&gt;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</a:t>
            </a:r>
            <a:r>
              <a:rPr lang="en-US" altLang="ko-KR" dirty="0" err="1"/>
              <a:t>button1</a:t>
            </a:r>
            <a:r>
              <a:rPr lang="en-US" altLang="ko-KR" dirty="0"/>
              <a:t>"&gt;remove()&lt;/button&gt;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</a:t>
            </a:r>
            <a:r>
              <a:rPr lang="en-US" altLang="ko-KR" dirty="0" err="1"/>
              <a:t>button2</a:t>
            </a:r>
            <a:r>
              <a:rPr lang="en-US" altLang="ko-KR" dirty="0"/>
              <a:t>"&gt;empty()&lt;/button&gt;&lt;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 class="container"&gt;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&lt;p class="hello"&gt;Hello&lt;/p&gt;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&lt;p class="goodbye"&gt;Goodbye&lt;/p&gt;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950" y="3349525"/>
            <a:ext cx="4852988" cy="3270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37451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jQuery</a:t>
            </a:r>
            <a:r>
              <a:rPr lang="ko-KR" altLang="en-US" dirty="0"/>
              <a:t>를 이용한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 smtClean="0"/>
              <a:t>조작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css</a:t>
            </a:r>
            <a:r>
              <a:rPr lang="en-US" altLang="ko-KR" dirty="0"/>
              <a:t>() - </a:t>
            </a:r>
            <a:r>
              <a:rPr lang="ko-KR" altLang="en-US" dirty="0"/>
              <a:t>선택된 요소의 스타일 속성을 설정하거나 반환한다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en-US" altLang="ko-KR" dirty="0" err="1"/>
              <a:t>addClass</a:t>
            </a:r>
            <a:r>
              <a:rPr lang="en-US" altLang="ko-KR" dirty="0"/>
              <a:t>() - </a:t>
            </a:r>
            <a:r>
              <a:rPr lang="ko-KR" altLang="en-US" dirty="0"/>
              <a:t>선택된 요소에 하나 이상의 클래스를 추가한다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en-US" altLang="ko-KR" dirty="0" err="1"/>
              <a:t>removeClass</a:t>
            </a:r>
            <a:r>
              <a:rPr lang="en-US" altLang="ko-KR" dirty="0"/>
              <a:t>() - </a:t>
            </a:r>
            <a:r>
              <a:rPr lang="ko-KR" altLang="en-US" dirty="0"/>
              <a:t>선택된 요소에 하나 이상의 클래스를 삭제한다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86831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jQuery</a:t>
            </a:r>
            <a:r>
              <a:rPr lang="ko-KR" altLang="en-US" dirty="0"/>
              <a:t>를 이용한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조작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5714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div {       width: </a:t>
            </a:r>
            <a:r>
              <a:rPr lang="en-US" altLang="ko-KR" dirty="0" err="1"/>
              <a:t>60px</a:t>
            </a:r>
            <a:r>
              <a:rPr lang="en-US" altLang="ko-KR" dirty="0"/>
              <a:t>;            height: </a:t>
            </a:r>
            <a:r>
              <a:rPr lang="en-US" altLang="ko-KR" dirty="0" err="1"/>
              <a:t>60px</a:t>
            </a:r>
            <a:r>
              <a:rPr lang="en-US" altLang="ko-KR" dirty="0"/>
              <a:t>;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</a:t>
            </a:r>
            <a:r>
              <a:rPr lang="en-US" altLang="ko-KR" dirty="0" smtClean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&lt;/</a:t>
            </a:r>
            <a:r>
              <a:rPr lang="en-US" altLang="ko-KR" dirty="0"/>
              <a:t>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 id="</a:t>
            </a:r>
            <a:r>
              <a:rPr lang="en-US" altLang="ko-KR" dirty="0" err="1"/>
              <a:t>div1</a:t>
            </a:r>
            <a:r>
              <a:rPr lang="en-US" altLang="ko-KR" dirty="0"/>
              <a:t>" style="background-color: blue;"&gt;&lt;/div&gt;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</a:t>
            </a:r>
            <a:r>
              <a:rPr lang="en-US" altLang="ko-KR" dirty="0" err="1"/>
              <a:t>button1</a:t>
            </a:r>
            <a:r>
              <a:rPr lang="en-US" altLang="ko-KR" dirty="0"/>
              <a:t>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var</a:t>
            </a:r>
            <a:r>
              <a:rPr lang="en-US" altLang="ko-KR" dirty="0"/>
              <a:t> color = $("#</a:t>
            </a:r>
            <a:r>
              <a:rPr lang="en-US" altLang="ko-KR" dirty="0" err="1"/>
              <a:t>div1</a:t>
            </a:r>
            <a:r>
              <a:rPr lang="en-US" altLang="ko-KR" dirty="0"/>
              <a:t>").</a:t>
            </a:r>
            <a:r>
              <a:rPr lang="en-US" altLang="ko-KR" dirty="0" err="1"/>
              <a:t>css</a:t>
            </a:r>
            <a:r>
              <a:rPr lang="en-US" altLang="ko-KR" dirty="0"/>
              <a:t>("background-color");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$("#result").text("background-color: " + color);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</a:t>
            </a:r>
            <a:r>
              <a:rPr lang="en-US" altLang="ko-KR" dirty="0" err="1"/>
              <a:t>button2</a:t>
            </a:r>
            <a:r>
              <a:rPr lang="en-US" altLang="ko-KR" dirty="0"/>
              <a:t>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$("#</a:t>
            </a:r>
            <a:r>
              <a:rPr lang="en-US" altLang="ko-KR" dirty="0" err="1"/>
              <a:t>div1</a:t>
            </a:r>
            <a:r>
              <a:rPr lang="en-US" altLang="ko-KR" dirty="0"/>
              <a:t>").</a:t>
            </a:r>
            <a:r>
              <a:rPr lang="en-US" altLang="ko-KR" dirty="0" err="1"/>
              <a:t>css</a:t>
            </a:r>
            <a:r>
              <a:rPr lang="en-US" altLang="ko-KR" dirty="0"/>
              <a:t>("background-color", "red");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</a:t>
            </a:r>
            <a:r>
              <a:rPr lang="en-US" altLang="ko-KR" dirty="0" err="1"/>
              <a:t>button1</a:t>
            </a:r>
            <a:r>
              <a:rPr lang="en-US" altLang="ko-KR" dirty="0"/>
              <a:t>"&gt;</a:t>
            </a:r>
            <a:r>
              <a:rPr lang="en-US" altLang="ko-KR" dirty="0" err="1"/>
              <a:t>css</a:t>
            </a:r>
            <a:r>
              <a:rPr lang="en-US" altLang="ko-KR" dirty="0"/>
              <a:t>(element)&lt;/button&gt;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</a:t>
            </a:r>
            <a:r>
              <a:rPr lang="en-US" altLang="ko-KR" dirty="0" err="1"/>
              <a:t>button2</a:t>
            </a:r>
            <a:r>
              <a:rPr lang="en-US" altLang="ko-KR" dirty="0"/>
              <a:t>"&gt;</a:t>
            </a:r>
            <a:r>
              <a:rPr lang="en-US" altLang="ko-KR" dirty="0" err="1"/>
              <a:t>css</a:t>
            </a:r>
            <a:r>
              <a:rPr lang="en-US" altLang="ko-KR" dirty="0"/>
              <a:t>(</a:t>
            </a:r>
            <a:r>
              <a:rPr lang="en-US" altLang="ko-KR" dirty="0" err="1"/>
              <a:t>element,style</a:t>
            </a:r>
            <a:r>
              <a:rPr lang="en-US" altLang="ko-KR" dirty="0"/>
              <a:t>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&lt;p id="result"&gt;</a:t>
            </a:r>
            <a:r>
              <a:rPr lang="ko-KR" altLang="en-US" dirty="0"/>
              <a:t>여기에 결과가 표시됩니다</a:t>
            </a:r>
            <a:r>
              <a:rPr lang="en-US" altLang="ko-KR" dirty="0"/>
              <a:t>.&lt;/p&gt;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8673515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jQuery</a:t>
            </a:r>
            <a:r>
              <a:rPr lang="ko-KR" altLang="en-US" dirty="0" smtClean="0"/>
              <a:t>의 역사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</a:t>
            </a:r>
            <a:r>
              <a:rPr lang="ko-KR" altLang="en-US" dirty="0"/>
              <a:t>는 존 </a:t>
            </a:r>
            <a:r>
              <a:rPr lang="ko-KR" altLang="en-US" dirty="0" err="1"/>
              <a:t>레식</a:t>
            </a:r>
            <a:r>
              <a:rPr lang="en-US" altLang="ko-KR" dirty="0"/>
              <a:t>(John </a:t>
            </a:r>
            <a:r>
              <a:rPr lang="en-US" altLang="ko-KR" dirty="0" err="1"/>
              <a:t>Resig</a:t>
            </a:r>
            <a:r>
              <a:rPr lang="en-US" altLang="ko-KR" dirty="0"/>
              <a:t>)</a:t>
            </a:r>
            <a:r>
              <a:rPr lang="ko-KR" altLang="en-US" dirty="0"/>
              <a:t>이 </a:t>
            </a:r>
            <a:r>
              <a:rPr lang="en-US" altLang="ko-KR" dirty="0"/>
              <a:t>2006</a:t>
            </a:r>
            <a:r>
              <a:rPr lang="ko-KR" altLang="en-US" dirty="0"/>
              <a:t>년에 </a:t>
            </a:r>
            <a:r>
              <a:rPr lang="en-US" altLang="ko-KR" dirty="0" err="1"/>
              <a:t>BarCamp</a:t>
            </a:r>
            <a:r>
              <a:rPr lang="en-US" altLang="ko-KR" dirty="0"/>
              <a:t> NYC</a:t>
            </a:r>
            <a:r>
              <a:rPr lang="ko-KR" altLang="en-US" dirty="0"/>
              <a:t>에서 </a:t>
            </a:r>
            <a:r>
              <a:rPr lang="ko-KR" altLang="en-US" dirty="0" smtClean="0"/>
              <a:t>발표</a:t>
            </a:r>
            <a:endParaRPr lang="en-US" altLang="ko-KR" dirty="0" smtClean="0"/>
          </a:p>
          <a:p>
            <a:r>
              <a:rPr lang="en-US" altLang="ko-KR" dirty="0" smtClean="0"/>
              <a:t>MIT </a:t>
            </a:r>
            <a:r>
              <a:rPr lang="ko-KR" altLang="en-US" dirty="0" err="1"/>
              <a:t>라이센스하에</a:t>
            </a:r>
            <a:r>
              <a:rPr lang="ko-KR" altLang="en-US" dirty="0"/>
              <a:t> 배포되는 자유 오픈 </a:t>
            </a:r>
            <a:r>
              <a:rPr lang="ko-KR" altLang="en-US" dirty="0" smtClean="0"/>
              <a:t>소프트웨어</a:t>
            </a:r>
            <a:endParaRPr lang="ko-KR" altLang="en-US" dirty="0"/>
          </a:p>
        </p:txBody>
      </p:sp>
      <p:pic>
        <p:nvPicPr>
          <p:cNvPr id="2049" name="_x265851424" descr="EMB0000204828e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963" y="3224212"/>
            <a:ext cx="2028602" cy="18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347360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271586"/>
            <a:ext cx="7658100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145842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요소의 크기 조작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3886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div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width: </a:t>
            </a:r>
            <a:r>
              <a:rPr lang="en-US" altLang="ko-KR" dirty="0" err="1"/>
              <a:t>70px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height: </a:t>
            </a:r>
            <a:r>
              <a:rPr lang="en-US" altLang="ko-KR" dirty="0" err="1"/>
              <a:t>50px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float: left;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margin: </a:t>
            </a:r>
            <a:r>
              <a:rPr lang="en-US" altLang="ko-KR" dirty="0" err="1"/>
              <a:t>5px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background: red;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.next {            background: blue;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 smtClean="0"/>
              <a:t>code.jquery.com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05227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요소의 크기 조작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2"/>
            <a:ext cx="8212138" cy="38004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&lt;div&gt;1&lt;/div&gt;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&lt;div&gt;2&lt;/div&gt;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&lt;div&gt;3&lt;/div&gt;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&lt;div&gt;4&lt;/div&gt;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&lt;div&gt;5&lt;/div&gt;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modWidth</a:t>
            </a:r>
            <a:r>
              <a:rPr lang="en-US" altLang="ko-KR" dirty="0"/>
              <a:t> = 50;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$("div").click(function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$(this).width(</a:t>
            </a:r>
            <a:r>
              <a:rPr lang="en-US" altLang="ko-KR" dirty="0" err="1"/>
              <a:t>modWidth</a:t>
            </a:r>
            <a:r>
              <a:rPr lang="en-US" altLang="ko-KR" dirty="0"/>
              <a:t>).</a:t>
            </a:r>
            <a:r>
              <a:rPr lang="en-US" altLang="ko-KR" dirty="0" err="1"/>
              <a:t>addClass</a:t>
            </a:r>
            <a:r>
              <a:rPr lang="en-US" altLang="ko-KR" dirty="0"/>
              <a:t>("next");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modWidth</a:t>
            </a:r>
            <a:r>
              <a:rPr lang="en-US" altLang="ko-KR" dirty="0"/>
              <a:t> -= 8;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4" y="4380940"/>
            <a:ext cx="4310063" cy="2281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925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AJAX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AJAX(Asynchronous JavaScript and XML)</a:t>
            </a:r>
            <a:r>
              <a:rPr lang="ko-KR" altLang="en-US" dirty="0"/>
              <a:t>는 서버와 데이터를 교환하는 기술의 하나</a:t>
            </a:r>
          </a:p>
          <a:p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4" y="2300288"/>
            <a:ext cx="4462462" cy="3895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577542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AJAX</a:t>
            </a:r>
            <a:r>
              <a:rPr lang="ko-KR" altLang="en-US" dirty="0" smtClean="0"/>
              <a:t>의 동작 원리</a:t>
            </a:r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1809750"/>
            <a:ext cx="503872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114267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AJAX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웹서버가</a:t>
            </a:r>
            <a:r>
              <a:rPr lang="ko-KR" altLang="en-US" dirty="0" smtClean="0"/>
              <a:t> 필요함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AJAX</a:t>
            </a:r>
            <a:r>
              <a:rPr lang="ko-KR" altLang="en-US" dirty="0"/>
              <a:t>는 필수적으로 </a:t>
            </a:r>
            <a:r>
              <a:rPr lang="ko-KR" altLang="en-US" dirty="0" err="1"/>
              <a:t>웹서버가</a:t>
            </a:r>
            <a:r>
              <a:rPr lang="ko-KR" altLang="en-US" dirty="0"/>
              <a:t>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r>
              <a:rPr lang="ko-KR" altLang="en-US" dirty="0" smtClean="0"/>
              <a:t>예제 파일은 모두 </a:t>
            </a:r>
            <a:r>
              <a:rPr lang="en-US" altLang="ko-KR" dirty="0" smtClean="0"/>
              <a:t>VS </a:t>
            </a:r>
            <a:r>
              <a:rPr lang="en-US" altLang="ko-KR" dirty="0"/>
              <a:t>Express for Web</a:t>
            </a:r>
            <a:r>
              <a:rPr lang="ko-KR" altLang="en-US" dirty="0"/>
              <a:t>을 이용하여서 </a:t>
            </a:r>
            <a:r>
              <a:rPr lang="ko-KR" altLang="en-US" dirty="0" err="1" smtClean="0"/>
              <a:t>오픈한</a:t>
            </a:r>
            <a:r>
              <a:rPr lang="ko-KR" altLang="en-US" dirty="0" smtClean="0"/>
              <a:t> 후에  </a:t>
            </a:r>
            <a:r>
              <a:rPr lang="en-US" altLang="ko-KR" dirty="0"/>
              <a:t>[</a:t>
            </a:r>
            <a:r>
              <a:rPr lang="ko-KR" altLang="en-US" dirty="0"/>
              <a:t>파일</a:t>
            </a:r>
            <a:r>
              <a:rPr lang="en-US" altLang="ko-KR" dirty="0"/>
              <a:t>]-&gt;[</a:t>
            </a:r>
            <a:r>
              <a:rPr lang="ko-KR" altLang="en-US" dirty="0"/>
              <a:t>브라우저에서 보기</a:t>
            </a:r>
            <a:r>
              <a:rPr lang="en-US" altLang="ko-KR" dirty="0"/>
              <a:t>]</a:t>
            </a:r>
            <a:r>
              <a:rPr lang="ko-KR" altLang="en-US" dirty="0"/>
              <a:t>를 </a:t>
            </a:r>
            <a:r>
              <a:rPr lang="ko-KR" altLang="en-US" dirty="0" smtClean="0"/>
              <a:t>선택하여 실행한</a:t>
            </a:r>
            <a:r>
              <a:rPr lang="ko-KR" altLang="en-US" dirty="0"/>
              <a:t>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VS </a:t>
            </a:r>
            <a:r>
              <a:rPr lang="en-US" altLang="ko-KR" dirty="0"/>
              <a:t>Express for Web</a:t>
            </a:r>
            <a:r>
              <a:rPr lang="ko-KR" altLang="en-US" dirty="0"/>
              <a:t>은 자체적으로 </a:t>
            </a:r>
            <a:r>
              <a:rPr lang="ko-KR" altLang="en-US" dirty="0" err="1"/>
              <a:t>웹서버를</a:t>
            </a:r>
            <a:r>
              <a:rPr lang="ko-KR" altLang="en-US" dirty="0"/>
              <a:t> </a:t>
            </a:r>
            <a:r>
              <a:rPr lang="ko-KR" altLang="en-US" dirty="0" smtClean="0"/>
              <a:t>운용한다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err="1" smtClean="0"/>
              <a:t>testfile1.txt</a:t>
            </a:r>
            <a:r>
              <a:rPr lang="en-US" altLang="ko-KR" dirty="0" smtClean="0"/>
              <a:t> </a:t>
            </a:r>
            <a:r>
              <a:rPr lang="ko-KR" altLang="en-US" dirty="0"/>
              <a:t>파일도 같은 </a:t>
            </a:r>
            <a:r>
              <a:rPr lang="ko-KR" altLang="en-US" dirty="0" err="1"/>
              <a:t>디렉토리에</a:t>
            </a:r>
            <a:r>
              <a:rPr lang="ko-KR" altLang="en-US" dirty="0"/>
              <a:t> 있어야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49" y="3280660"/>
            <a:ext cx="4714875" cy="3215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773258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AJAX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2047874"/>
            <a:ext cx="8212138" cy="48101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getFromServer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req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if (</a:t>
            </a:r>
            <a:r>
              <a:rPr lang="en-US" altLang="ko-KR" dirty="0" err="1"/>
              <a:t>window.XMLHttpRequest</a:t>
            </a:r>
            <a:r>
              <a:rPr lang="en-US" altLang="ko-KR" dirty="0"/>
              <a:t>) {// code for </a:t>
            </a:r>
            <a:r>
              <a:rPr lang="en-US" altLang="ko-KR" dirty="0" err="1"/>
              <a:t>IE7</a:t>
            </a:r>
            <a:r>
              <a:rPr lang="en-US" altLang="ko-KR" dirty="0"/>
              <a:t>+, Firefox, Chrome, Opera, Safari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req</a:t>
            </a:r>
            <a:r>
              <a:rPr lang="en-US" altLang="ko-KR" dirty="0"/>
              <a:t> = new </a:t>
            </a:r>
            <a:r>
              <a:rPr lang="en-US" altLang="ko-KR" dirty="0" err="1"/>
              <a:t>XMLHttpRequest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else {// code for </a:t>
            </a:r>
            <a:r>
              <a:rPr lang="en-US" altLang="ko-KR" dirty="0" err="1"/>
              <a:t>IE6</a:t>
            </a:r>
            <a:r>
              <a:rPr lang="en-US" altLang="ko-KR" dirty="0"/>
              <a:t>, </a:t>
            </a:r>
            <a:r>
              <a:rPr lang="en-US" altLang="ko-KR" dirty="0" err="1"/>
              <a:t>IE5</a:t>
            </a: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req</a:t>
            </a:r>
            <a:r>
              <a:rPr lang="en-US" altLang="ko-KR" dirty="0"/>
              <a:t> = new </a:t>
            </a:r>
            <a:r>
              <a:rPr lang="en-US" altLang="ko-KR" dirty="0" err="1"/>
              <a:t>ActiveXObject</a:t>
            </a:r>
            <a:r>
              <a:rPr lang="en-US" altLang="ko-KR" dirty="0"/>
              <a:t>("</a:t>
            </a:r>
            <a:r>
              <a:rPr lang="en-US" altLang="ko-KR" dirty="0" err="1"/>
              <a:t>Microsoft.XMLHTTP</a:t>
            </a:r>
            <a:r>
              <a:rPr lang="en-US" altLang="ko-KR" dirty="0"/>
              <a:t>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req.onreadystatechange</a:t>
            </a:r>
            <a:r>
              <a:rPr lang="en-US" altLang="ko-KR" dirty="0"/>
              <a:t> = 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if (</a:t>
            </a:r>
            <a:r>
              <a:rPr lang="en-US" altLang="ko-KR" dirty="0" err="1"/>
              <a:t>req.readyState</a:t>
            </a:r>
            <a:r>
              <a:rPr lang="en-US" altLang="ko-KR" dirty="0"/>
              <a:t> == 4 &amp;&amp; </a:t>
            </a:r>
            <a:r>
              <a:rPr lang="en-US" altLang="ko-KR" dirty="0" err="1"/>
              <a:t>req.status</a:t>
            </a:r>
            <a:r>
              <a:rPr lang="en-US" altLang="ko-KR" dirty="0"/>
              <a:t> == 200)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("target").</a:t>
            </a:r>
            <a:r>
              <a:rPr lang="en-US" altLang="ko-KR" dirty="0" err="1"/>
              <a:t>innerHTML</a:t>
            </a:r>
            <a:r>
              <a:rPr lang="en-US" altLang="ko-KR" dirty="0"/>
              <a:t> = </a:t>
            </a:r>
            <a:r>
              <a:rPr lang="en-US" altLang="ko-KR" dirty="0" err="1"/>
              <a:t>req.responseText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req.open</a:t>
            </a:r>
            <a:r>
              <a:rPr lang="en-US" altLang="ko-KR" dirty="0"/>
              <a:t>("GET", "</a:t>
            </a:r>
            <a:r>
              <a:rPr lang="en-US" altLang="ko-KR" dirty="0" err="1" smtClean="0"/>
              <a:t>testfile1.txt</a:t>
            </a:r>
            <a:r>
              <a:rPr lang="en-US" altLang="ko-KR" dirty="0"/>
              <a:t>", true);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req.send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85800" y="1333500"/>
            <a:ext cx="8212138" cy="600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 latinLnBrk="1"/>
            <a:r>
              <a:rPr lang="en-US" altLang="ko-KR" dirty="0"/>
              <a:t>Ajax</a:t>
            </a:r>
            <a:r>
              <a:rPr lang="ko-KR" altLang="en-US" dirty="0"/>
              <a:t>는 </a:t>
            </a:r>
            <a:r>
              <a:rPr lang="en-US" altLang="ko-KR" dirty="0"/>
              <a:t>Asynchronous JavaScript and XML</a:t>
            </a:r>
            <a:r>
              <a:rPr lang="ko-KR" altLang="en-US" dirty="0"/>
              <a:t>의 약자입니다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latinLnBrk="1"/>
            <a:r>
              <a:rPr lang="en-US" altLang="ko-KR" dirty="0"/>
              <a:t>Ajax</a:t>
            </a:r>
            <a:r>
              <a:rPr lang="ko-KR" altLang="en-US" dirty="0"/>
              <a:t>는 동적인 대화형 </a:t>
            </a:r>
            <a:r>
              <a:rPr lang="ko-KR" altLang="en-US" dirty="0" err="1"/>
              <a:t>웹페이지를</a:t>
            </a:r>
            <a:r>
              <a:rPr lang="ko-KR" altLang="en-US" dirty="0"/>
              <a:t> 만듭니다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466725" y="108799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 smtClean="0">
                <a:solidFill>
                  <a:srgbClr val="FF0000"/>
                </a:solidFill>
              </a:rPr>
              <a:t>testfile.txt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473492" y="19335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 smtClean="0">
                <a:solidFill>
                  <a:srgbClr val="FF0000"/>
                </a:solidFill>
              </a:rPr>
              <a:t>ajax.html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5330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AJAX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90625"/>
            <a:ext cx="8212138" cy="21812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 smtClean="0"/>
              <a:t>&lt;/</a:t>
            </a:r>
            <a:r>
              <a:rPr lang="en-US" altLang="ko-KR" dirty="0"/>
              <a:t>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 id="target" style="width: </a:t>
            </a:r>
            <a:r>
              <a:rPr lang="en-US" altLang="ko-KR" dirty="0" err="1"/>
              <a:t>300px</a:t>
            </a:r>
            <a:r>
              <a:rPr lang="en-US" altLang="ko-KR" dirty="0"/>
              <a:t>; height: </a:t>
            </a:r>
            <a:r>
              <a:rPr lang="en-US" altLang="ko-KR" dirty="0" err="1"/>
              <a:t>60px</a:t>
            </a:r>
            <a:r>
              <a:rPr lang="en-US" altLang="ko-KR" dirty="0"/>
              <a:t>; border: solid; </a:t>
            </a:r>
            <a:r>
              <a:rPr lang="en-US" altLang="ko-KR" dirty="0" err="1"/>
              <a:t>1px</a:t>
            </a:r>
            <a:r>
              <a:rPr lang="en-US" altLang="ko-KR" dirty="0"/>
              <a:t> black;"&gt;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type="button"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getFromServer</a:t>
            </a:r>
            <a:r>
              <a:rPr lang="en-US" altLang="ko-KR" dirty="0"/>
              <a:t>()"&gt;GET DATA&lt;/button&gt;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56" y="3709989"/>
            <a:ext cx="7591425" cy="1505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81350" y="5654159"/>
            <a:ext cx="346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 smtClean="0">
                <a:solidFill>
                  <a:srgbClr val="FF0000"/>
                </a:solidFill>
              </a:rPr>
              <a:t>반드시</a:t>
            </a:r>
            <a:r>
              <a:rPr lang="en-US" altLang="ko-KR" i="1" dirty="0" smtClean="0">
                <a:solidFill>
                  <a:srgbClr val="FF0000"/>
                </a:solidFill>
              </a:rPr>
              <a:t> VS for Web</a:t>
            </a:r>
            <a:r>
              <a:rPr lang="ko-KR" altLang="en-US" i="1" dirty="0" smtClean="0">
                <a:solidFill>
                  <a:srgbClr val="FF0000"/>
                </a:solidFill>
              </a:rPr>
              <a:t>을 사용한다</a:t>
            </a:r>
            <a:r>
              <a:rPr lang="en-US" altLang="ko-KR" i="1" dirty="0">
                <a:solidFill>
                  <a:srgbClr val="FF0000"/>
                </a:solidFill>
              </a:rPr>
              <a:t>!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7960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jQuery</a:t>
            </a:r>
            <a:r>
              <a:rPr lang="ko-KR" altLang="en-US" dirty="0"/>
              <a:t>를 </a:t>
            </a:r>
            <a:r>
              <a:rPr lang="ko-KR" altLang="en-US" dirty="0" smtClean="0"/>
              <a:t>이용한</a:t>
            </a:r>
            <a:r>
              <a:rPr lang="en-US" altLang="ko-KR" dirty="0" smtClean="0"/>
              <a:t> AJAX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jQuery를</a:t>
            </a:r>
            <a:r>
              <a:rPr lang="en-US" altLang="ko-KR" dirty="0"/>
              <a:t> </a:t>
            </a:r>
            <a:r>
              <a:rPr lang="en-US" altLang="ko-KR" dirty="0" err="1"/>
              <a:t>사용하면</a:t>
            </a:r>
            <a:r>
              <a:rPr lang="en-US" altLang="ko-KR" dirty="0"/>
              <a:t> 좀 더 </a:t>
            </a:r>
            <a:r>
              <a:rPr lang="en-US" altLang="ko-KR" dirty="0" err="1"/>
              <a:t>쉽게</a:t>
            </a:r>
            <a:r>
              <a:rPr lang="en-US" altLang="ko-KR" dirty="0"/>
              <a:t> </a:t>
            </a:r>
            <a:r>
              <a:rPr lang="en-US" altLang="ko-KR" dirty="0" err="1"/>
              <a:t>Ajax를</a:t>
            </a:r>
            <a:r>
              <a:rPr lang="en-US" altLang="ko-KR" dirty="0"/>
              <a:t> </a:t>
            </a:r>
            <a:r>
              <a:rPr lang="en-US" altLang="ko-KR" dirty="0" err="1"/>
              <a:t>사용할</a:t>
            </a:r>
            <a:r>
              <a:rPr lang="en-US" altLang="ko-KR" dirty="0"/>
              <a:t> 수 </a:t>
            </a:r>
            <a:r>
              <a:rPr lang="en-US" altLang="ko-KR" dirty="0" err="1"/>
              <a:t>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6" y="2090739"/>
            <a:ext cx="6430062" cy="347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403208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AJAX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2047874"/>
            <a:ext cx="8212138" cy="4400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$("button").click(function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$("#target").load("</a:t>
            </a:r>
            <a:r>
              <a:rPr lang="en-US" altLang="ko-KR" dirty="0" err="1"/>
              <a:t>testfile1.txt</a:t>
            </a:r>
            <a:r>
              <a:rPr lang="en-US" altLang="ko-KR" dirty="0"/>
              <a:t>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&lt;div id="target" style="width: </a:t>
            </a:r>
            <a:r>
              <a:rPr lang="en-US" altLang="ko-KR" dirty="0" err="1"/>
              <a:t>300px</a:t>
            </a:r>
            <a:r>
              <a:rPr lang="en-US" altLang="ko-KR" dirty="0"/>
              <a:t>; height: </a:t>
            </a:r>
            <a:r>
              <a:rPr lang="en-US" altLang="ko-KR" dirty="0" err="1"/>
              <a:t>60px</a:t>
            </a:r>
            <a:r>
              <a:rPr lang="en-US" altLang="ko-KR" dirty="0"/>
              <a:t>; border: solid </a:t>
            </a:r>
            <a:r>
              <a:rPr lang="en-US" altLang="ko-KR" dirty="0" err="1"/>
              <a:t>1px</a:t>
            </a:r>
            <a:r>
              <a:rPr lang="en-US" altLang="ko-KR" dirty="0"/>
              <a:t> black"&gt;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&lt;button&gt;Get Data&lt;/button&gt;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85800" y="1333500"/>
            <a:ext cx="8212138" cy="600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 latinLnBrk="1"/>
            <a:r>
              <a:rPr lang="en-US" altLang="ko-KR" dirty="0"/>
              <a:t>Ajax</a:t>
            </a:r>
            <a:r>
              <a:rPr lang="ko-KR" altLang="en-US" dirty="0"/>
              <a:t>는 </a:t>
            </a:r>
            <a:r>
              <a:rPr lang="en-US" altLang="ko-KR" dirty="0"/>
              <a:t>Asynchronous JavaScript and XML</a:t>
            </a:r>
            <a:r>
              <a:rPr lang="ko-KR" altLang="en-US" dirty="0"/>
              <a:t>의 약자입니다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latinLnBrk="1"/>
            <a:r>
              <a:rPr lang="en-US" altLang="ko-KR" dirty="0"/>
              <a:t>Ajax</a:t>
            </a:r>
            <a:r>
              <a:rPr lang="ko-KR" altLang="en-US" dirty="0"/>
              <a:t>는 동적인 대화형 </a:t>
            </a:r>
            <a:r>
              <a:rPr lang="ko-KR" altLang="en-US" dirty="0" err="1"/>
              <a:t>웹페이지를</a:t>
            </a:r>
            <a:r>
              <a:rPr lang="ko-KR" altLang="en-US" dirty="0"/>
              <a:t> 만듭니다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466725" y="108799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 smtClean="0">
                <a:solidFill>
                  <a:srgbClr val="FF0000"/>
                </a:solidFill>
              </a:rPr>
              <a:t>testfile.txt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473492" y="19335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 smtClean="0">
                <a:solidFill>
                  <a:srgbClr val="FF0000"/>
                </a:solidFill>
              </a:rPr>
              <a:t>ajax.html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6436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jQuery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사용방법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50" y="1333500"/>
            <a:ext cx="8840788" cy="5010150"/>
          </a:xfrm>
        </p:spPr>
        <p:txBody>
          <a:bodyPr/>
          <a:lstStyle/>
          <a:p>
            <a:pPr lvl="0"/>
            <a:r>
              <a:rPr lang="en-US" altLang="ko-KR" dirty="0" err="1"/>
              <a:t>jQuery.com</a:t>
            </a:r>
            <a:r>
              <a:rPr lang="ko-KR" altLang="en-US" dirty="0"/>
              <a:t>에서 </a:t>
            </a:r>
            <a:r>
              <a:rPr lang="en-US" altLang="ko-KR" dirty="0"/>
              <a:t>jQuery </a:t>
            </a:r>
            <a:r>
              <a:rPr lang="ko-KR" altLang="en-US" dirty="0"/>
              <a:t>파일을 </a:t>
            </a:r>
            <a:r>
              <a:rPr lang="ko-KR" altLang="en-US" dirty="0" err="1"/>
              <a:t>다운로드하는</a:t>
            </a:r>
            <a:r>
              <a:rPr lang="ko-KR" altLang="en-US" dirty="0"/>
              <a:t>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en-US" altLang="ko-KR" dirty="0"/>
              <a:t>jQuery</a:t>
            </a:r>
            <a:r>
              <a:rPr lang="ko-KR" altLang="en-US" dirty="0"/>
              <a:t>는 </a:t>
            </a:r>
            <a:r>
              <a:rPr lang="en-US" altLang="ko-KR" dirty="0"/>
              <a:t>http://</a:t>
            </a:r>
            <a:r>
              <a:rPr lang="en-US" altLang="ko-KR" dirty="0" err="1"/>
              <a:t>www.jquery.com</a:t>
            </a:r>
            <a:r>
              <a:rPr lang="ko-KR" altLang="en-US" dirty="0"/>
              <a:t>에서 다운로드</a:t>
            </a:r>
          </a:p>
          <a:p>
            <a:pPr marL="457200" lvl="1" indent="0">
              <a:buNone/>
            </a:pPr>
            <a:endParaRPr lang="ko-KR" altLang="en-US" dirty="0"/>
          </a:p>
          <a:p>
            <a:pPr lvl="0"/>
            <a:r>
              <a:rPr lang="ko-KR" altLang="en-US" dirty="0" err="1"/>
              <a:t>실행시마다</a:t>
            </a:r>
            <a:r>
              <a:rPr lang="ko-KR" altLang="en-US" dirty="0"/>
              <a:t> </a:t>
            </a:r>
            <a:r>
              <a:rPr lang="ko-KR" altLang="en-US" dirty="0" err="1"/>
              <a:t>구글이나</a:t>
            </a:r>
            <a:r>
              <a:rPr lang="ko-KR" altLang="en-US" dirty="0"/>
              <a:t> 마이크로소프트에서 </a:t>
            </a:r>
            <a:r>
              <a:rPr lang="en-US" altLang="ko-KR" dirty="0"/>
              <a:t>jQuery </a:t>
            </a:r>
            <a:r>
              <a:rPr lang="ko-KR" altLang="en-US" dirty="0"/>
              <a:t>파일을 포함하는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/>
              <a:t>공개 서버로부터 네트워크를 통하여 </a:t>
            </a:r>
            <a:r>
              <a:rPr lang="ko-KR" altLang="en-US" dirty="0" err="1"/>
              <a:t>웹페이지를</a:t>
            </a:r>
            <a:r>
              <a:rPr lang="ko-KR" altLang="en-US" dirty="0"/>
              <a:t> 실행할 때마다 </a:t>
            </a:r>
            <a:r>
              <a:rPr lang="ko-KR" altLang="en-US" dirty="0" err="1"/>
              <a:t>다운로드받을</a:t>
            </a:r>
            <a:r>
              <a:rPr lang="ko-KR" altLang="en-US" dirty="0"/>
              <a:t> 수도 </a:t>
            </a:r>
            <a:r>
              <a:rPr lang="ko-KR" altLang="en-US" dirty="0" smtClean="0"/>
              <a:t>있다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최근</a:t>
            </a:r>
            <a:r>
              <a:rPr lang="ko-KR" altLang="en-US" dirty="0">
                <a:solidFill>
                  <a:srgbClr val="FF0000"/>
                </a:solidFill>
              </a:rPr>
              <a:t>에 </a:t>
            </a:r>
            <a:r>
              <a:rPr lang="en-US" altLang="ko-KR" dirty="0" smtClean="0">
                <a:solidFill>
                  <a:srgbClr val="FF0000"/>
                </a:solidFill>
              </a:rPr>
              <a:t>1.9.1</a:t>
            </a:r>
            <a:r>
              <a:rPr lang="ko-KR" altLang="en-US" dirty="0" smtClean="0">
                <a:solidFill>
                  <a:srgbClr val="FF0000"/>
                </a:solidFill>
              </a:rPr>
              <a:t>버전은 </a:t>
            </a:r>
            <a:r>
              <a:rPr lang="ko-KR" altLang="en-US" dirty="0" err="1" smtClean="0">
                <a:solidFill>
                  <a:srgbClr val="FF0000"/>
                </a:solidFill>
              </a:rPr>
              <a:t>사용불가</a:t>
            </a:r>
            <a:r>
              <a:rPr lang="en-US" altLang="ko-KR" dirty="0" smtClean="0">
                <a:solidFill>
                  <a:srgbClr val="FF0000"/>
                </a:solidFill>
              </a:rPr>
              <a:t>-&gt;1.10.1</a:t>
            </a:r>
            <a:r>
              <a:rPr lang="ko-KR" altLang="en-US" dirty="0" smtClean="0">
                <a:solidFill>
                  <a:srgbClr val="FF0000"/>
                </a:solidFill>
              </a:rPr>
              <a:t>버전으로 변경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책의  소스 수정되어</a:t>
            </a:r>
            <a:r>
              <a:rPr lang="ko-KR" altLang="en-US" dirty="0">
                <a:solidFill>
                  <a:srgbClr val="FF0000"/>
                </a:solidFill>
              </a:rPr>
              <a:t>야 </a:t>
            </a:r>
            <a:r>
              <a:rPr lang="ko-KR" altLang="en-US" dirty="0" smtClean="0">
                <a:solidFill>
                  <a:srgbClr val="FF0000"/>
                </a:solidFill>
              </a:rPr>
              <a:t>함</a:t>
            </a:r>
            <a:r>
              <a:rPr lang="en-US" altLang="ko-KR" dirty="0" smtClean="0">
                <a:solidFill>
                  <a:srgbClr val="FF0000"/>
                </a:solidFill>
              </a:rPr>
              <a:t>!)</a:t>
            </a:r>
            <a:endParaRPr lang="ko-KR" altLang="en-US" dirty="0">
              <a:solidFill>
                <a:srgbClr val="FF0000"/>
              </a:solidFill>
            </a:endParaRPr>
          </a:p>
          <a:p>
            <a:pPr lvl="2" latinLnBrk="0"/>
            <a:r>
              <a:rPr lang="en-US" altLang="ko-KR" dirty="0" smtClean="0"/>
              <a:t>&lt;</a:t>
            </a:r>
            <a:r>
              <a:rPr lang="en-US" altLang="ko-KR" dirty="0"/>
              <a:t>head&gt;</a:t>
            </a:r>
          </a:p>
          <a:p>
            <a:pPr lvl="2" latinLnBrk="0"/>
            <a:r>
              <a:rPr lang="en-US" altLang="ko-KR" dirty="0"/>
              <a:t>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 smtClean="0"/>
              <a:t>code.jquery.com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jquery-1.10.1.min.js</a:t>
            </a:r>
            <a:r>
              <a:rPr lang="en-US" altLang="ko-KR" dirty="0"/>
              <a:t>"&gt;&lt;/script&gt;</a:t>
            </a:r>
          </a:p>
          <a:p>
            <a:pPr lvl="2" latinLnBrk="0"/>
            <a:r>
              <a:rPr lang="en-US" altLang="ko-KR" dirty="0" smtClean="0"/>
              <a:t>&lt;/</a:t>
            </a:r>
            <a:r>
              <a:rPr lang="en-US" altLang="ko-KR" dirty="0"/>
              <a:t>head&gt;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21895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JSON</a:t>
            </a:r>
            <a:r>
              <a:rPr lang="en-US" altLang="ko-KR" dirty="0"/>
              <a:t> (JavaScript Object Notation)</a:t>
            </a:r>
            <a:r>
              <a:rPr lang="ko-KR" altLang="en-US" dirty="0"/>
              <a:t>은 텍스트</a:t>
            </a:r>
            <a:r>
              <a:rPr lang="en-US" altLang="ko-KR" dirty="0"/>
              <a:t>-</a:t>
            </a:r>
            <a:r>
              <a:rPr lang="ko-KR" altLang="en-US" dirty="0"/>
              <a:t>기반의 데이터 교환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r>
              <a:rPr lang="en-US" altLang="ko-KR" dirty="0" err="1" smtClean="0"/>
              <a:t>JSON</a:t>
            </a:r>
            <a:r>
              <a:rPr lang="ko-KR" altLang="en-US" dirty="0"/>
              <a:t>은 자바 스크립트 언어에서 </a:t>
            </a:r>
            <a:r>
              <a:rPr lang="ko-KR" altLang="en-US" dirty="0" smtClean="0"/>
              <a:t>유래</a:t>
            </a:r>
            <a:endParaRPr lang="en-US" altLang="ko-KR" dirty="0" smtClean="0"/>
          </a:p>
          <a:p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/>
              <a:t>형식은 </a:t>
            </a:r>
            <a:r>
              <a:rPr lang="en-US" altLang="ko-KR" dirty="0"/>
              <a:t>Douglas </a:t>
            </a:r>
            <a:r>
              <a:rPr lang="en-US" altLang="ko-KR" dirty="0" err="1"/>
              <a:t>Crockford</a:t>
            </a:r>
            <a:r>
              <a:rPr lang="ko-KR" altLang="en-US" dirty="0"/>
              <a:t>에 의하여 처음으로 지정되었으며</a:t>
            </a:r>
            <a:r>
              <a:rPr lang="en-US" altLang="ko-KR" dirty="0"/>
              <a:t>, </a:t>
            </a:r>
            <a:r>
              <a:rPr lang="en-US" altLang="ko-KR" dirty="0" err="1"/>
              <a:t>RFC</a:t>
            </a:r>
            <a:r>
              <a:rPr lang="en-US" altLang="ko-KR" dirty="0"/>
              <a:t> 4627</a:t>
            </a:r>
            <a:r>
              <a:rPr lang="ko-KR" altLang="en-US" dirty="0"/>
              <a:t>에 </a:t>
            </a:r>
            <a:r>
              <a:rPr lang="ko-KR" altLang="en-US" dirty="0" smtClean="0"/>
              <a:t>기술</a:t>
            </a:r>
            <a:endParaRPr lang="en-US" altLang="ko-KR" dirty="0" smtClean="0"/>
          </a:p>
          <a:p>
            <a:r>
              <a:rPr lang="ko-KR" altLang="en-US" dirty="0" smtClean="0"/>
              <a:t>공식적인 </a:t>
            </a:r>
            <a:r>
              <a:rPr lang="ko-KR" altLang="en-US" dirty="0"/>
              <a:t>인터넷 미디어 타입은 </a:t>
            </a:r>
            <a:r>
              <a:rPr lang="en-US" altLang="ko-KR" dirty="0"/>
              <a:t>application/</a:t>
            </a:r>
            <a:r>
              <a:rPr lang="en-US" altLang="ko-KR" dirty="0" err="1"/>
              <a:t>json</a:t>
            </a:r>
            <a:r>
              <a:rPr lang="ko-KR" altLang="en-US" dirty="0"/>
              <a:t>이며 파일 이름 </a:t>
            </a:r>
            <a:r>
              <a:rPr lang="ko-KR" altLang="en-US" dirty="0" err="1"/>
              <a:t>확장자는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en-US" altLang="ko-KR" dirty="0" err="1" smtClean="0"/>
              <a:t>json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4270937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JSON</a:t>
            </a:r>
            <a:r>
              <a:rPr lang="ko-KR" altLang="en-US" dirty="0" smtClean="0"/>
              <a:t>으로 표현된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500"/>
            <a:ext cx="8212138" cy="3324225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 latinLnBrk="0">
              <a:buNone/>
            </a:pPr>
            <a:r>
              <a:rPr lang="en-US" altLang="ko-KR" sz="1600" dirty="0"/>
              <a:t>{</a:t>
            </a:r>
          </a:p>
          <a:p>
            <a:pPr marL="0" indent="0" latinLnBrk="0">
              <a:buNone/>
            </a:pPr>
            <a:r>
              <a:rPr lang="en-US" altLang="ko-KR" sz="1600" dirty="0"/>
              <a:t>    "name": "</a:t>
            </a:r>
            <a:r>
              <a:rPr lang="en-US" altLang="ko-KR" sz="1600" dirty="0" err="1"/>
              <a:t>HongGilDong</a:t>
            </a:r>
            <a:r>
              <a:rPr lang="en-US" altLang="ko-KR" sz="1600" dirty="0"/>
              <a:t>",</a:t>
            </a:r>
          </a:p>
          <a:p>
            <a:pPr marL="0" indent="0" latinLnBrk="0">
              <a:buNone/>
            </a:pPr>
            <a:r>
              <a:rPr lang="en-US" altLang="ko-KR" sz="1600" dirty="0"/>
              <a:t>    "age": 25,</a:t>
            </a:r>
          </a:p>
          <a:p>
            <a:pPr marL="0" indent="0" latinLnBrk="0">
              <a:buNone/>
            </a:pPr>
            <a:r>
              <a:rPr lang="en-US" altLang="ko-KR" sz="1600" dirty="0"/>
              <a:t>    "address": {</a:t>
            </a:r>
          </a:p>
          <a:p>
            <a:pPr marL="0" indent="0" latinLnBrk="0">
              <a:buNone/>
            </a:pPr>
            <a:r>
              <a:rPr lang="en-US" altLang="ko-KR" sz="1600" dirty="0"/>
              <a:t>        "nation": "Korea",</a:t>
            </a:r>
          </a:p>
          <a:p>
            <a:pPr marL="0" indent="0" latinLnBrk="0">
              <a:buNone/>
            </a:pPr>
            <a:r>
              <a:rPr lang="en-US" altLang="ko-KR" sz="1600" dirty="0"/>
              <a:t>        "city": "Seoul",</a:t>
            </a:r>
          </a:p>
          <a:p>
            <a:pPr marL="0" indent="0" latinLnBrk="0">
              <a:buNone/>
            </a:pPr>
            <a:r>
              <a:rPr lang="en-US" altLang="ko-KR" sz="1600" dirty="0"/>
              <a:t>        "</a:t>
            </a:r>
            <a:r>
              <a:rPr lang="en-US" altLang="ko-KR" sz="1600" dirty="0" err="1"/>
              <a:t>postalCode</a:t>
            </a:r>
            <a:r>
              <a:rPr lang="en-US" altLang="ko-KR" sz="1600" dirty="0"/>
              <a:t>": "123-456"</a:t>
            </a:r>
          </a:p>
          <a:p>
            <a:pPr marL="0" indent="0" latinLnBrk="0">
              <a:buNone/>
            </a:pPr>
            <a:r>
              <a:rPr lang="en-US" altLang="ko-KR" sz="1600" dirty="0"/>
              <a:t>    },</a:t>
            </a:r>
          </a:p>
          <a:p>
            <a:pPr marL="0" indent="0" latinLnBrk="0">
              <a:buNone/>
            </a:pPr>
            <a:r>
              <a:rPr lang="en-US" altLang="ko-KR" sz="1600" dirty="0"/>
              <a:t>    "</a:t>
            </a:r>
            <a:r>
              <a:rPr lang="ko-KR" altLang="en-US" sz="1600" dirty="0"/>
              <a:t>특기</a:t>
            </a:r>
            <a:r>
              <a:rPr lang="en-US" altLang="ko-KR" sz="1600" dirty="0"/>
              <a:t>": ["</a:t>
            </a:r>
            <a:r>
              <a:rPr lang="ko-KR" altLang="en-US" sz="1600" dirty="0"/>
              <a:t>검술</a:t>
            </a:r>
            <a:r>
              <a:rPr lang="en-US" altLang="ko-KR" sz="1600" dirty="0"/>
              <a:t>", "</a:t>
            </a:r>
            <a:r>
              <a:rPr lang="ko-KR" altLang="en-US" sz="1600" dirty="0"/>
              <a:t>무술</a:t>
            </a:r>
            <a:r>
              <a:rPr lang="en-US" altLang="ko-KR" sz="1600" dirty="0"/>
              <a:t>"],</a:t>
            </a:r>
          </a:p>
          <a:p>
            <a:pPr marL="0" indent="0" latinLnBrk="0">
              <a:buNone/>
            </a:pPr>
            <a:r>
              <a:rPr lang="en-US" altLang="ko-KR" sz="1600" dirty="0"/>
              <a:t>    "phone": "010-123-4567"</a:t>
            </a:r>
          </a:p>
          <a:p>
            <a:pPr marL="0" indent="0" latinLnBrk="0">
              <a:buNone/>
            </a:pPr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91970086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JSON</a:t>
            </a:r>
            <a:r>
              <a:rPr lang="ko-KR" altLang="en-US" dirty="0" smtClean="0"/>
              <a:t>의 사용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2247900"/>
            <a:ext cx="62388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3281287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AJAX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81099"/>
            <a:ext cx="8212138" cy="54768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h4</a:t>
            </a:r>
            <a:r>
              <a:rPr lang="en-US" altLang="ko-KR" dirty="0"/>
              <a:t>&gt;</a:t>
            </a:r>
            <a:r>
              <a:rPr lang="ko-KR" altLang="en-US" dirty="0"/>
              <a:t>학생  명단</a:t>
            </a:r>
            <a:r>
              <a:rPr lang="en-US" altLang="ko-KR" dirty="0"/>
              <a:t>&lt;/</a:t>
            </a:r>
            <a:r>
              <a:rPr lang="en-US" altLang="ko-KR" dirty="0" err="1"/>
              <a:t>h4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&lt;p style="background-color: yellow"&gt;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		</a:t>
            </a:r>
            <a:r>
              <a:rPr lang="ko-KR" altLang="en-US" dirty="0"/>
              <a:t>이름</a:t>
            </a:r>
            <a:r>
              <a:rPr lang="en-US" altLang="ko-KR" dirty="0"/>
              <a:t>: &lt;span id="name"&gt;&lt;/span&gt;&amp;</a:t>
            </a:r>
            <a:r>
              <a:rPr lang="en-US" altLang="ko-KR" dirty="0" err="1"/>
              <a:t>nbsp</a:t>
            </a:r>
            <a:r>
              <a:rPr lang="en-US" altLang="ko-KR" dirty="0"/>
              <a:t> 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		</a:t>
            </a:r>
            <a:r>
              <a:rPr lang="ko-KR" altLang="en-US" dirty="0"/>
              <a:t>나이</a:t>
            </a:r>
            <a:r>
              <a:rPr lang="en-US" altLang="ko-KR" dirty="0"/>
              <a:t>: &lt;span id="age"&gt;&lt;/span&gt;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	&lt;/p&gt;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s = '[' +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'{"</a:t>
            </a:r>
            <a:r>
              <a:rPr lang="en-US" altLang="ko-KR" dirty="0" err="1"/>
              <a:t>name":"Hong","age":"21</a:t>
            </a:r>
            <a:r>
              <a:rPr lang="en-US" altLang="ko-KR" dirty="0"/>
              <a:t>" },' +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'{"</a:t>
            </a:r>
            <a:r>
              <a:rPr lang="en-US" altLang="ko-KR" dirty="0" err="1"/>
              <a:t>name":"Kim","age":"22</a:t>
            </a:r>
            <a:r>
              <a:rPr lang="en-US" altLang="ko-KR" dirty="0"/>
              <a:t>" },' +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'{"</a:t>
            </a:r>
            <a:r>
              <a:rPr lang="en-US" altLang="ko-KR" dirty="0" err="1"/>
              <a:t>name":"Park","age":"23</a:t>
            </a:r>
            <a:r>
              <a:rPr lang="en-US" altLang="ko-KR" dirty="0"/>
              <a:t>" }]';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students = </a:t>
            </a:r>
            <a:r>
              <a:rPr lang="en-US" altLang="ko-KR" dirty="0" err="1"/>
              <a:t>eval</a:t>
            </a:r>
            <a:r>
              <a:rPr lang="en-US" altLang="ko-KR" dirty="0"/>
              <a:t>("(" + s + ")");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students[1].name = "Lee";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("name").</a:t>
            </a:r>
            <a:r>
              <a:rPr lang="en-US" altLang="ko-KR" dirty="0" err="1"/>
              <a:t>innerHTML</a:t>
            </a:r>
            <a:r>
              <a:rPr lang="en-US" altLang="ko-KR" dirty="0"/>
              <a:t> = students[1].name;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("age").</a:t>
            </a:r>
            <a:r>
              <a:rPr lang="en-US" altLang="ko-KR" dirty="0" err="1"/>
              <a:t>innerHTML</a:t>
            </a:r>
            <a:r>
              <a:rPr lang="en-US" altLang="ko-KR" dirty="0"/>
              <a:t> = students[1].age;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4097" name="_x442371816" descr="EMB0000162044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0" y="2999580"/>
            <a:ext cx="3019242" cy="132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9506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첫 번째 </a:t>
            </a:r>
            <a:r>
              <a:rPr lang="en-US" altLang="ko-KR" dirty="0" smtClean="0"/>
              <a:t>jQuery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0"/>
            <a:ext cx="8212138" cy="43624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jquery-1.10.1.min.js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&lt;/</a:t>
            </a:r>
            <a:r>
              <a:rPr lang="en-US" altLang="ko-KR" dirty="0"/>
              <a:t>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$("</a:t>
            </a:r>
            <a:r>
              <a:rPr lang="en-US" altLang="ko-KR" dirty="0" err="1"/>
              <a:t>h2</a:t>
            </a:r>
            <a:r>
              <a:rPr lang="en-US" altLang="ko-KR" dirty="0"/>
              <a:t>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$(this).hide();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</a:t>
            </a:r>
            <a:r>
              <a:rPr lang="en-US" altLang="ko-KR" dirty="0" err="1"/>
              <a:t>h2</a:t>
            </a:r>
            <a:r>
              <a:rPr lang="en-US" altLang="ko-KR" dirty="0"/>
              <a:t>&gt;</a:t>
            </a:r>
            <a:r>
              <a:rPr lang="ko-KR" altLang="en-US" dirty="0"/>
              <a:t>클릭하면 사라집니다</a:t>
            </a:r>
            <a:r>
              <a:rPr lang="en-US" altLang="ko-KR" dirty="0"/>
              <a:t>.&lt;/</a:t>
            </a:r>
            <a:r>
              <a:rPr lang="en-US" altLang="ko-KR" dirty="0" err="1"/>
              <a:t>h2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sp>
        <p:nvSpPr>
          <p:cNvPr id="6" name="TextBox 5">
            <a:hlinkClick r:id="rId2" action="ppaction://hlinkfile"/>
          </p:cNvPr>
          <p:cNvSpPr txBox="1"/>
          <p:nvPr/>
        </p:nvSpPr>
        <p:spPr>
          <a:xfrm>
            <a:off x="1066800" y="5705475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3" action="ppaction://hlinkfile"/>
              </a:rPr>
              <a:t>웹브라우저로</a:t>
            </a:r>
            <a:r>
              <a:rPr lang="ko-KR" altLang="en-US" sz="1600" i="1" dirty="0" smtClean="0">
                <a:solidFill>
                  <a:srgbClr val="FF0000"/>
                </a:solidFill>
                <a:hlinkClick r:id="rId3" action="ppaction://hlinkfile"/>
              </a:rPr>
              <a:t> 보기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  <p:pic>
        <p:nvPicPr>
          <p:cNvPr id="3073" name="_x265850544" descr="EMB0000204829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679" y="4776786"/>
            <a:ext cx="4565259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950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jQuery </a:t>
            </a:r>
            <a:r>
              <a:rPr lang="ko-KR" altLang="en-US" dirty="0"/>
              <a:t>문장의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499"/>
            <a:ext cx="8212138" cy="4733925"/>
          </a:xfrm>
        </p:spPr>
        <p:txBody>
          <a:bodyPr/>
          <a:lstStyle/>
          <a:p>
            <a:r>
              <a:rPr lang="en-US" altLang="ko-KR" dirty="0"/>
              <a:t>$(...) </a:t>
            </a:r>
            <a:r>
              <a:rPr lang="ko-KR" altLang="en-US" dirty="0"/>
              <a:t>안에 </a:t>
            </a:r>
            <a:r>
              <a:rPr lang="ko-KR" altLang="en-US" dirty="0" err="1"/>
              <a:t>선택자를</a:t>
            </a:r>
            <a:r>
              <a:rPr lang="ko-KR" altLang="en-US" dirty="0"/>
              <a:t> 넣어서 원하는 요소를 선택하고</a:t>
            </a:r>
            <a:r>
              <a:rPr lang="en-US" altLang="ko-KR" dirty="0"/>
              <a:t>, </a:t>
            </a:r>
            <a:r>
              <a:rPr lang="ko-KR" altLang="en-US" dirty="0"/>
              <a:t>선택된 요소에 대하여 여러 가지 조작을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/>
              <a:t>$(“p”).show() - </a:t>
            </a:r>
            <a:r>
              <a:rPr lang="ko-KR" altLang="en-US" dirty="0"/>
              <a:t>모든 </a:t>
            </a:r>
            <a:r>
              <a:rPr lang="en-US" altLang="ko-KR" dirty="0"/>
              <a:t>&lt;p&gt; </a:t>
            </a:r>
            <a:r>
              <a:rPr lang="ko-KR" altLang="en-US" dirty="0"/>
              <a:t>요소들을 찾아서 화면에 표시한다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en-US" altLang="ko-KR" dirty="0"/>
              <a:t>$(“.</a:t>
            </a:r>
            <a:r>
              <a:rPr lang="en-US" altLang="ko-KR" dirty="0" err="1"/>
              <a:t>group1</a:t>
            </a:r>
            <a:r>
              <a:rPr lang="en-US" altLang="ko-KR" dirty="0"/>
              <a:t>”).</a:t>
            </a:r>
            <a:r>
              <a:rPr lang="en-US" altLang="ko-KR" dirty="0" err="1"/>
              <a:t>slideup</a:t>
            </a:r>
            <a:r>
              <a:rPr lang="en-US" altLang="ko-KR" dirty="0"/>
              <a:t>() - class=</a:t>
            </a:r>
            <a:r>
              <a:rPr lang="en-US" altLang="ko-KR" dirty="0" err="1"/>
              <a:t>group1</a:t>
            </a:r>
            <a:r>
              <a:rPr lang="ko-KR" altLang="en-US" dirty="0"/>
              <a:t>인 요소를 </a:t>
            </a:r>
            <a:r>
              <a:rPr lang="ko-KR" altLang="en-US" dirty="0" err="1"/>
              <a:t>슬라이드업</a:t>
            </a:r>
            <a:r>
              <a:rPr lang="ko-KR" altLang="en-US" dirty="0"/>
              <a:t> 방식으로 표시한다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en-US" altLang="ko-KR" dirty="0"/>
              <a:t>$(“#</a:t>
            </a:r>
            <a:r>
              <a:rPr lang="en-US" altLang="ko-KR" dirty="0" err="1"/>
              <a:t>id9</a:t>
            </a:r>
            <a:r>
              <a:rPr lang="en-US" altLang="ko-KR" dirty="0"/>
              <a:t>”).hide() - id=</a:t>
            </a:r>
            <a:r>
              <a:rPr lang="en-US" altLang="ko-KR" dirty="0" err="1"/>
              <a:t>id9</a:t>
            </a:r>
            <a:r>
              <a:rPr lang="ko-KR" altLang="en-US" dirty="0"/>
              <a:t>인 요소를 화면에서 감춘다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047875"/>
            <a:ext cx="66294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359107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423989"/>
            <a:ext cx="8210550" cy="2378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2233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일반적</a:t>
            </a:r>
            <a:r>
              <a:rPr lang="ko-KR" altLang="en-US" dirty="0"/>
              <a:t>인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514475"/>
            <a:ext cx="69342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838210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jQuery</a:t>
            </a:r>
            <a:r>
              <a:rPr lang="ko-KR" altLang="en-US" dirty="0"/>
              <a:t>를 이용한 이벤트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371600"/>
            <a:ext cx="733425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57956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3119</TotalTime>
  <Words>2650</Words>
  <Application>Microsoft Office PowerPoint</Application>
  <PresentationFormat>화면 슬라이드 쇼(4:3)</PresentationFormat>
  <Paragraphs>528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9" baseType="lpstr">
      <vt:lpstr>굴림</vt:lpstr>
      <vt:lpstr>Arial</vt:lpstr>
      <vt:lpstr>Century Schoolbook</vt:lpstr>
      <vt:lpstr>Comic Sans MS</vt:lpstr>
      <vt:lpstr>Symbol</vt:lpstr>
      <vt:lpstr>1_Crayons</vt:lpstr>
      <vt:lpstr>PowerPoint 프레젠테이션</vt:lpstr>
      <vt:lpstr>jQuery</vt:lpstr>
      <vt:lpstr>jQuery의 역사</vt:lpstr>
      <vt:lpstr>jQuery 사용방법</vt:lpstr>
      <vt:lpstr>첫 번째 jQuery 프로그램 </vt:lpstr>
      <vt:lpstr>jQuery 문장의 구조</vt:lpstr>
      <vt:lpstr>선택자</vt:lpstr>
      <vt:lpstr>일반적인 구조</vt:lpstr>
      <vt:lpstr>jQuery를 이용한 이벤트 처리</vt:lpstr>
      <vt:lpstr>마우스 이벤트</vt:lpstr>
      <vt:lpstr>마우스 이벤트</vt:lpstr>
      <vt:lpstr>focus와 blur 이벤트</vt:lpstr>
      <vt:lpstr>focus와 blur 이벤트</vt:lpstr>
      <vt:lpstr>이벤트 정보</vt:lpstr>
      <vt:lpstr>jQuery를 이용한 애니메이션</vt:lpstr>
      <vt:lpstr>show()와 hide()</vt:lpstr>
      <vt:lpstr>animate()</vt:lpstr>
      <vt:lpstr>fadeIn()/ fadeOut()</vt:lpstr>
      <vt:lpstr>메소드 체인닝</vt:lpstr>
      <vt:lpstr>jQuery를 이용한 DOM 변경</vt:lpstr>
      <vt:lpstr>jQuery를 이용한 DOM 변경</vt:lpstr>
      <vt:lpstr>요소의 컨텐츠 가져오기</vt:lpstr>
      <vt:lpstr>입력 필드의 값 읽어오기</vt:lpstr>
      <vt:lpstr>요소의 속성 가져오기</vt:lpstr>
      <vt:lpstr>DOM에 요소 추가하기</vt:lpstr>
      <vt:lpstr>DOM의 요소 삭제하기</vt:lpstr>
      <vt:lpstr>DOM의 요소 삭제하기</vt:lpstr>
      <vt:lpstr>jQuery를 이용한 CSS 조작</vt:lpstr>
      <vt:lpstr>jQuery를 이용한 CSS 조작</vt:lpstr>
      <vt:lpstr>실행 결과</vt:lpstr>
      <vt:lpstr>요소의 크기 조작</vt:lpstr>
      <vt:lpstr>요소의 크기 조작</vt:lpstr>
      <vt:lpstr>AJAX 개요</vt:lpstr>
      <vt:lpstr>AJAX의 동작 원리</vt:lpstr>
      <vt:lpstr>AJAX는 웹서버가 필요함</vt:lpstr>
      <vt:lpstr>AJAX 예제</vt:lpstr>
      <vt:lpstr>AJAX 예제</vt:lpstr>
      <vt:lpstr>jQuery를 이용한 AJAX</vt:lpstr>
      <vt:lpstr>AJAX 예제</vt:lpstr>
      <vt:lpstr>JSON</vt:lpstr>
      <vt:lpstr>JSON으로 표현된 객체</vt:lpstr>
      <vt:lpstr>JSON의 사용</vt:lpstr>
      <vt:lpstr>AJAX 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강사</cp:lastModifiedBy>
  <cp:revision>579</cp:revision>
  <dcterms:created xsi:type="dcterms:W3CDTF">2007-06-29T06:43:39Z</dcterms:created>
  <dcterms:modified xsi:type="dcterms:W3CDTF">2023-06-02T05:31:49Z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