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481" r:id="rId3"/>
    <p:sldId id="482" r:id="rId4"/>
    <p:sldId id="483" r:id="rId5"/>
    <p:sldId id="484" r:id="rId6"/>
    <p:sldId id="485" r:id="rId7"/>
    <p:sldId id="480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7" r:id="rId38"/>
    <p:sldId id="516" r:id="rId39"/>
    <p:sldId id="515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325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1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8/js_parse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8/js_get_ele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8/j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8.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내부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6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02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외부 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myscript.js</a:t>
            </a:r>
            <a:r>
              <a:rPr lang="en-US" altLang="ko-KR" sz="1600" kern="0" dirty="0">
                <a:solidFill>
                  <a:srgbClr val="000000"/>
                </a:solidFill>
              </a:rPr>
              <a:t>"&gt;&lt;/script&gt;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66750" y="3152776"/>
            <a:ext cx="8212138" cy="43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28347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myscript.js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6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="alert('</a:t>
            </a:r>
            <a:r>
              <a:rPr lang="ko-KR" altLang="en-US" sz="1600" kern="0" dirty="0">
                <a:solidFill>
                  <a:srgbClr val="000000"/>
                </a:solidFill>
              </a:rPr>
              <a:t>반갑습니다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.')"&gt;</a:t>
            </a:r>
            <a:r>
              <a:rPr lang="ko-KR" altLang="en-US" sz="1600" kern="0" dirty="0">
                <a:solidFill>
                  <a:srgbClr val="000000"/>
                </a:solidFill>
              </a:rPr>
              <a:t>버튼을 누르세요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95725"/>
            <a:ext cx="2457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505200"/>
            <a:ext cx="1733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381250" y="4029048"/>
            <a:ext cx="1171575" cy="609627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57425"/>
            <a:ext cx="8353425" cy="15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30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33663"/>
            <a:ext cx="7820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316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"Hello World!";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alert(x);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43" y="3305175"/>
            <a:ext cx="531444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55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수치형</a:t>
            </a:r>
            <a:r>
              <a:rPr lang="en-US" altLang="ko-KR" dirty="0"/>
              <a:t>(number)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en-US" altLang="ko-KR" dirty="0" smtClean="0"/>
              <a:t>undefined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701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"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54438"/>
            <a:ext cx="3424796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72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 = "Hello World";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 = "How are you" + " today?";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(t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s.toUpperCase</a:t>
            </a:r>
            <a:r>
              <a:rPr lang="en-US" altLang="ko-KR" sz="1600" kern="0" dirty="0">
                <a:solidFill>
                  <a:srgbClr val="000000"/>
                </a:solidFill>
              </a:rPr>
              <a:t>()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4067175"/>
            <a:ext cx="3517106" cy="15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70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s-ES" altLang="ko-KR" dirty="0"/>
              <a:t>var myCar = { model: "bmz", color: "red", hp: 100 </a:t>
            </a:r>
            <a:r>
              <a:rPr lang="es-ES" altLang="ko-KR" dirty="0" smtClean="0"/>
              <a:t>};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myCar.model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myCar.color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myCar.hp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s-E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613546"/>
            <a:ext cx="1795462" cy="1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4461933"/>
            <a:ext cx="2332037" cy="14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80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33713"/>
            <a:ext cx="5719763" cy="2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130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81113"/>
            <a:ext cx="8220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213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19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age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나이를 입력하세요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만나이로</a:t>
            </a:r>
            <a:r>
              <a:rPr lang="ko-KR" altLang="en-US" sz="1600" kern="0" dirty="0">
                <a:solidFill>
                  <a:srgbClr val="000000"/>
                </a:solidFill>
              </a:rPr>
              <a:t> 입력합니다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75" y="2876550"/>
            <a:ext cx="53688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40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62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x, y;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input;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(x + y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7411" name="_x253992296" descr="EMB00001afc69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2" y="4018756"/>
            <a:ext cx="4500298" cy="12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86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&lt;title&gt;Calculator&lt;/title&gt;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("x").value;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("y").value;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sum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(x) +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(y);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("sum").value =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8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덧셈 계산기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myform</a:t>
            </a:r>
            <a:r>
              <a:rPr lang="en-US" altLang="ko-KR" sz="1600" kern="0" dirty="0">
                <a:solidFill>
                  <a:srgbClr val="000000"/>
                </a:solidFill>
              </a:rPr>
              <a:t>" action="..." method="POST"&gt;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첫번째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id="x"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두번째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id="y"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id="sum"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();"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4280316"/>
            <a:ext cx="3648075" cy="20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0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id="test"&gt;This is a heading.&lt;/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("test");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e.style.color</a:t>
            </a:r>
            <a:r>
              <a:rPr lang="en-US" altLang="ko-KR" sz="1600" kern="0" dirty="0">
                <a:solidFill>
                  <a:srgbClr val="000000"/>
                </a:solidFill>
              </a:rPr>
              <a:t> = "red";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()"&gt;</a:t>
            </a:r>
            <a:r>
              <a:rPr lang="ko-KR" altLang="en-US" sz="1600" kern="0" dirty="0">
                <a:solidFill>
                  <a:srgbClr val="000000"/>
                </a:solidFill>
              </a:rPr>
              <a:t>클릭하세요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4482514"/>
            <a:ext cx="3497263" cy="1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04938"/>
            <a:ext cx="6562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292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</a:t>
            </a:r>
            <a:r>
              <a:rPr lang="en-US" altLang="ko-KR" dirty="0"/>
              <a:t>...else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470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3981452"/>
            <a:ext cx="8212138" cy="11906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if (time&lt;12)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	greeting="Good Morning!";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28688"/>
            <a:ext cx="4767263" cy="30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479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if (time&lt;12)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Morning!";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Afternoon!";</a:t>
            </a:r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513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56" y="1291828"/>
            <a:ext cx="5791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4464" y="5572125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DOM</a:t>
            </a:r>
            <a:r>
              <a:rPr lang="ko-KR" altLang="en-US" smtClean="0"/>
              <a:t>을 제어</a:t>
            </a:r>
            <a:r>
              <a:rPr lang="en-US" altLang="ko-KR" smtClean="0"/>
              <a:t>-&gt; Document Object Model</a:t>
            </a:r>
          </a:p>
          <a:p>
            <a:r>
              <a:rPr lang="ko-KR" altLang="en-US" smtClean="0"/>
              <a:t>자바스크립트 라이브러리 </a:t>
            </a:r>
            <a:r>
              <a:rPr lang="en-US" altLang="ko-KR" smtClean="0"/>
              <a:t>-&gt; jQuery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768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time = new Date().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getHours</a:t>
            </a:r>
            <a:r>
              <a:rPr lang="en-US" altLang="ko-KR" sz="1600" kern="0" dirty="0">
                <a:solidFill>
                  <a:srgbClr val="000000"/>
                </a:solidFill>
              </a:rPr>
              <a:t>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if (time &lt; 12) {		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12</a:t>
            </a:r>
            <a:r>
              <a:rPr lang="ko-KR" altLang="en-US" sz="1600" kern="0" dirty="0" smtClean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msg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= "Good Morning";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if (time &lt; 18) {			// 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Afternoon";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{						// </a:t>
            </a:r>
            <a:r>
              <a:rPr lang="ko-KR" altLang="en-US" sz="1600" kern="0" dirty="0">
                <a:solidFill>
                  <a:srgbClr val="000000"/>
                </a:solidFill>
              </a:rPr>
              <a:t>그렇지 않으면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이후이면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evening";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70425"/>
            <a:ext cx="1849438" cy="1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2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switch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grade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성적을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:", "A-F</a:t>
            </a:r>
            <a:r>
              <a:rPr lang="ko-KR" altLang="en-US" sz="1600" kern="0" dirty="0">
                <a:solidFill>
                  <a:srgbClr val="000000"/>
                </a:solidFill>
              </a:rPr>
              <a:t>사이의 문자로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switch (grade)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'A':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잘했어요</a:t>
            </a:r>
            <a:r>
              <a:rPr lang="en-US" altLang="ko-KR" sz="1600" kern="0" dirty="0">
                <a:solidFill>
                  <a:srgbClr val="000000"/>
                </a:solidFill>
              </a:rPr>
              <a:t>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'B':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좋은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'C':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괜찮은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'D':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좀더 노력하세요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'F':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다음학기</a:t>
            </a:r>
            <a:r>
              <a:rPr lang="ko-KR" altLang="en-US" sz="1600" kern="0" dirty="0">
                <a:solidFill>
                  <a:srgbClr val="000000"/>
                </a:solidFill>
              </a:rPr>
              <a:t> 수강하세요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default: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알수없는</a:t>
            </a:r>
            <a:r>
              <a:rPr lang="ko-KR" altLang="en-US" sz="1600" kern="0" dirty="0">
                <a:solidFill>
                  <a:srgbClr val="000000"/>
                </a:solidFill>
              </a:rPr>
              <a:t> 학점입니다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6" y="4833056"/>
            <a:ext cx="4411389" cy="1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4833056"/>
            <a:ext cx="1592262" cy="1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8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542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 = 53;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정답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 = 0;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function guess()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result = "";		// </a:t>
            </a:r>
            <a:r>
              <a:rPr lang="ko-KR" altLang="en-US" sz="1600" kern="0" dirty="0">
                <a:solidFill>
                  <a:srgbClr val="000000"/>
                </a:solidFill>
              </a:rPr>
              <a:t>결과 메시지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사용자가 입력한 값을 받아서 변수 </a:t>
            </a:r>
            <a:r>
              <a:rPr lang="en-US" altLang="ko-KR" sz="1600" kern="0" dirty="0">
                <a:solidFill>
                  <a:srgbClr val="000000"/>
                </a:solidFill>
              </a:rPr>
              <a:t>number</a:t>
            </a:r>
            <a:r>
              <a:rPr lang="ko-KR" altLang="en-US" sz="1600" kern="0" dirty="0">
                <a:solidFill>
                  <a:srgbClr val="000000"/>
                </a:solidFill>
              </a:rPr>
              <a:t>에 대입한다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number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("user").value);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++;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횟수를 증가시킨다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if (number ==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성공입니다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if (number &lt;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낮습니다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높습니다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("result").value = result;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("guesses").value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return true;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3524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숫자 맞추기 게임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ko-KR" altLang="en-US" sz="1600" kern="0" dirty="0">
                <a:solidFill>
                  <a:srgbClr val="000000"/>
                </a:solidFill>
              </a:rPr>
              <a:t>이 게임은 컴퓨터가 생성한 숫자를 맞추는 게임입니다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숫자는 </a:t>
            </a:r>
            <a:r>
              <a:rPr lang="en-US" altLang="ko-KR" sz="1600" kern="0" dirty="0">
                <a:solidFill>
                  <a:srgbClr val="000000"/>
                </a:solidFill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</a:rPr>
              <a:t>부터 </a:t>
            </a:r>
            <a:r>
              <a:rPr lang="en-US" altLang="ko-KR" sz="1600" kern="0" dirty="0">
                <a:solidFill>
                  <a:srgbClr val="000000"/>
                </a:solidFill>
              </a:rPr>
              <a:t>100 </a:t>
            </a:r>
            <a:r>
              <a:rPr lang="ko-KR" altLang="en-US" sz="1600" kern="0" dirty="0">
                <a:solidFill>
                  <a:srgbClr val="000000"/>
                </a:solidFill>
              </a:rPr>
              <a:t>사이에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숫자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id="user"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확인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="guess();"&gt;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추측횟수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id="guesses"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힌트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id="result" size="16"&gt;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0038936" descr="EMB00001afc69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781550"/>
            <a:ext cx="4410075" cy="2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95525"/>
            <a:ext cx="6800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318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err="1"/>
              <a:t>정해진</a:t>
            </a:r>
            <a:r>
              <a:rPr lang="ko-KR" altLang="en-US" dirty="0"/>
              <a:t> 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90713"/>
            <a:ext cx="8210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865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10)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42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205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51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90650"/>
            <a:ext cx="8277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8175" y="3558273"/>
            <a:ext cx="57502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Node.js</a:t>
            </a:r>
          </a:p>
          <a:p>
            <a:r>
              <a:rPr lang="ko-KR" altLang="en-US" smtClean="0"/>
              <a:t>자바스크립트를 서버기반에서 동작하게 해주는 플랫폼</a:t>
            </a:r>
            <a:endParaRPr lang="en-US" altLang="ko-KR" smtClean="0"/>
          </a:p>
          <a:p>
            <a:r>
              <a:rPr lang="ko-KR" altLang="en-US" smtClean="0"/>
              <a:t>자바스크립트 런타임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자바스크립트 </a:t>
            </a:r>
            <a:r>
              <a:rPr lang="en-US" altLang="ko-KR" smtClean="0"/>
              <a:t>: </a:t>
            </a:r>
            <a:r>
              <a:rPr lang="ko-KR" altLang="en-US" smtClean="0"/>
              <a:t>클라이언트 기반언어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자바 </a:t>
            </a:r>
            <a:r>
              <a:rPr lang="en-US" altLang="ko-KR" smtClean="0"/>
              <a:t>: </a:t>
            </a:r>
            <a:r>
              <a:rPr lang="ko-KR" altLang="en-US" smtClean="0"/>
              <a:t>서버기반언어</a:t>
            </a:r>
            <a:r>
              <a:rPr lang="en-US" altLang="ko-KR" smtClean="0"/>
              <a:t>, </a:t>
            </a:r>
            <a:r>
              <a:rPr lang="ko-KR" altLang="en-US" smtClean="0"/>
              <a:t>플랫폼에 독립적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JAVA -&gt; JSP -&gt; Servelet-&gt; JSTL -&gt;EL</a:t>
            </a:r>
          </a:p>
          <a:p>
            <a:r>
              <a:rPr lang="en-US" altLang="ko-KR"/>
              <a:t> </a:t>
            </a:r>
            <a:r>
              <a:rPr lang="en-US" altLang="ko-KR" smtClean="0"/>
              <a:t>MVC1 -&gt; MVC2 -&gt; </a:t>
            </a:r>
            <a:r>
              <a:rPr lang="ko-KR" altLang="en-US" smtClean="0"/>
              <a:t>스프링부트 프레임워크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017860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온도 변환기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border="3"&gt;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섭씨온도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화씨온도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&lt;script&gt;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celsius</a:t>
            </a:r>
            <a:r>
              <a:rPr lang="en-US" altLang="ko-KR" dirty="0"/>
              <a:t> = 0; </a:t>
            </a:r>
            <a:r>
              <a:rPr lang="en-US" altLang="ko-KR" dirty="0" err="1"/>
              <a:t>celsius</a:t>
            </a:r>
            <a:r>
              <a:rPr lang="en-US" altLang="ko-KR" dirty="0"/>
              <a:t> &lt;= 10;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celsius</a:t>
            </a:r>
            <a:r>
              <a:rPr lang="en-US" altLang="ko-KR" dirty="0"/>
              <a:t> + 1)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&gt;&lt;td&gt;" + </a:t>
            </a:r>
            <a:r>
              <a:rPr lang="en-US" altLang="ko-KR" dirty="0" err="1"/>
              <a:t>celsius</a:t>
            </a:r>
            <a:r>
              <a:rPr lang="en-US" altLang="ko-KR" dirty="0"/>
              <a:t> + "&lt;/td&gt;&lt;td&gt;"</a:t>
            </a:r>
          </a:p>
          <a:p>
            <a:r>
              <a:rPr lang="en-US" altLang="ko-KR" dirty="0"/>
              <a:t>                + ((</a:t>
            </a:r>
            <a:r>
              <a:rPr lang="en-US" altLang="ko-KR" dirty="0" err="1"/>
              <a:t>celsius</a:t>
            </a:r>
            <a:r>
              <a:rPr lang="en-US" altLang="ko-KR" dirty="0"/>
              <a:t> * 9.0 / 5) + 32) + "&lt;/td&gt;&lt;/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&lt;/script&gt;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1745" name="_x10038936" descr="EMB00001afc69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1651000"/>
            <a:ext cx="2235659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21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 err="1"/>
              <a:t>구구단표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("&lt;table border=2 width=50%");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9; </a:t>
            </a:r>
            <a:r>
              <a:rPr lang="en-US" altLang="ko-KR" dirty="0" err="1"/>
              <a:t>i</a:t>
            </a:r>
            <a:r>
              <a:rPr lang="en-US" altLang="ko-KR" dirty="0"/>
              <a:t>++) {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+ "&lt;/td&gt;");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j = 2; j &lt;= 9; j++) {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* j + "&lt;/td&gt;");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("&lt;/table&gt;");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90725"/>
            <a:ext cx="2597150" cy="38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000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2124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myCar</a:t>
            </a:r>
            <a:r>
              <a:rPr lang="en-US" altLang="ko-KR" dirty="0"/>
              <a:t> = { make: "BMW", model: "</a:t>
            </a:r>
            <a:r>
              <a:rPr lang="en-US" altLang="ko-KR" dirty="0" err="1"/>
              <a:t>X5</a:t>
            </a:r>
            <a:r>
              <a:rPr lang="en-US" altLang="ko-KR" dirty="0"/>
              <a:t>", year: 2013 };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txt="";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x in </a:t>
            </a:r>
            <a:r>
              <a:rPr lang="en-US" altLang="ko-KR" dirty="0" err="1"/>
              <a:t>myCar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txt += </a:t>
            </a:r>
            <a:r>
              <a:rPr lang="en-US" altLang="ko-KR" dirty="0" err="1"/>
              <a:t>myCar</a:t>
            </a:r>
            <a:r>
              <a:rPr lang="en-US" altLang="ko-KR" dirty="0"/>
              <a:t>[x] + " 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(txt);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154488"/>
            <a:ext cx="3240251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505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52309"/>
            <a:ext cx="5810250" cy="41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3789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ko-KR" altLang="en-US" dirty="0" err="1"/>
              <a:t>리터럴로</a:t>
            </a:r>
            <a:r>
              <a:rPr lang="ko-KR" altLang="en-US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342900" lvl="2" indent="-342900">
              <a:buClr>
                <a:schemeClr val="folHlink"/>
              </a:buClr>
            </a:pPr>
            <a:endParaRPr lang="en-US" altLang="ko-KR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 smtClean="0"/>
              <a:t>Array </a:t>
            </a:r>
            <a:r>
              <a:rPr lang="ko-KR" altLang="en-US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fruits=new Array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apple",“banana",“orange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938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3781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r>
              <a:rPr lang="en-US" altLang="ko-KR" dirty="0"/>
              <a:t>    fruits[0] = "Apple";</a:t>
            </a:r>
          </a:p>
          <a:p>
            <a:r>
              <a:rPr lang="en-US" altLang="ko-KR" dirty="0"/>
              <a:t>    fruits[1] = "Banana";</a:t>
            </a:r>
          </a:p>
          <a:p>
            <a:r>
              <a:rPr lang="en-US" altLang="ko-KR" dirty="0"/>
              <a:t>    fruits[2] = "Orange";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(fruits[</a:t>
            </a:r>
            <a:r>
              <a:rPr lang="en-US" altLang="ko-KR" dirty="0" err="1"/>
              <a:t>i</a:t>
            </a:r>
            <a:r>
              <a:rPr lang="en-US" altLang="ko-KR" dirty="0"/>
              <a:t>]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876800"/>
            <a:ext cx="2814637" cy="1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272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관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67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1&lt;input type="text" name="</a:t>
            </a:r>
            <a:r>
              <a:rPr lang="en-US" altLang="ko-KR" dirty="0" err="1"/>
              <a:t>a0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2&lt;input type="text" name="</a:t>
            </a:r>
            <a:r>
              <a:rPr lang="en-US" altLang="ko-KR" dirty="0" err="1"/>
              <a:t>a1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3&lt;input type="text" name="</a:t>
            </a:r>
            <a:r>
              <a:rPr lang="en-US" altLang="ko-KR" dirty="0" err="1"/>
              <a:t>a2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초기화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document.myForm</a:t>
            </a:r>
            <a:r>
              <a:rPr lang="en-US" altLang="ko-KR" dirty="0"/>
              <a:t>["a" + </a:t>
            </a:r>
            <a:r>
              <a:rPr lang="en-US" altLang="ko-KR" dirty="0" err="1"/>
              <a:t>i</a:t>
            </a:r>
            <a:r>
              <a:rPr lang="en-US" altLang="ko-KR" dirty="0"/>
              <a:t>].value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3" name="_x10038936" descr="EMB00001afc6a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406900"/>
            <a:ext cx="326157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803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2650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478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showDialog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안녕하세요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showDialog</a:t>
            </a:r>
            <a:r>
              <a:rPr lang="en-US" altLang="ko-KR" dirty="0"/>
              <a:t>()"&gt;</a:t>
            </a:r>
            <a:r>
              <a:rPr lang="ko-KR" altLang="en-US" dirty="0" err="1"/>
              <a:t>대화상자오픈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088749"/>
            <a:ext cx="2482000" cy="10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1" y="4820425"/>
            <a:ext cx="1442244" cy="13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2806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2" y="4973563"/>
            <a:ext cx="3011938" cy="9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99" y="4729089"/>
            <a:ext cx="2157413" cy="1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greeting(name, position) {</a:t>
            </a:r>
          </a:p>
          <a:p>
            <a:r>
              <a:rPr lang="en-US" altLang="ko-KR" dirty="0"/>
              <a:t>            alert(name + " " + position + "</a:t>
            </a:r>
            <a:r>
              <a:rPr lang="ko-KR" altLang="en-US" dirty="0"/>
              <a:t>님을 환영합니다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="greeting('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0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  <a:r>
              <a:rPr lang="en-US" altLang="ko-KR" dirty="0" smtClean="0"/>
              <a:t>1.8.5</a:t>
            </a:r>
          </a:p>
          <a:p>
            <a:r>
              <a:rPr lang="en-US" altLang="ko-KR" dirty="0" err="1" smtClean="0"/>
              <a:t>ECMA</a:t>
            </a:r>
            <a:r>
              <a:rPr lang="en-US" altLang="ko-KR" dirty="0" smtClean="0"/>
              <a:t>(European </a:t>
            </a:r>
            <a:r>
              <a:rPr lang="en-US" altLang="ko-KR" dirty="0"/>
              <a:t>Computer Manufacturer’s Association)</a:t>
            </a:r>
            <a:r>
              <a:rPr lang="ko-KR" altLang="en-US"/>
              <a:t>이 </a:t>
            </a:r>
            <a:r>
              <a:rPr lang="en-US" altLang="ko-KR" smtClean="0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smtClean="0"/>
              <a:t>-&gt; </a:t>
            </a:r>
            <a:r>
              <a:rPr lang="en-US" altLang="ko-KR" smtClean="0"/>
              <a:t>ECMA-262</a:t>
            </a:r>
          </a:p>
          <a:p>
            <a:endParaRPr lang="en-US" altLang="ko-KR"/>
          </a:p>
          <a:p>
            <a:r>
              <a:rPr lang="en-US" altLang="ko-KR" smtClean="0"/>
              <a:t>ES5-&gt;ES6</a:t>
            </a:r>
          </a:p>
          <a:p>
            <a:r>
              <a:rPr lang="en-US" altLang="ko-KR" smtClean="0"/>
              <a:t>Vb script</a:t>
            </a:r>
          </a:p>
          <a:p>
            <a:r>
              <a:rPr lang="en-US" altLang="ko-KR" smtClean="0"/>
              <a:t>Action script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4" y="3479799"/>
            <a:ext cx="1908175" cy="2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9316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38400"/>
            <a:ext cx="7124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03218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alert("</a:t>
            </a:r>
            <a:r>
              <a:rPr lang="ko-KR" altLang="en-US" dirty="0"/>
              <a:t>이것이 </a:t>
            </a:r>
            <a:r>
              <a:rPr lang="en-US" altLang="ko-KR" dirty="0"/>
              <a:t>alert()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762250"/>
            <a:ext cx="1900237" cy="14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0006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user = confirm("confirm()</a:t>
            </a:r>
            <a:r>
              <a:rPr lang="ko-KR" altLang="en-US" dirty="0"/>
              <a:t>은 사용자의 답변을 전달합니다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560638"/>
            <a:ext cx="280897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88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6081" name="_x10039016" descr="EMB00001afc6a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86" y="2728119"/>
            <a:ext cx="4554402" cy="10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동적 </a:t>
            </a:r>
            <a:r>
              <a:rPr lang="ko-KR" altLang="en-US" dirty="0"/>
              <a:t>타이핑</a:t>
            </a:r>
            <a:r>
              <a:rPr lang="en-US" altLang="ko-KR" dirty="0"/>
              <a:t>(dynamic typing)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구조적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 기반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함수형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</a:t>
            </a:r>
            <a:r>
              <a:rPr lang="en-US" altLang="ko-KR"/>
              <a:t>prototype-based</a:t>
            </a:r>
            <a:r>
              <a:rPr lang="en-US" altLang="ko-KR" smtClean="0"/>
              <a:t>)</a:t>
            </a:r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프로토타입을 기반으로한 함수형언어이다</a:t>
            </a:r>
            <a:r>
              <a:rPr lang="en-US" altLang="ko-KR" smtClean="0"/>
              <a:t>.</a:t>
            </a:r>
          </a:p>
          <a:p>
            <a:pPr lvl="0"/>
            <a:r>
              <a:rPr lang="ko-KR" altLang="en-US" smtClean="0"/>
              <a:t>함수를 </a:t>
            </a:r>
            <a:r>
              <a:rPr lang="en-US" altLang="ko-KR" smtClean="0"/>
              <a:t>1</a:t>
            </a:r>
            <a:r>
              <a:rPr lang="ko-KR" altLang="en-US" smtClean="0"/>
              <a:t>급객체로 취급한다</a:t>
            </a:r>
            <a:r>
              <a:rPr lang="en-US" altLang="ko-KR" smtClean="0"/>
              <a:t>.</a:t>
            </a:r>
          </a:p>
          <a:p>
            <a:pPr lvl="0"/>
            <a:r>
              <a:rPr lang="ko-KR" altLang="en-US" smtClean="0"/>
              <a:t>자바스크립트 </a:t>
            </a:r>
            <a:r>
              <a:rPr lang="en-US" altLang="ko-KR" smtClean="0"/>
              <a:t>-&gt;</a:t>
            </a:r>
            <a:r>
              <a:rPr lang="ko-KR" altLang="en-US" smtClean="0"/>
              <a:t>프로토타입</a:t>
            </a:r>
            <a:r>
              <a:rPr lang="en-US" altLang="ko-KR" smtClean="0"/>
              <a:t>,  </a:t>
            </a:r>
            <a:r>
              <a:rPr lang="ko-KR" altLang="en-US" smtClean="0"/>
              <a:t>자바</a:t>
            </a:r>
            <a:r>
              <a:rPr lang="en-US" altLang="ko-KR" smtClean="0"/>
              <a:t>-&gt; static </a:t>
            </a:r>
            <a:r>
              <a:rPr lang="ko-KR" altLang="en-US" smtClean="0"/>
              <a:t>스태틱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32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 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now = new Date();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(now);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1650"/>
            <a:ext cx="4341842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0178" y="4672598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50" y="5649132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&lt;a href="javascript:alert('</a:t>
            </a:r>
            <a:r>
              <a:rPr lang="ko-KR" altLang="en-US"/>
              <a:t>안녕하세요</a:t>
            </a:r>
            <a:r>
              <a:rPr lang="en-US" altLang="ko-KR"/>
              <a:t>')"&gt;</a:t>
            </a:r>
            <a:r>
              <a:rPr lang="ko-KR" altLang="en-US"/>
              <a:t>안녕</a:t>
            </a:r>
            <a:r>
              <a:rPr lang="en-US" altLang="ko-KR"/>
              <a:t>&lt;/</a:t>
            </a:r>
            <a:r>
              <a:rPr lang="en-US" altLang="ko-KR"/>
              <a:t>a</a:t>
            </a:r>
            <a:r>
              <a:rPr lang="en-US" altLang="ko-KR" smtClean="0"/>
              <a:t>&gt;</a:t>
            </a:r>
          </a:p>
          <a:p>
            <a:r>
              <a:rPr lang="en-US" altLang="ko-KR"/>
              <a:t>Universal Time Coordinated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AJAX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게임이나 애니메이션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34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2048</Words>
  <Application>Microsoft Office PowerPoint</Application>
  <PresentationFormat>화면 슬라이드 쇼(4:3)</PresentationFormat>
  <Paragraphs>482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자바 스크립트 소개</vt:lpstr>
      <vt:lpstr>HTML5 기술의 핵심 </vt:lpstr>
      <vt:lpstr>자바 vs 자바 스크립트</vt:lpstr>
      <vt:lpstr>자바 스크립트 역사</vt:lpstr>
      <vt:lpstr>자바 스크립트 특징</vt:lpstr>
      <vt:lpstr>첫번째 예제</vt:lpstr>
      <vt:lpstr>자바 스크립트의 용도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변수</vt:lpstr>
      <vt:lpstr>예제</vt:lpstr>
      <vt:lpstr>자료형</vt:lpstr>
      <vt:lpstr>예제</vt:lpstr>
      <vt:lpstr>예제</vt:lpstr>
      <vt:lpstr>객체형</vt:lpstr>
      <vt:lpstr>연산자</vt:lpstr>
      <vt:lpstr>prompt() 함수</vt:lpstr>
      <vt:lpstr>예제</vt:lpstr>
      <vt:lpstr>예제</vt:lpstr>
      <vt:lpstr>예제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switch 문</vt:lpstr>
      <vt:lpstr>숫자 게임 예제</vt:lpstr>
      <vt:lpstr>숫자 게임 예제</vt:lpstr>
      <vt:lpstr>반복문</vt:lpstr>
      <vt:lpstr>반복문의 종류</vt:lpstr>
      <vt:lpstr>while 문</vt:lpstr>
      <vt:lpstr>while 문</vt:lpstr>
      <vt:lpstr>for 문</vt:lpstr>
      <vt:lpstr>for 문</vt:lpstr>
      <vt:lpstr>예제 </vt:lpstr>
      <vt:lpstr>중첩 반복문 예제 </vt:lpstr>
      <vt:lpstr>for/in 반복문 </vt:lpstr>
      <vt:lpstr>배열</vt:lpstr>
      <vt:lpstr>배열을 생성하는 2가지 방법</vt:lpstr>
      <vt:lpstr>예제</vt:lpstr>
      <vt:lpstr>연관 배열</vt:lpstr>
      <vt:lpstr>함수</vt:lpstr>
      <vt:lpstr>예제</vt:lpstr>
      <vt:lpstr>인수와 매개 변수</vt:lpstr>
      <vt:lpstr>함수의 반환값</vt:lpstr>
      <vt:lpstr>alert() 함수 </vt:lpstr>
      <vt:lpstr>confirm() 함수 </vt:lpstr>
      <vt:lpstr>prompt() 함수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430</cp:revision>
  <dcterms:created xsi:type="dcterms:W3CDTF">2007-06-29T06:43:39Z</dcterms:created>
  <dcterms:modified xsi:type="dcterms:W3CDTF">2023-05-15T01:18:23Z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