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A35A28-ED6D-470D-ADF8-CB750E8C573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5D3C7D-2D60-4635-AFB5-C1F1716C61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1F3ED4-210D-48C3-BA8F-55EC4DD024E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9B1839-73FA-4298-BEED-C1EB6289988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FF7CF-C62A-4D7E-9456-7CFE9CD0378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E29BF-0DFF-4941-8B0A-1A9ED9D4B53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7C1E0-50BD-4A69-A0E4-9A0FCFA67E4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13CE87-1E54-419A-8E4B-667F981DCE8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27AE4C-DD84-481A-947A-176E6A089D6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8600B0-4AD7-4716-BE73-75CC4DDD21A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8C29D-F9AC-47E3-9C14-51961A56967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C037D8-2C84-49A2-B4A7-56ED641DA5B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4F8122-12B4-496E-A6A9-1AED506C9C4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EF386-C276-4137-B98C-DB2FB1EB789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9A31F6-9CE3-404B-8E14-3AF77918CA2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01868-6D99-4CCD-8BBA-0E590FA8A8F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8CF18-9895-4331-BFB2-70665E18602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097598-80E2-4A7D-B7F8-3D74C16D0CD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29D61C-EAF5-4A40-97FF-8C328E3180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C4F804-793B-476F-978B-2E8326FD4C7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6DD4CC-9277-45FB-B64A-371B1E24F2F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C061CA-9B33-4D1A-B0F5-3FA0BB60E18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28AB3-E245-4ED7-BCD2-C7E2A574CAE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EFA3F9-E58D-493E-AD78-B230FCE4013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 hidden="1"/>
          <p:cNvSpPr/>
          <p:nvPr/>
        </p:nvSpPr>
        <p:spPr>
          <a:xfrm flipH="1" rot="10800000">
            <a:off x="1357560" y="523440"/>
            <a:ext cx="64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357200" y="810360"/>
            <a:ext cx="6428520" cy="38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357200" y="1446480"/>
            <a:ext cx="6428520" cy="32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7575840" y="227880"/>
            <a:ext cx="211680" cy="230760"/>
          </a:xfrm>
          <a:prstGeom prst="rect">
            <a:avLst/>
          </a:prstGeom>
          <a:noFill/>
          <a:ln w="0">
            <a:noFill/>
          </a:ln>
        </p:spPr>
        <p:txBody>
          <a:bodyPr lIns="26640" rIns="26640" tIns="26640" bIns="26640" anchor="t">
            <a:noAutofit/>
          </a:bodyPr>
          <a:lstStyle>
            <a:lvl1pPr algn="r">
              <a:lnSpc>
                <a:spcPct val="8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38787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80000"/>
              </a:lnSpc>
              <a:buNone/>
              <a:tabLst>
                <a:tab algn="l" pos="0"/>
              </a:tabLst>
            </a:pPr>
            <a:fld id="{4C9D9422-81B2-4044-8FE3-3C4F7ADCFEF7}" type="slidenum">
              <a:rPr b="0" lang="en-US" sz="1200" spc="-1" strike="noStrike">
                <a:solidFill>
                  <a:srgbClr val="838787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;p1" hidden="1"/>
          <p:cNvSpPr/>
          <p:nvPr/>
        </p:nvSpPr>
        <p:spPr>
          <a:xfrm flipH="1" rot="10800000">
            <a:off x="1357560" y="523440"/>
            <a:ext cx="642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18;p3"/>
          <p:cNvSpPr/>
          <p:nvPr/>
        </p:nvSpPr>
        <p:spPr>
          <a:xfrm>
            <a:off x="571320" y="4572000"/>
            <a:ext cx="570600" cy="570960"/>
          </a:xfrm>
          <a:prstGeom prst="rect">
            <a:avLst/>
          </a:prstGeom>
          <a:solidFill>
            <a:srgbClr val="e9ed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oogle Shape;19;p3" descr="loading-logo.png"/>
          <p:cNvPicPr/>
          <p:nvPr/>
        </p:nvPicPr>
        <p:blipFill>
          <a:blip r:embed="rId2"/>
          <a:stretch/>
        </p:blipFill>
        <p:spPr>
          <a:xfrm>
            <a:off x="649800" y="4636080"/>
            <a:ext cx="412920" cy="44244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20;p3"/>
          <p:cNvSpPr/>
          <p:nvPr/>
        </p:nvSpPr>
        <p:spPr>
          <a:xfrm>
            <a:off x="571320" y="0"/>
            <a:ext cx="570600" cy="189360"/>
          </a:xfrm>
          <a:prstGeom prst="rect">
            <a:avLst/>
          </a:prstGeom>
          <a:solidFill>
            <a:srgbClr val="e9ed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sldNum" idx="2"/>
          </p:nvPr>
        </p:nvSpPr>
        <p:spPr>
          <a:xfrm>
            <a:off x="7571520" y="227880"/>
            <a:ext cx="211680" cy="230760"/>
          </a:xfrm>
          <a:prstGeom prst="rect">
            <a:avLst/>
          </a:prstGeom>
          <a:noFill/>
          <a:ln w="0">
            <a:noFill/>
          </a:ln>
        </p:spPr>
        <p:txBody>
          <a:bodyPr lIns="26640" rIns="26640" tIns="26640" bIns="26640" anchor="t">
            <a:noAutofit/>
          </a:bodyPr>
          <a:lstStyle>
            <a:lvl1pPr algn="r">
              <a:lnSpc>
                <a:spcPct val="8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38787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80000"/>
              </a:lnSpc>
              <a:buNone/>
              <a:tabLst>
                <a:tab algn="l" pos="0"/>
              </a:tabLst>
            </a:pPr>
            <a:fld id="{673C53C7-D57E-4B5D-8702-03EE836BECB8}" type="slidenum">
              <a:rPr b="0" lang="en-US" sz="1200" spc="-1" strike="noStrike">
                <a:solidFill>
                  <a:srgbClr val="838787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7;p18" descr="Java.png"/>
          <p:cNvPicPr/>
          <p:nvPr/>
        </p:nvPicPr>
        <p:blipFill>
          <a:blip r:embed="rId1"/>
          <a:srcRect l="347" t="0" r="347" b="0"/>
          <a:stretch/>
        </p:blipFill>
        <p:spPr>
          <a:xfrm>
            <a:off x="404640" y="1173240"/>
            <a:ext cx="2667240" cy="268596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90;p18"/>
          <p:cNvSpPr/>
          <p:nvPr/>
        </p:nvSpPr>
        <p:spPr>
          <a:xfrm>
            <a:off x="3567960" y="1995120"/>
            <a:ext cx="464472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6640" rIns="26640" tIns="26640" bIns="266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4c5d6e"/>
                </a:solidFill>
                <a:latin typeface="Arial"/>
                <a:ea typeface="Arial"/>
              </a:rPr>
              <a:t>Коллекции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5" name="Google Shape;91;p18"/>
          <p:cNvSpPr/>
          <p:nvPr/>
        </p:nvSpPr>
        <p:spPr>
          <a:xfrm>
            <a:off x="3548520" y="3032640"/>
            <a:ext cx="508104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99a8b7"/>
                </a:solidFill>
                <a:latin typeface="Arial"/>
                <a:ea typeface="Arial"/>
              </a:rPr>
              <a:t>Виды контейнеров в Java: List, Map, Set. Основные реализации и приемы использования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96;p19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План урока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7" name="Google Shape;97;p19"/>
          <p:cNvSpPr/>
          <p:nvPr/>
        </p:nvSpPr>
        <p:spPr>
          <a:xfrm>
            <a:off x="1142280" y="1335240"/>
            <a:ext cx="6853680" cy="30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31640" indent="-266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2c2d30"/>
                </a:solidFill>
                <a:latin typeface="Arial"/>
                <a:ea typeface="Arial"/>
              </a:rPr>
              <a:t>Что такое коллекции в Java</a:t>
            </a:r>
            <a:endParaRPr b="0" lang="ru-RU" sz="2000" spc="-1" strike="noStrike">
              <a:latin typeface="Arial"/>
            </a:endParaRPr>
          </a:p>
          <a:p>
            <a:pPr marL="431640" indent="-266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2c2d30"/>
                </a:solidFill>
                <a:latin typeface="Arial"/>
                <a:ea typeface="Arial"/>
              </a:rPr>
              <a:t>List, ArrayList, LinkedList</a:t>
            </a:r>
            <a:endParaRPr b="0" lang="ru-RU" sz="2000" spc="-1" strike="noStrike">
              <a:latin typeface="Arial"/>
            </a:endParaRPr>
          </a:p>
          <a:p>
            <a:pPr marL="431640" indent="-266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2c2d30"/>
                </a:solidFill>
                <a:latin typeface="Arial"/>
                <a:ea typeface="Arial"/>
              </a:rPr>
              <a:t>Map, HashMap, LinkedHashMap, TreeMap</a:t>
            </a:r>
            <a:endParaRPr b="0" lang="ru-RU" sz="2000" spc="-1" strike="noStrike">
              <a:latin typeface="Arial"/>
            </a:endParaRPr>
          </a:p>
          <a:p>
            <a:pPr marL="431640" indent="-266760">
              <a:lnSpc>
                <a:spcPct val="100000"/>
              </a:lnSpc>
              <a:spcBef>
                <a:spcPts val="1001"/>
              </a:spcBef>
              <a:buClr>
                <a:srgbClr val="2c2d3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2c2d30"/>
                </a:solidFill>
                <a:latin typeface="Arial"/>
                <a:ea typeface="Arial"/>
              </a:rPr>
              <a:t>Set, HashSet, LinkedHashSet, TreeSet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02;p20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4c5d6e"/>
                </a:solidFill>
                <a:latin typeface="Arial"/>
                <a:ea typeface="Arial"/>
              </a:rPr>
              <a:t>Проблемы при работе с массивами</a:t>
            </a:r>
            <a:endParaRPr b="0" lang="ru-RU" sz="2900" spc="-1" strike="noStrike">
              <a:latin typeface="Arial"/>
            </a:endParaRPr>
          </a:p>
        </p:txBody>
      </p:sp>
      <p:sp>
        <p:nvSpPr>
          <p:cNvPr id="90" name="Google Shape;103;p20"/>
          <p:cNvSpPr/>
          <p:nvPr/>
        </p:nvSpPr>
        <p:spPr>
          <a:xfrm>
            <a:off x="1189440" y="1620720"/>
            <a:ext cx="6547680" cy="16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При создании массива в Java необходимо указать его размер, и если в процессе работы объема массива будет недостаточно, увеличить его не представляется возможным. 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А как быть если мы читаем данные из файла или запрашивает их из БД? В таком случае пригодился бы динамический массив, способный расширяться при необходимости.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08;p21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4c5d6e"/>
                </a:solidFill>
                <a:latin typeface="Arial"/>
                <a:ea typeface="Arial"/>
              </a:rPr>
              <a:t>ArrayList</a:t>
            </a:r>
            <a:endParaRPr b="0" lang="ru-RU" sz="2900" spc="-1" strike="noStrike">
              <a:latin typeface="Arial"/>
            </a:endParaRPr>
          </a:p>
        </p:txBody>
      </p:sp>
      <p:sp>
        <p:nvSpPr>
          <p:cNvPr id="93" name="Google Shape;109;p21"/>
          <p:cNvSpPr/>
          <p:nvPr/>
        </p:nvSpPr>
        <p:spPr>
          <a:xfrm>
            <a:off x="1189440" y="1561320"/>
            <a:ext cx="654768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как раз представляет собой такой “динамический массив” (список). Вы можете создать объект типа ArrayList и складывать в него объекты, не задумываясь о том, что в нем может закончиться место. Внутри ArrayList “зашит” самый обычный массив, но поверх этого массива добавлено большое количество логики по управлению данным массивом.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14;p22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900" spc="-1" strike="noStrike">
                <a:solidFill>
                  <a:srgbClr val="4c5d6e"/>
                </a:solidFill>
                <a:latin typeface="Arial"/>
                <a:ea typeface="Arial"/>
              </a:rPr>
              <a:t>Как создать и работать с ArrayList?</a:t>
            </a:r>
            <a:endParaRPr b="0" lang="ru-RU" sz="2900" spc="-1" strike="noStrike">
              <a:latin typeface="Arial"/>
            </a:endParaRPr>
          </a:p>
        </p:txBody>
      </p:sp>
      <p:sp>
        <p:nvSpPr>
          <p:cNvPr id="96" name="Google Shape;115;p22"/>
          <p:cNvSpPr/>
          <p:nvPr/>
        </p:nvSpPr>
        <p:spPr>
          <a:xfrm>
            <a:off x="1144800" y="1062720"/>
            <a:ext cx="4124520" cy="30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Рассмотрим простой пример создания объекта типа ArrayList и добавления в него некоторого количества объектов типа String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public static void </a:t>
            </a:r>
            <a:r>
              <a:rPr b="1" lang="en-US" sz="1100" spc="-1" strike="noStrike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</a:rPr>
              <a:t>main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[] args)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ArrayList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&lt;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String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&gt;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= 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new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ArrayList&lt;&gt;();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for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 =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 &lt;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7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i++)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.add(</a:t>
            </a:r>
            <a:r>
              <a:rPr b="1" lang="en-US" sz="1100" spc="-1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"A"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for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 =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 &lt;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8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i++)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.add(</a:t>
            </a:r>
            <a:r>
              <a:rPr b="1" lang="en-US" sz="1100" spc="-1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"B"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for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(</a:t>
            </a:r>
            <a:r>
              <a:rPr b="1" lang="en-US" sz="1100" spc="-1" strike="noStrike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int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i =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0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 &lt; </a:t>
            </a:r>
            <a:r>
              <a:rPr b="1" lang="en-US" sz="1100" spc="-1" strike="noStrike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</a:rPr>
              <a:t>9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; i++)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   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.add(</a:t>
            </a:r>
            <a:r>
              <a:rPr b="1" lang="en-US" sz="1100" spc="-1" strike="noStrike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</a:rPr>
              <a:t>"C"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System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</a:t>
            </a:r>
            <a:r>
              <a:rPr b="1" i="1" lang="en-US" sz="1100" spc="-1" strike="noStrike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out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.println(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list</a:t>
            </a: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</a:rPr>
              <a:t>}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97" name="Google Shape;116;p22"/>
          <p:cNvSpPr/>
          <p:nvPr/>
        </p:nvSpPr>
        <p:spPr>
          <a:xfrm>
            <a:off x="5270040" y="1062720"/>
            <a:ext cx="3603960" cy="38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29196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создается как обычный Java объект (он им и является)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При создании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необходимо в треугольных скобках указать тип объектов, которые могут в нем храниться. В нашем случае это строки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добавления объекта в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используется метод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add()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При создании,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рассчитан на 10 объектов (емкость = 10), если иного не указано в конструкторе. При этом слева мы видим что в нем может храниться явно больше 10 элементов (об этом поговорим на следующем слайде)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может работать только с ссылочными типами данных. Для хранения примитивов необходимо использовать классы-обертки (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Integer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Character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Boolean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Float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…)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●"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удобно переопределяет метод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toString()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поэтому в консоли хорошо видно что в нем лежит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8" name="Google Shape;117;p22"/>
          <p:cNvSpPr/>
          <p:nvPr/>
        </p:nvSpPr>
        <p:spPr>
          <a:xfrm>
            <a:off x="1144800" y="4035960"/>
            <a:ext cx="43102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666666"/>
                </a:solidFill>
                <a:latin typeface="Arial"/>
                <a:ea typeface="Arial"/>
              </a:rPr>
              <a:t>Результат в консоли:</a:t>
            </a:r>
            <a:br>
              <a:rPr sz="1000"/>
            </a:br>
            <a:r>
              <a:rPr b="0" lang="en-US" sz="1000" spc="-1" strike="noStrike">
                <a:solidFill>
                  <a:srgbClr val="666666"/>
                </a:solidFill>
                <a:latin typeface="Arial"/>
                <a:ea typeface="Arial"/>
              </a:rPr>
              <a:t>[A, A, A, A, A, A, A, B, B, B, B, B, B, B, B, C, C, C, C, C, C, C, C, C]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22;p23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Схема работы </a:t>
            </a:r>
            <a:r>
              <a:rPr b="1" lang="en-US" sz="3200" spc="-1" strike="noStrike">
                <a:solidFill>
                  <a:srgbClr val="4c5d6e"/>
                </a:solidFill>
                <a:latin typeface="Arial"/>
                <a:ea typeface="Arial"/>
              </a:rPr>
              <a:t>ArrayList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1" name="Google Shape;123;p23" descr=""/>
          <p:cNvPicPr/>
          <p:nvPr/>
        </p:nvPicPr>
        <p:blipFill>
          <a:blip r:embed="rId1"/>
          <a:stretch/>
        </p:blipFill>
        <p:spPr>
          <a:xfrm>
            <a:off x="1144800" y="2068200"/>
            <a:ext cx="4878360" cy="212364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24;p23"/>
          <p:cNvSpPr/>
          <p:nvPr/>
        </p:nvSpPr>
        <p:spPr>
          <a:xfrm>
            <a:off x="1144800" y="1062720"/>
            <a:ext cx="7729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Как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позволяет добавить в себя объектов больше, чем его емкость? Давайте разберемся с понятиями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емкость (capacity)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- это то, сколько элементов может вместить в себя ArrayList, и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размер (size)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- это то, сколько объектов мы в него добавили. Емкость определяет размер внутреннего массива ArrayList’а.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03" name="Google Shape;125;p23"/>
          <p:cNvSpPr/>
          <p:nvPr/>
        </p:nvSpPr>
        <p:spPr>
          <a:xfrm>
            <a:off x="5403960" y="1798560"/>
            <a:ext cx="3603960" cy="13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29196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При выполнении метода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add()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добавляет новый объект в конец внутреннего массива</a:t>
            </a:r>
            <a:endParaRPr b="0" lang="ru-RU" sz="1000" spc="-1" strike="noStrike">
              <a:latin typeface="Arial"/>
            </a:endParaRPr>
          </a:p>
          <a:p>
            <a:pPr marL="457200" indent="-291960" algn="just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●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 только во внутреннем массива не остается места, при этом требуется добавить новый элемент,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ArrayList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увеличивает свою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емкость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(то есть расширяет внутренний массив)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30;p24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c5d6e"/>
                </a:solidFill>
                <a:latin typeface="Arial"/>
                <a:ea typeface="Arial"/>
              </a:rPr>
              <a:t>Как </a:t>
            </a:r>
            <a:r>
              <a:rPr b="1" lang="en-US" sz="2400" spc="-1" strike="noStrike">
                <a:solidFill>
                  <a:srgbClr val="4c5d6e"/>
                </a:solidFill>
                <a:latin typeface="Arial"/>
                <a:ea typeface="Arial"/>
              </a:rPr>
              <a:t>ArrayList </a:t>
            </a:r>
            <a:r>
              <a:rPr b="0" lang="en-US" sz="2400" spc="-1" strike="noStrike">
                <a:solidFill>
                  <a:srgbClr val="4c5d6e"/>
                </a:solidFill>
                <a:latin typeface="Arial"/>
                <a:ea typeface="Arial"/>
              </a:rPr>
              <a:t>“расширяет” внутренний массив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6" name="Google Shape;131;p24" descr=""/>
          <p:cNvPicPr/>
          <p:nvPr/>
        </p:nvPicPr>
        <p:blipFill>
          <a:blip r:embed="rId1"/>
          <a:stretch/>
        </p:blipFill>
        <p:spPr>
          <a:xfrm>
            <a:off x="1144800" y="1600200"/>
            <a:ext cx="6123960" cy="194256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360000" y="4423680"/>
            <a:ext cx="89964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36;p25"/>
          <p:cNvSpPr/>
          <p:nvPr/>
        </p:nvSpPr>
        <p:spPr>
          <a:xfrm>
            <a:off x="1144800" y="192240"/>
            <a:ext cx="6853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c5d6e"/>
                </a:solidFill>
                <a:latin typeface="Arial"/>
                <a:ea typeface="Arial"/>
              </a:rPr>
              <a:t>Методы класса </a:t>
            </a:r>
            <a:r>
              <a:rPr b="1" lang="en-US" sz="2400" spc="-1" strike="noStrike">
                <a:solidFill>
                  <a:srgbClr val="4c5d6e"/>
                </a:solidFill>
                <a:latin typeface="Arial"/>
                <a:ea typeface="Arial"/>
              </a:rPr>
              <a:t>ArrayList</a:t>
            </a:r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09" name="Google Shape;137;p25"/>
          <p:cNvGraphicFramePr/>
          <p:nvPr/>
        </p:nvGraphicFramePr>
        <p:xfrm>
          <a:off x="1144800" y="1107000"/>
          <a:ext cx="6854040" cy="2793240"/>
        </p:xfrm>
        <a:graphic>
          <a:graphicData uri="http://schemas.openxmlformats.org/drawingml/2006/table">
            <a:tbl>
              <a:tblPr/>
              <a:tblGrid>
                <a:gridCol w="2539800"/>
                <a:gridCol w="4314600"/>
              </a:tblGrid>
              <a:tr h="196560">
                <a:tc>
                  <a:txBody>
                    <a:bodyPr lIns="72720" rIns="7272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366091"/>
                          </a:solidFill>
                          <a:latin typeface="Arial"/>
                          <a:ea typeface="Arial"/>
                        </a:rPr>
                        <a:t>Метод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200" spc="-1" strike="noStrike">
                          <a:solidFill>
                            <a:srgbClr val="366091"/>
                          </a:solidFill>
                          <a:latin typeface="Arial"/>
                          <a:ea typeface="Arial"/>
                        </a:rPr>
                        <a:t>Действие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9276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boolean add(E 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Добавить элемент в конец списка. Данный метод всегда возвращает true.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7100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void add(int index, E 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Добавить элемент на позицию index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9656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E get(int index)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Получить элемент списка с индексом index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9656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void set(int index, E 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Заменить элемент на позиции index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9276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E remove(int index)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Удалить элемент списка с заданной позиции, вернуть ссылку на удаленный объект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9276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boolean remove(E 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Удалить заданный объект из списка, вернуть — true, если объект был удален, false — в противном случае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7100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void trimToSize()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«Урезать» емкость списка до его размера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7100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int size()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Получить размер списка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34164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ensureCapacity(int capacity)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Увеличить емкости списка до значения capacity, только если текущая емкость меньше указанной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  <a:tr h="171000"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boolean contains(E e)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 lIns="72720" rIns="72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</a:rPr>
                        <a:t>Проверить на присутствие указанного элемента в списке</a:t>
                      </a:r>
                      <a:endParaRPr b="0" lang="ru-RU" sz="1200" spc="-1" strike="noStrike">
                        <a:latin typeface="Arial"/>
                      </a:endParaRPr>
                    </a:p>
                  </a:txBody>
                  <a:tcPr anchor="t" marL="72720" marR="72720">
                    <a:lnL w="6480">
                      <a:solidFill>
                        <a:srgbClr val="bfbfbf"/>
                      </a:solidFill>
                    </a:lnL>
                    <a:lnR w="6480">
                      <a:solidFill>
                        <a:srgbClr val="bfbfbf"/>
                      </a:solidFill>
                    </a:lnR>
                    <a:lnT w="6480">
                      <a:solidFill>
                        <a:srgbClr val="bfbfbf"/>
                      </a:solidFill>
                    </a:lnT>
                    <a:lnB w="6480">
                      <a:solidFill>
                        <a:srgbClr val="bfbfbf"/>
                      </a:solidFill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110" name=""/>
          <p:cNvSpPr/>
          <p:nvPr/>
        </p:nvSpPr>
        <p:spPr>
          <a:xfrm>
            <a:off x="360000" y="4423680"/>
            <a:ext cx="784800" cy="71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2022-08-22T19:08:28Z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