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309" r:id="rId6"/>
    <p:sldId id="311" r:id="rId7"/>
    <p:sldId id="312" r:id="rId8"/>
    <p:sldId id="310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3" r:id="rId18"/>
    <p:sldId id="324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Montserrat" panose="00000500000000000000" pitchFamily="2" charset="-52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AD19C6-8555-4645-B295-6EBFAB76E2D6}">
  <a:tblStyle styleId="{B5AD19C6-8555-4645-B295-6EBFAB76E2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1" autoAdjust="0"/>
  </p:normalViewPr>
  <p:slideViewPr>
    <p:cSldViewPr snapToGrid="0">
      <p:cViewPr>
        <p:scale>
          <a:sx n="66" d="100"/>
          <a:sy n="66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обучены </a:t>
            </a:r>
            <a:r>
              <a:rPr lang="ru-RU" dirty="0" err="1"/>
              <a:t>слудующие</a:t>
            </a:r>
            <a:r>
              <a:rPr lang="ru-RU" dirty="0"/>
              <a:t> модели. Для случайного леса были также подобраны </a:t>
            </a:r>
            <a:r>
              <a:rPr lang="ru-RU" dirty="0" err="1"/>
              <a:t>гиперпараметры</a:t>
            </a:r>
            <a:r>
              <a:rPr lang="ru-RU" dirty="0"/>
              <a:t> с помощью</a:t>
            </a:r>
          </a:p>
        </p:txBody>
      </p:sp>
    </p:spTree>
    <p:extLst>
      <p:ext uri="{BB962C8B-B14F-4D97-AF65-F5344CB8AC3E}">
        <p14:creationId xmlns:p14="http://schemas.microsoft.com/office/powerpoint/2010/main" val="1558156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задачи регрессии подходят следующие метрики качества модели.</a:t>
            </a:r>
          </a:p>
        </p:txBody>
      </p:sp>
    </p:spTree>
    <p:extLst>
      <p:ext uri="{BB962C8B-B14F-4D97-AF65-F5344CB8AC3E}">
        <p14:creationId xmlns:p14="http://schemas.microsoft.com/office/powerpoint/2010/main" val="66449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графику можно сказать, что модель Линейной регрессии очень плохо справляется с регрессией.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ru-RU" sz="1800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Лучше всего справляется модель случайного леса с подобранными </a:t>
            </a:r>
            <a:r>
              <a:rPr lang="ru-RU" sz="1800" kern="1400" spc="-5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endParaRPr lang="ru-RU" sz="1800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72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07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38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 графика видно, что довольно старые автомобили дешевле новых. Но раритетные до 1960 имеют тоже высокие цены.</a:t>
            </a:r>
          </a:p>
        </p:txBody>
      </p:sp>
    </p:spTree>
    <p:extLst>
      <p:ext uri="{BB962C8B-B14F-4D97-AF65-F5344CB8AC3E}">
        <p14:creationId xmlns:p14="http://schemas.microsoft.com/office/powerpoint/2010/main" val="81637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FontTx/>
              <a:buNone/>
            </a:pPr>
            <a:r>
              <a:rPr lang="en-US" b="1" dirty="0"/>
              <a:t>budget</a:t>
            </a:r>
            <a:r>
              <a:rPr lang="en-US" dirty="0"/>
              <a:t>: Audi, BMW, Chery, Chevrolet, Chrysler, Daewoo, Dodge, FAW, Fiat, Ford, </a:t>
            </a:r>
            <a:r>
              <a:rPr lang="en-US" dirty="0" err="1"/>
              <a:t>Geely</a:t>
            </a:r>
            <a:r>
              <a:rPr lang="en-US" dirty="0"/>
              <a:t>, Honda, Isuzu, Jeep, </a:t>
            </a:r>
            <a:r>
              <a:rPr lang="en-US" dirty="0" err="1"/>
              <a:t>Lifan</a:t>
            </a:r>
            <a:r>
              <a:rPr lang="en-US" dirty="0"/>
              <a:t>, Lincoln, Mazda, Mercedes-Benz, Mitsubishi, Nissan, Opel, Peugeot, Subaru, Suzuki, Volkswagen, Volvo, </a:t>
            </a:r>
            <a:r>
              <a:rPr lang="ru-RU" dirty="0"/>
              <a:t>ВАЗ (</a:t>
            </a:r>
            <a:r>
              <a:rPr lang="en-US" dirty="0"/>
              <a:t>Lada), </a:t>
            </a:r>
            <a:r>
              <a:rPr lang="ru-RU" dirty="0"/>
              <a:t>ГАЗ, ЗАЗ, ИЖ, Москвич, Ретро-автомобили, УАЗ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b="1" dirty="0"/>
              <a:t>medium</a:t>
            </a:r>
            <a:r>
              <a:rPr lang="en-US" dirty="0"/>
              <a:t>: Hummer, Hyundai, Infiniti, Iveco, JAC, Kia, Lexus, Porsche, </a:t>
            </a:r>
            <a:r>
              <a:rPr lang="en-US" dirty="0" err="1"/>
              <a:t>Ravon</a:t>
            </a:r>
            <a:r>
              <a:rPr lang="en-US" dirty="0"/>
              <a:t>, Renault, Skoda, SsangYong, Toyota</a:t>
            </a:r>
            <a:endParaRPr lang="ru-RU" b="1" dirty="0"/>
          </a:p>
          <a:p>
            <a:pPr marL="158750" indent="0">
              <a:buFontTx/>
              <a:buNone/>
            </a:pPr>
            <a:r>
              <a:rPr lang="en-US" b="1" dirty="0"/>
              <a:t>expensive</a:t>
            </a:r>
            <a:r>
              <a:rPr lang="en-US" dirty="0"/>
              <a:t>: Bentley, Cadillac, Jaguar, Land Rover</a:t>
            </a:r>
            <a:endParaRPr lang="ru-RU" dirty="0"/>
          </a:p>
          <a:p>
            <a:pPr>
              <a:buFont typeface="+mj-lt"/>
              <a:buAutoNum type="arabicPeriod"/>
            </a:pPr>
            <a:endParaRPr lang="ru-RU" b="1" dirty="0"/>
          </a:p>
          <a:p>
            <a:pPr>
              <a:buFont typeface="+mj-lt"/>
              <a:buAutoNum type="arabicPeriod"/>
            </a:pPr>
            <a:r>
              <a:rPr lang="ru-RU" b="1" dirty="0"/>
              <a:t>Бюджетные автомобили:</a:t>
            </a:r>
            <a:r>
              <a:rPr lang="ru-RU" dirty="0"/>
              <a:t> цены на бюджетные автомобили остаются относительно стабильными с течением времени, что может указывать на низкую склонность к амортизации. Это может быть связано с тем, что ценовая эластичность спроса на такие автомобили меньше, их спрос остается стабильным даже при изменениях в рыночных условиях.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Средние автомобили:</a:t>
            </a:r>
            <a:r>
              <a:rPr lang="ru-RU" dirty="0"/>
              <a:t> более подвержены амортизации по сравнению с бюджетными моделями. Это может быть связано с более высокой конкуренцией в этом сегменте рынка, появлением новых моделей и технологий, что приводит к более частым изменениям цен.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Дорогие автомобили:</a:t>
            </a:r>
            <a:r>
              <a:rPr lang="ru-RU" dirty="0"/>
              <a:t> Скачущий график для дорогих автомобилей может указывать на более значительные колебания цен во времени. Это может быть связано с различными факторами, такими как изменения в спросе и предложении на рынке, колебания в экономике или изменения в ценности или престиже конкретных моделей или брендов. Дорогие автомобили также могут подвергаться более высоким процентам амортизации из-за их высокой начальной стоимости, что приводит к более значительным изменениям в цене с течением времени.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23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b="0" i="0" dirty="0">
                <a:effectLst/>
                <a:latin typeface="+mj-lt"/>
              </a:rPr>
              <a:t>Объём двигателя представляет собой строку из значения объема и типа топлива. Можно разделить на два признака: </a:t>
            </a:r>
            <a:r>
              <a:rPr lang="ru-RU" b="0" i="0" dirty="0" err="1">
                <a:effectLst/>
                <a:latin typeface="+mj-lt"/>
              </a:rPr>
              <a:t>engine</a:t>
            </a:r>
            <a:r>
              <a:rPr lang="ru-RU" b="0" i="0" dirty="0">
                <a:effectLst/>
                <a:latin typeface="+mj-lt"/>
              </a:rPr>
              <a:t> </a:t>
            </a:r>
            <a:r>
              <a:rPr lang="ru-RU" b="0" i="0" dirty="0" err="1">
                <a:effectLst/>
                <a:latin typeface="+mj-lt"/>
              </a:rPr>
              <a:t>volume</a:t>
            </a:r>
            <a:r>
              <a:rPr lang="ru-RU" b="0" i="0" dirty="0">
                <a:effectLst/>
                <a:latin typeface="+mj-lt"/>
              </a:rPr>
              <a:t> и </a:t>
            </a:r>
            <a:r>
              <a:rPr lang="ru-RU" b="0" i="0" dirty="0" err="1">
                <a:effectLst/>
                <a:latin typeface="+mj-lt"/>
              </a:rPr>
              <a:t>fuel</a:t>
            </a:r>
            <a:r>
              <a:rPr lang="ru-RU" b="0" i="0" dirty="0">
                <a:effectLst/>
                <a:latin typeface="+mj-lt"/>
              </a:rPr>
              <a:t>.</a:t>
            </a:r>
          </a:p>
          <a:p>
            <a:pPr algn="l"/>
            <a:r>
              <a:rPr lang="ru-RU" b="0" i="0" dirty="0">
                <a:effectLst/>
                <a:latin typeface="+mj-lt"/>
              </a:rPr>
              <a:t>Пробег – тип данных строка, переводим в число</a:t>
            </a: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>
                <a:latin typeface="+mj-lt"/>
              </a:rPr>
              <a:t>Сделаны выводы:</a:t>
            </a:r>
          </a:p>
          <a:p>
            <a:r>
              <a:rPr lang="ru-RU" dirty="0">
                <a:solidFill>
                  <a:schemeClr val="dk1"/>
                </a:solidFill>
                <a:latin typeface="+mj-lt"/>
              </a:rPr>
              <a:t>Параметр «Валюта» у всех записей одинаковый (тенге). – убираем признак.</a:t>
            </a:r>
          </a:p>
          <a:p>
            <a:r>
              <a:rPr lang="ru-RU" dirty="0">
                <a:latin typeface="+mj-lt"/>
              </a:rPr>
              <a:t>В коробке передач АКПП и автомат одно и то же, заменяем АКПП на автомат.</a:t>
            </a:r>
          </a:p>
          <a:p>
            <a:r>
              <a:rPr lang="ru-RU" dirty="0">
                <a:latin typeface="+mj-lt"/>
              </a:rPr>
              <a:t>Признак Растаможен имеет два варианта: Да и Нет. кодируем 0 и 1.</a:t>
            </a:r>
          </a:p>
          <a:p>
            <a:r>
              <a:rPr lang="ru-RU" dirty="0">
                <a:latin typeface="+mj-lt"/>
              </a:rPr>
              <a:t>Руль имеет два варианта: Справа и Слева. кодируем (слева - 1, справа - 0).</a:t>
            </a:r>
          </a:p>
          <a:p>
            <a:r>
              <a:rPr lang="ru-RU" dirty="0">
                <a:latin typeface="+mj-lt"/>
              </a:rPr>
              <a:t>Наличие имеет два варианта: На заказ и пустое значение. кодируем (На заказ - 1, остальное - 0).</a:t>
            </a:r>
          </a:p>
          <a:p>
            <a:r>
              <a:rPr lang="ru-RU" dirty="0">
                <a:latin typeface="+mj-lt"/>
              </a:rPr>
              <a:t>Цвет состоит из цвета и свойства металлик (вариативно). Разделяем на два признака: </a:t>
            </a:r>
            <a:r>
              <a:rPr lang="ru-RU" dirty="0" err="1">
                <a:latin typeface="+mj-lt"/>
              </a:rPr>
              <a:t>colour</a:t>
            </a:r>
            <a:r>
              <a:rPr lang="ru-RU" dirty="0">
                <a:latin typeface="+mj-lt"/>
              </a:rPr>
              <a:t> и </a:t>
            </a:r>
            <a:r>
              <a:rPr lang="ru-RU" dirty="0" err="1">
                <a:latin typeface="+mj-lt"/>
              </a:rPr>
              <a:t>metallic</a:t>
            </a:r>
            <a:r>
              <a:rPr lang="ru-RU" dirty="0">
                <a:latin typeface="+mj-lt"/>
              </a:rPr>
              <a:t> (1 - металлик, 0 - нет)</a:t>
            </a:r>
            <a:br>
              <a:rPr lang="ru-RU" dirty="0">
                <a:latin typeface="+mj-lt"/>
              </a:rPr>
            </a:b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70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Исходя из представленных графиков, можно сделать вывод о том, что бренд автомобиля оказывает влияние на его цену.</a:t>
            </a:r>
            <a:br>
              <a:rPr lang="ru-RU" dirty="0"/>
            </a:br>
            <a:r>
              <a:rPr lang="ru-RU" dirty="0"/>
              <a:t>Поэтому признак «</a:t>
            </a:r>
            <a:r>
              <a:rPr lang="en-US" dirty="0"/>
              <a:t>brand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оставляем.</a:t>
            </a:r>
          </a:p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33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221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Карта корреляций показывает, что есть связь модели и цены, поэтому признак «</a:t>
            </a:r>
            <a:r>
              <a:rPr lang="en-US" dirty="0"/>
              <a:t>model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тоже берём.</a:t>
            </a:r>
          </a:p>
        </p:txBody>
      </p:sp>
    </p:spTree>
    <p:extLst>
      <p:ext uri="{BB962C8B-B14F-4D97-AF65-F5344CB8AC3E}">
        <p14:creationId xmlns:p14="http://schemas.microsoft.com/office/powerpoint/2010/main" val="1349041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9469d1f4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9469d1f4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90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10800000" flipH="1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60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466907" y="1327346"/>
            <a:ext cx="712460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  <a:latin typeface="Montserrat" panose="00000500000000000000" pitchFamily="2" charset="-52"/>
              </a:rPr>
              <a:t>Анализ стоимости автомобиля</a:t>
            </a:r>
            <a:endParaRPr dirty="0">
              <a:solidFill>
                <a:schemeClr val="dk2"/>
              </a:solidFill>
              <a:latin typeface="Montserrat" panose="00000500000000000000" pitchFamily="2" charset="-52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8" y="3482211"/>
            <a:ext cx="6770700" cy="39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0000500000000000000" pitchFamily="2" charset="-52"/>
              </a:rPr>
              <a:t>ML DS Case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ontserrat" panose="00000500000000000000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Князева Анна</a:t>
            </a:r>
            <a:endParaRPr dirty="0">
              <a:latin typeface="Montserrat" panose="00000500000000000000" pitchFamily="2" charset="-5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841172" y="2767179"/>
            <a:ext cx="589992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Модель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4172457" y="1727688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1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D6682-AA71-4D91-BA3B-CC292730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132918"/>
            <a:ext cx="7708200" cy="579352"/>
          </a:xfrm>
        </p:spPr>
        <p:txBody>
          <a:bodyPr/>
          <a:lstStyle/>
          <a:p>
            <a:r>
              <a:rPr lang="ru-RU" b="1" dirty="0"/>
              <a:t>Модели</a:t>
            </a:r>
            <a:endParaRPr lang="ru-RU" dirty="0"/>
          </a:p>
        </p:txBody>
      </p:sp>
      <p:sp>
        <p:nvSpPr>
          <p:cNvPr id="3" name="Google Shape;192;p31">
            <a:extLst>
              <a:ext uri="{FF2B5EF4-FFF2-40B4-BE49-F238E27FC236}">
                <a16:creationId xmlns:a16="http://schemas.microsoft.com/office/drawing/2014/main" id="{F8A3CC3D-8FE3-483B-9C2F-0DDB87D91B40}"/>
              </a:ext>
            </a:extLst>
          </p:cNvPr>
          <p:cNvSpPr txBox="1">
            <a:spLocks/>
          </p:cNvSpPr>
          <p:nvPr/>
        </p:nvSpPr>
        <p:spPr>
          <a:xfrm>
            <a:off x="335538" y="712270"/>
            <a:ext cx="8472924" cy="350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Линейная регрессия</a:t>
            </a:r>
            <a:r>
              <a:rPr lang="ru-RU" dirty="0">
                <a:solidFill>
                  <a:schemeClr val="dk1"/>
                </a:solidFill>
              </a:rPr>
              <a:t>: простота и интерпретируемость, быстрота и вычислительная эффективность, возможность получить эффективную модель без погружения в подбор </a:t>
            </a:r>
            <a:r>
              <a:rPr lang="ru-RU" dirty="0" err="1">
                <a:solidFill>
                  <a:schemeClr val="dk1"/>
                </a:solidFill>
              </a:rPr>
              <a:t>гиперпараметров</a:t>
            </a:r>
            <a:r>
              <a:rPr lang="ru-RU" dirty="0">
                <a:solidFill>
                  <a:schemeClr val="dk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chemeClr val="dk1"/>
                </a:solidFill>
              </a:rPr>
              <a:t>Дерево решений</a:t>
            </a:r>
            <a:r>
              <a:rPr lang="ru-RU" dirty="0">
                <a:solidFill>
                  <a:schemeClr val="dk1"/>
                </a:solidFill>
              </a:rPr>
              <a:t>: простота и интерпретируемость, способность к обработке нелинейных зависимостей.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b="1" dirty="0">
                <a:solidFill>
                  <a:schemeClr val="dk1"/>
                </a:solidFill>
              </a:rPr>
              <a:t>Случайный лес</a:t>
            </a:r>
            <a:r>
              <a:rPr lang="ru-RU" dirty="0">
                <a:solidFill>
                  <a:schemeClr val="dk1"/>
                </a:solidFill>
              </a:rPr>
              <a:t>: использует </a:t>
            </a:r>
            <a:r>
              <a:rPr lang="ru-RU" dirty="0" err="1">
                <a:solidFill>
                  <a:schemeClr val="dk1"/>
                </a:solidFill>
              </a:rPr>
              <a:t>бэггинг</a:t>
            </a:r>
            <a:r>
              <a:rPr lang="ru-RU" dirty="0">
                <a:solidFill>
                  <a:schemeClr val="dk1"/>
                </a:solidFill>
              </a:rPr>
              <a:t>, что позволяет уменьшить переобучение по сравнению с отдельными деревьями решений. Ансамбль случайного леса имеет более устойчивую обобщающую способность. Более устойчив к выбросам в данных.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</a:rPr>
              <a:t>Также для случайного леса были подобраны оптимальные </a:t>
            </a:r>
            <a:r>
              <a:rPr lang="ru-RU" dirty="0" err="1">
                <a:solidFill>
                  <a:schemeClr val="dk1"/>
                </a:solidFill>
              </a:rPr>
              <a:t>гиперпараметры</a:t>
            </a:r>
            <a:r>
              <a:rPr lang="ru-RU" dirty="0">
                <a:solidFill>
                  <a:schemeClr val="dk1"/>
                </a:solidFill>
              </a:rPr>
              <a:t> с помощью </a:t>
            </a:r>
            <a:r>
              <a:rPr lang="ru-RU" dirty="0" err="1">
                <a:solidFill>
                  <a:schemeClr val="dk1"/>
                </a:solidFill>
              </a:rPr>
              <a:t>GridSearchCV</a:t>
            </a:r>
            <a:r>
              <a:rPr lang="ru-RU" dirty="0">
                <a:solidFill>
                  <a:schemeClr val="dk1"/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3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8201-6E21-434D-93F8-91EBE5F4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Метрики</a:t>
            </a:r>
            <a:endParaRPr lang="ru-RU" dirty="0"/>
          </a:p>
        </p:txBody>
      </p:sp>
      <p:sp>
        <p:nvSpPr>
          <p:cNvPr id="4" name="Google Shape;192;p31">
            <a:extLst>
              <a:ext uri="{FF2B5EF4-FFF2-40B4-BE49-F238E27FC236}">
                <a16:creationId xmlns:a16="http://schemas.microsoft.com/office/drawing/2014/main" id="{A044996B-E9A7-49D9-AC6B-1A7443B647C4}"/>
              </a:ext>
            </a:extLst>
          </p:cNvPr>
          <p:cNvSpPr txBox="1">
            <a:spLocks/>
          </p:cNvSpPr>
          <p:nvPr/>
        </p:nvSpPr>
        <p:spPr>
          <a:xfrm>
            <a:off x="335538" y="1078410"/>
            <a:ext cx="8472924" cy="350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 </a:t>
            </a:r>
            <a:r>
              <a:rPr lang="ru-RU" b="1" dirty="0" err="1">
                <a:solidFill>
                  <a:schemeClr val="dk1"/>
                </a:solidFill>
              </a:rPr>
              <a:t>Mean</a:t>
            </a:r>
            <a:r>
              <a:rPr lang="ru-RU" b="1" dirty="0">
                <a:solidFill>
                  <a:schemeClr val="dk1"/>
                </a:solidFill>
              </a:rPr>
              <a:t> </a:t>
            </a:r>
            <a:r>
              <a:rPr lang="ru-RU" b="1" dirty="0" err="1">
                <a:solidFill>
                  <a:schemeClr val="dk1"/>
                </a:solidFill>
              </a:rPr>
              <a:t>Absolute</a:t>
            </a:r>
            <a:r>
              <a:rPr lang="ru-RU" b="1" dirty="0">
                <a:solidFill>
                  <a:schemeClr val="dk1"/>
                </a:solidFill>
              </a:rPr>
              <a:t> </a:t>
            </a:r>
            <a:r>
              <a:rPr lang="ru-RU" b="1" dirty="0" err="1">
                <a:solidFill>
                  <a:schemeClr val="dk1"/>
                </a:solidFill>
              </a:rPr>
              <a:t>Error</a:t>
            </a:r>
            <a:r>
              <a:rPr lang="ru-RU" b="1" dirty="0">
                <a:solidFill>
                  <a:schemeClr val="dk1"/>
                </a:solidFill>
              </a:rPr>
              <a:t> (MAE): </a:t>
            </a:r>
            <a:r>
              <a:rPr lang="ru-RU" dirty="0">
                <a:solidFill>
                  <a:schemeClr val="dk1"/>
                </a:solidFill>
              </a:rPr>
              <a:t>среднее абсолютное отклонение между прогнозами модели и истинными значениями целевой переменной. Позволяет оценить точность модели в абсолютных единицах. </a:t>
            </a:r>
            <a:endParaRPr lang="ru-RU" b="1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 err="1">
                <a:solidFill>
                  <a:schemeClr val="dk1"/>
                </a:solidFill>
              </a:rPr>
              <a:t>Mean</a:t>
            </a:r>
            <a:r>
              <a:rPr lang="ru-RU" b="1" dirty="0">
                <a:solidFill>
                  <a:schemeClr val="dk1"/>
                </a:solidFill>
              </a:rPr>
              <a:t> </a:t>
            </a:r>
            <a:r>
              <a:rPr lang="ru-RU" b="1" dirty="0" err="1">
                <a:solidFill>
                  <a:schemeClr val="dk1"/>
                </a:solidFill>
              </a:rPr>
              <a:t>Squared</a:t>
            </a:r>
            <a:r>
              <a:rPr lang="ru-RU" b="1" dirty="0">
                <a:solidFill>
                  <a:schemeClr val="dk1"/>
                </a:solidFill>
              </a:rPr>
              <a:t> </a:t>
            </a:r>
            <a:r>
              <a:rPr lang="ru-RU" b="1" dirty="0" err="1">
                <a:solidFill>
                  <a:schemeClr val="dk1"/>
                </a:solidFill>
              </a:rPr>
              <a:t>Error</a:t>
            </a:r>
            <a:r>
              <a:rPr lang="ru-RU" b="1" dirty="0">
                <a:solidFill>
                  <a:schemeClr val="dk1"/>
                </a:solidFill>
              </a:rPr>
              <a:t> (MSE): </a:t>
            </a:r>
            <a:r>
              <a:rPr lang="ru-RU" dirty="0">
                <a:solidFill>
                  <a:schemeClr val="dk1"/>
                </a:solidFill>
              </a:rPr>
              <a:t>среднеквадратичное отклонение между прогнозами модели и истинными значениями целевой переменной. Увеличивает вес больших ошибок по сравнению с MAE. </a:t>
            </a:r>
            <a:endParaRPr lang="ru-RU" b="1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R-</a:t>
            </a:r>
            <a:r>
              <a:rPr lang="ru-RU" b="1" dirty="0" err="1">
                <a:solidFill>
                  <a:schemeClr val="dk1"/>
                </a:solidFill>
              </a:rPr>
              <a:t>squared</a:t>
            </a:r>
            <a:r>
              <a:rPr lang="ru-RU" b="1" dirty="0">
                <a:solidFill>
                  <a:schemeClr val="dk1"/>
                </a:solidFill>
              </a:rPr>
              <a:t> (R^2): </a:t>
            </a:r>
            <a:r>
              <a:rPr lang="ru-RU" dirty="0">
                <a:solidFill>
                  <a:schemeClr val="dk1"/>
                </a:solidFill>
              </a:rPr>
              <a:t>доля объясненной дисперсии в целевой переменной. Измеряет, насколько хорошо прогнозы модели соответствуют фактическим значениям. Значение R2 близкое к 1 указывает на хорошую подгонку модели к данным, в то время как значения близкие к 0 или отрицательные указывают на плохую подгонку.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1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26105-586F-4505-9D38-7DBE69C0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900" y="86628"/>
            <a:ext cx="7708200" cy="936300"/>
          </a:xfrm>
        </p:spPr>
        <p:txBody>
          <a:bodyPr/>
          <a:lstStyle/>
          <a:p>
            <a:r>
              <a:rPr lang="ru-RU" dirty="0"/>
              <a:t>Сравнение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6BD592-AAC6-4C0A-A686-47D9F7D8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172" y="745488"/>
            <a:ext cx="6060050" cy="40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E94C8-DDDC-4C47-9CFE-7BE4B905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0" y="383175"/>
            <a:ext cx="7708200" cy="502349"/>
          </a:xfrm>
        </p:spPr>
        <p:txBody>
          <a:bodyPr/>
          <a:lstStyle/>
          <a:p>
            <a:r>
              <a:rPr lang="ru-RU" dirty="0"/>
              <a:t>Сравнение моделей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0A6279D7-6613-4541-90FF-0D6789A11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055999"/>
              </p:ext>
            </p:extLst>
          </p:nvPr>
        </p:nvGraphicFramePr>
        <p:xfrm>
          <a:off x="931231" y="1358900"/>
          <a:ext cx="7494769" cy="2425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90813">
                  <a:extLst>
                    <a:ext uri="{9D8B030D-6E8A-4147-A177-3AD203B41FA5}">
                      <a16:colId xmlns:a16="http://schemas.microsoft.com/office/drawing/2014/main" val="2480118445"/>
                    </a:ext>
                  </a:extLst>
                </a:gridCol>
                <a:gridCol w="1275792">
                  <a:extLst>
                    <a:ext uri="{9D8B030D-6E8A-4147-A177-3AD203B41FA5}">
                      <a16:colId xmlns:a16="http://schemas.microsoft.com/office/drawing/2014/main" val="45208846"/>
                    </a:ext>
                  </a:extLst>
                </a:gridCol>
                <a:gridCol w="2191528">
                  <a:extLst>
                    <a:ext uri="{9D8B030D-6E8A-4147-A177-3AD203B41FA5}">
                      <a16:colId xmlns:a16="http://schemas.microsoft.com/office/drawing/2014/main" val="1790450819"/>
                    </a:ext>
                  </a:extLst>
                </a:gridCol>
                <a:gridCol w="1736636">
                  <a:extLst>
                    <a:ext uri="{9D8B030D-6E8A-4147-A177-3AD203B41FA5}">
                      <a16:colId xmlns:a16="http://schemas.microsoft.com/office/drawing/2014/main" val="2408585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Модель \ Метрика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/>
                        <a:t>MAE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/>
                        <a:t>MSE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0" dirty="0"/>
                        <a:t>R2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Линейная регрессия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1,939,926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16,194,461,933,334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0.465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0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Дерево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760,418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9,801,621,581,253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0.676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695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Случайный лес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542,537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3,914,374,146,837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0.871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0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0" dirty="0"/>
                        <a:t>Случайный лес с параметрами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/>
                        <a:t>538,740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/>
                        <a:t>3,842,631,410,103</a:t>
                      </a:r>
                      <a:endParaRPr lang="ru-R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/>
                        <a:t>0.873</a:t>
                      </a:r>
                      <a:endParaRPr lang="ru-RU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503474"/>
                  </a:ext>
                </a:extLst>
              </a:tr>
            </a:tbl>
          </a:graphicData>
        </a:graphic>
      </p:graphicFrame>
      <p:sp>
        <p:nvSpPr>
          <p:cNvPr id="4" name="Google Shape;192;p31">
            <a:extLst>
              <a:ext uri="{FF2B5EF4-FFF2-40B4-BE49-F238E27FC236}">
                <a16:creationId xmlns:a16="http://schemas.microsoft.com/office/drawing/2014/main" id="{D6CC8167-F6BE-4AA7-A8F2-E21787FFE46E}"/>
              </a:ext>
            </a:extLst>
          </p:cNvPr>
          <p:cNvSpPr txBox="1">
            <a:spLocks/>
          </p:cNvSpPr>
          <p:nvPr/>
        </p:nvSpPr>
        <p:spPr>
          <a:xfrm>
            <a:off x="937892" y="3989210"/>
            <a:ext cx="8206108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Выбрана модель Случайный лес с подобранными </a:t>
            </a:r>
            <a:r>
              <a:rPr lang="ru-RU" dirty="0" err="1">
                <a:solidFill>
                  <a:schemeClr val="dk1"/>
                </a:solidFill>
              </a:rPr>
              <a:t>гиперпараметрами</a:t>
            </a: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2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841172" y="2767179"/>
            <a:ext cx="589992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Амортизация</a:t>
            </a:r>
            <a:endParaRPr dirty="0"/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4172457" y="1727688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71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2;p31">
            <a:extLst>
              <a:ext uri="{FF2B5EF4-FFF2-40B4-BE49-F238E27FC236}">
                <a16:creationId xmlns:a16="http://schemas.microsoft.com/office/drawing/2014/main" id="{FEF965CA-7E23-4B2A-A288-E0A6C9F459F0}"/>
              </a:ext>
            </a:extLst>
          </p:cNvPr>
          <p:cNvSpPr txBox="1">
            <a:spLocks/>
          </p:cNvSpPr>
          <p:nvPr/>
        </p:nvSpPr>
        <p:spPr>
          <a:xfrm>
            <a:off x="1245900" y="299297"/>
            <a:ext cx="8206108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График изменения цен на все автомобили из набора данных.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EA17DA-6E92-4671-B3C2-539456CD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50" y="933651"/>
            <a:ext cx="7617203" cy="39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0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02B323-FB1B-49C8-810B-67DE6B6C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37" y="645467"/>
            <a:ext cx="6477605" cy="4216842"/>
          </a:xfrm>
          <a:prstGeom prst="rect">
            <a:avLst/>
          </a:prstGeom>
        </p:spPr>
      </p:pic>
      <p:sp>
        <p:nvSpPr>
          <p:cNvPr id="3" name="Google Shape;192;p31">
            <a:extLst>
              <a:ext uri="{FF2B5EF4-FFF2-40B4-BE49-F238E27FC236}">
                <a16:creationId xmlns:a16="http://schemas.microsoft.com/office/drawing/2014/main" id="{D900826D-708F-4C79-BCF3-57F7E28D80DA}"/>
              </a:ext>
            </a:extLst>
          </p:cNvPr>
          <p:cNvSpPr txBox="1">
            <a:spLocks/>
          </p:cNvSpPr>
          <p:nvPr/>
        </p:nvSpPr>
        <p:spPr>
          <a:xfrm>
            <a:off x="211755" y="107936"/>
            <a:ext cx="5457525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Автомобили были разделены на: 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Бюджетные (до 3 млн)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Средние (до 7 млн )</a:t>
            </a: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Дорогие (выше 7 млн)</a:t>
            </a:r>
          </a:p>
        </p:txBody>
      </p:sp>
    </p:spTree>
    <p:extLst>
      <p:ext uri="{BB962C8B-B14F-4D97-AF65-F5344CB8AC3E}">
        <p14:creationId xmlns:p14="http://schemas.microsoft.com/office/powerpoint/2010/main" val="18937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;p31">
            <a:extLst>
              <a:ext uri="{FF2B5EF4-FFF2-40B4-BE49-F238E27FC236}">
                <a16:creationId xmlns:a16="http://schemas.microsoft.com/office/drawing/2014/main" id="{F7E40905-9C2E-4328-A355-D9DA38A605EF}"/>
              </a:ext>
            </a:extLst>
          </p:cNvPr>
          <p:cNvSpPr txBox="1">
            <a:spLocks/>
          </p:cNvSpPr>
          <p:nvPr/>
        </p:nvSpPr>
        <p:spPr>
          <a:xfrm>
            <a:off x="370001" y="105878"/>
            <a:ext cx="8206108" cy="503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Бюджетные автомобили</a:t>
            </a:r>
            <a:r>
              <a:rPr lang="ru-RU" dirty="0">
                <a:solidFill>
                  <a:schemeClr val="dk1"/>
                </a:solidFill>
              </a:rPr>
              <a:t>: цены на бюджетные автомобили остаются относительно стабильными с течением времени, что может указывать на низкую склонность к амортизации. 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Средние автомобили</a:t>
            </a:r>
            <a:r>
              <a:rPr lang="ru-RU" dirty="0">
                <a:solidFill>
                  <a:schemeClr val="dk1"/>
                </a:solidFill>
              </a:rPr>
              <a:t>: более подвержены амортизации по сравнению с бюджетными моделями. Это может быть связано с более высокой конкуренцией в этом сегменте рынка, появлением новых моделей и технологий, что приводит к более частым изменениям цен.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b="1" dirty="0">
                <a:solidFill>
                  <a:schemeClr val="dk1"/>
                </a:solidFill>
              </a:rPr>
              <a:t>Дорогие автомобили</a:t>
            </a:r>
            <a:r>
              <a:rPr lang="ru-RU" dirty="0">
                <a:solidFill>
                  <a:schemeClr val="dk1"/>
                </a:solidFill>
              </a:rPr>
              <a:t>: более значительные колебания цен во времени. Это может быть связано с различными факторами, такими как изменения в спросе и предложении на рынке, колебания в экономике. Дорогие автомобили также могут подвергаться более высоким процентам амортизации из-за их высокой начальной стоимости, что приводит к более значительным изменениям в цене с течением времени.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Задачи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643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Создать модель машинного обучения для прогнозирования цены автомобиля: </a:t>
            </a:r>
            <a:endParaRPr lang="en-US" dirty="0">
              <a:solidFill>
                <a:schemeClr val="dk1"/>
              </a:solidFill>
              <a:latin typeface="Montserrat" panose="00000500000000000000" pitchFamily="2" charset="-52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Выполнить разведочный анализ данных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Выбрать параметры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Выбрать модель и оценить её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endParaRPr lang="ru-RU" dirty="0">
              <a:solidFill>
                <a:schemeClr val="dk1"/>
              </a:solidFill>
              <a:latin typeface="Montserrat" panose="00000500000000000000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Оценить функцию экономической амортизации автомобилей: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Проанализировать, как стоимость автомобиля меняется со временем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Проиллюстрировать темпы изменения</a:t>
            </a:r>
          </a:p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ru-RU" dirty="0">
              <a:solidFill>
                <a:schemeClr val="dk1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2841172" y="2767179"/>
            <a:ext cx="589992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" panose="00000500000000000000" pitchFamily="2" charset="-52"/>
              </a:rPr>
              <a:t>Анализ данных</a:t>
            </a:r>
            <a:endParaRPr dirty="0">
              <a:latin typeface="Montserrat" panose="00000500000000000000" pitchFamily="2" charset="-52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title" idx="2"/>
          </p:nvPr>
        </p:nvSpPr>
        <p:spPr>
          <a:xfrm>
            <a:off x="4172457" y="1727688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0000500000000000000" pitchFamily="2" charset="-52"/>
              </a:rPr>
              <a:t>01</a:t>
            </a:r>
            <a:endParaRPr dirty="0"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92;p31">
            <a:extLst>
              <a:ext uri="{FF2B5EF4-FFF2-40B4-BE49-F238E27FC236}">
                <a16:creationId xmlns:a16="http://schemas.microsoft.com/office/drawing/2014/main" id="{FBB63023-A369-4107-9935-CF4236BFFC65}"/>
              </a:ext>
            </a:extLst>
          </p:cNvPr>
          <p:cNvSpPr txBox="1">
            <a:spLocks/>
          </p:cNvSpPr>
          <p:nvPr/>
        </p:nvSpPr>
        <p:spPr>
          <a:xfrm>
            <a:off x="647910" y="306248"/>
            <a:ext cx="7717500" cy="1269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Данные были предоставлены с сайта 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-52"/>
              </a:rPr>
              <a:t>Kolesa.kz </a:t>
            </a: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в формате 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-52"/>
              </a:rPr>
              <a:t>csv-</a:t>
            </a: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файла.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latin typeface="Montserrat" panose="00000500000000000000" pitchFamily="2" charset="-52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Признак «Объем двигателя» был разделён на числовой (объём двигателя) и категориальный признак (топливо).</a:t>
            </a:r>
            <a:endParaRPr lang="en-US" dirty="0">
              <a:solidFill>
                <a:schemeClr val="dk1"/>
              </a:solidFill>
              <a:latin typeface="Montserrat" panose="00000500000000000000" pitchFamily="2" charset="-52"/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  <a:latin typeface="Montserrat" panose="00000500000000000000" pitchFamily="2" charset="-52"/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F03C694-9959-4407-B79C-FC369B208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839"/>
          <a:stretch/>
        </p:blipFill>
        <p:spPr>
          <a:xfrm>
            <a:off x="1721914" y="1748156"/>
            <a:ext cx="5960677" cy="2565896"/>
          </a:xfrm>
          <a:prstGeom prst="rect">
            <a:avLst/>
          </a:prstGeom>
        </p:spPr>
      </p:pic>
      <p:sp>
        <p:nvSpPr>
          <p:cNvPr id="44" name="Google Shape;192;p31">
            <a:extLst>
              <a:ext uri="{FF2B5EF4-FFF2-40B4-BE49-F238E27FC236}">
                <a16:creationId xmlns:a16="http://schemas.microsoft.com/office/drawing/2014/main" id="{C30E7266-D2DB-427A-AB6A-485ED55B087F}"/>
              </a:ext>
            </a:extLst>
          </p:cNvPr>
          <p:cNvSpPr txBox="1">
            <a:spLocks/>
          </p:cNvSpPr>
          <p:nvPr/>
        </p:nvSpPr>
        <p:spPr>
          <a:xfrm>
            <a:off x="3214177" y="4314052"/>
            <a:ext cx="2976152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Montserrat" panose="00000500000000000000" pitchFamily="2" charset="-52"/>
              </a:rPr>
              <a:t>Фрагмент исходных данных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92;p31">
            <a:extLst>
              <a:ext uri="{FF2B5EF4-FFF2-40B4-BE49-F238E27FC236}">
                <a16:creationId xmlns:a16="http://schemas.microsoft.com/office/drawing/2014/main" id="{3D5F6E85-C856-4C6B-B312-50F59CC77028}"/>
              </a:ext>
            </a:extLst>
          </p:cNvPr>
          <p:cNvSpPr txBox="1">
            <a:spLocks/>
          </p:cNvSpPr>
          <p:nvPr/>
        </p:nvSpPr>
        <p:spPr>
          <a:xfrm>
            <a:off x="560220" y="391885"/>
            <a:ext cx="7717500" cy="161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Для всех категориальных признаков построены диаграммы распределения. Например, для признака «Коробка передач»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E2F3C54-82D6-4943-9B78-D3C0AE47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263471"/>
            <a:ext cx="6449414" cy="37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31E9DE-AEA4-4E81-8190-43F3BE0F4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222784"/>
            <a:ext cx="8009467" cy="345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0B76B7-C9CB-406A-A0D9-DC81B2DA8A94}"/>
              </a:ext>
            </a:extLst>
          </p:cNvPr>
          <p:cNvSpPr txBox="1"/>
          <p:nvPr/>
        </p:nvSpPr>
        <p:spPr>
          <a:xfrm>
            <a:off x="694266" y="278851"/>
            <a:ext cx="37930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Столбчатая диаграмма, отображающая 10 самых часто встречающихся марок автомобилей в наборе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A17C4-6E2E-4C6D-A6A9-F7A04A8D3F86}"/>
              </a:ext>
            </a:extLst>
          </p:cNvPr>
          <p:cNvSpPr txBox="1"/>
          <p:nvPr/>
        </p:nvSpPr>
        <p:spPr>
          <a:xfrm>
            <a:off x="4699000" y="278851"/>
            <a:ext cx="37930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Montserrat" panose="00000500000000000000" pitchFamily="2" charset="-52"/>
              </a:rPr>
              <a:t>График, отображающий средние цены для каждой из 10 самых часто встречающихся марок автомобилей</a:t>
            </a:r>
          </a:p>
        </p:txBody>
      </p:sp>
    </p:spTree>
    <p:extLst>
      <p:ext uri="{BB962C8B-B14F-4D97-AF65-F5344CB8AC3E}">
        <p14:creationId xmlns:p14="http://schemas.microsoft.com/office/powerpoint/2010/main" val="422896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5A17C4-6E2E-4C6D-A6A9-F7A04A8D3F86}"/>
              </a:ext>
            </a:extLst>
          </p:cNvPr>
          <p:cNvSpPr txBox="1"/>
          <p:nvPr/>
        </p:nvSpPr>
        <p:spPr>
          <a:xfrm>
            <a:off x="577605" y="377544"/>
            <a:ext cx="8335389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Montserrat" panose="00000500000000000000" pitchFamily="2" charset="-52"/>
                <a:cs typeface="Times New Roman" panose="02020603050405020304" pitchFamily="18" charset="0"/>
              </a:rPr>
              <a:t>Данные графики показывают, что цены выше на автомобиле в некоторых городах, поскольку в них продаётся больше дорогих марок автомобилей.</a:t>
            </a:r>
            <a:endParaRPr lang="en-US" dirty="0">
              <a:latin typeface="Montserrat" panose="00000500000000000000" pitchFamily="2" charset="-5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Montserrat" panose="00000500000000000000" pitchFamily="2" charset="-52"/>
                <a:cs typeface="Times New Roman" panose="02020603050405020304" pitchFamily="18" charset="0"/>
              </a:rPr>
              <a:t>Так что признак «Город» не был выбран для модели.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C64E1E-F282-4FAF-8EA7-4D99DF62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0" y="1649623"/>
            <a:ext cx="4034551" cy="34517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4656D7-671B-4905-91AF-298F1C821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571" y="1649623"/>
            <a:ext cx="4872519" cy="32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92;p31">
            <a:extLst>
              <a:ext uri="{FF2B5EF4-FFF2-40B4-BE49-F238E27FC236}">
                <a16:creationId xmlns:a16="http://schemas.microsoft.com/office/drawing/2014/main" id="{541C9D72-0D6F-4D44-9A69-971EBFCA1CD5}"/>
              </a:ext>
            </a:extLst>
          </p:cNvPr>
          <p:cNvSpPr txBox="1">
            <a:spLocks/>
          </p:cNvSpPr>
          <p:nvPr/>
        </p:nvSpPr>
        <p:spPr>
          <a:xfrm>
            <a:off x="566268" y="254404"/>
            <a:ext cx="7717500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Были выбраны следующие параметры: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бренд, модель, описание, год, коробка передач, кузов, объем двигателя, тип топлива, привод, растаможен, руль, цвет, пробег, наличие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4F3890-1F58-4F30-A106-265DF333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18" y="1032567"/>
            <a:ext cx="5486400" cy="40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2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D6AF0-8AC7-497C-B9E7-32C44B82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06" y="1252659"/>
            <a:ext cx="3724909" cy="3575913"/>
          </a:xfrm>
          <a:prstGeom prst="rect">
            <a:avLst/>
          </a:prstGeom>
        </p:spPr>
      </p:pic>
      <p:sp>
        <p:nvSpPr>
          <p:cNvPr id="7" name="Google Shape;192;p31">
            <a:extLst>
              <a:ext uri="{FF2B5EF4-FFF2-40B4-BE49-F238E27FC236}">
                <a16:creationId xmlns:a16="http://schemas.microsoft.com/office/drawing/2014/main" id="{EC0AABC4-16FD-453B-B862-CB4B56ECF12D}"/>
              </a:ext>
            </a:extLst>
          </p:cNvPr>
          <p:cNvSpPr txBox="1">
            <a:spLocks/>
          </p:cNvSpPr>
          <p:nvPr/>
        </p:nvSpPr>
        <p:spPr>
          <a:xfrm>
            <a:off x="383387" y="287427"/>
            <a:ext cx="8206108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Признак «</a:t>
            </a:r>
            <a:r>
              <a:rPr lang="en-US" dirty="0">
                <a:solidFill>
                  <a:schemeClr val="dk1"/>
                </a:solidFill>
              </a:rPr>
              <a:t>description</a:t>
            </a:r>
            <a:r>
              <a:rPr lang="ru-RU" dirty="0">
                <a:solidFill>
                  <a:schemeClr val="dk1"/>
                </a:solidFill>
              </a:rPr>
              <a:t>»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включает в себя перечисление опций, которые пользователь выбрал на сайте и описание, которое пользователь самостоятельно ввёл.</a:t>
            </a:r>
            <a:br>
              <a:rPr lang="ru-RU" dirty="0">
                <a:solidFill>
                  <a:schemeClr val="dk1"/>
                </a:solidFill>
              </a:rPr>
            </a:b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0" name="Google Shape;192;p31">
            <a:extLst>
              <a:ext uri="{FF2B5EF4-FFF2-40B4-BE49-F238E27FC236}">
                <a16:creationId xmlns:a16="http://schemas.microsoft.com/office/drawing/2014/main" id="{D9BFE2B5-9EDA-4744-8A75-CCDFC9182A2A}"/>
              </a:ext>
            </a:extLst>
          </p:cNvPr>
          <p:cNvSpPr txBox="1">
            <a:spLocks/>
          </p:cNvSpPr>
          <p:nvPr/>
        </p:nvSpPr>
        <p:spPr>
          <a:xfrm>
            <a:off x="468946" y="1565354"/>
            <a:ext cx="8206108" cy="537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Признак «</a:t>
            </a:r>
            <a:r>
              <a:rPr lang="en-US" dirty="0">
                <a:solidFill>
                  <a:schemeClr val="dk1"/>
                </a:solidFill>
              </a:rPr>
              <a:t>description</a:t>
            </a:r>
            <a:r>
              <a:rPr lang="ru-RU" dirty="0">
                <a:solidFill>
                  <a:schemeClr val="dk1"/>
                </a:solidFill>
              </a:rPr>
              <a:t>» был разделён на 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dk1"/>
                </a:solidFill>
              </a:rPr>
              <a:t>отдельные признаки по названиям опций</a:t>
            </a:r>
          </a:p>
        </p:txBody>
      </p:sp>
    </p:spTree>
    <p:extLst>
      <p:ext uri="{BB962C8B-B14F-4D97-AF65-F5344CB8AC3E}">
        <p14:creationId xmlns:p14="http://schemas.microsoft.com/office/powerpoint/2010/main" val="251673980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1153</Words>
  <Application>Microsoft Office PowerPoint</Application>
  <PresentationFormat>Экран (16:9)</PresentationFormat>
  <Paragraphs>102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Montserrat</vt:lpstr>
      <vt:lpstr>Arial</vt:lpstr>
      <vt:lpstr>Times New Roman</vt:lpstr>
      <vt:lpstr>Fira Sans Extra Condensed Medium</vt:lpstr>
      <vt:lpstr>Barlow</vt:lpstr>
      <vt:lpstr>Management Consulting Toolkit by Slidesgo</vt:lpstr>
      <vt:lpstr>Анализ стоимости автомобиля</vt:lpstr>
      <vt:lpstr>Задачи</vt:lpstr>
      <vt:lpstr>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Модель</vt:lpstr>
      <vt:lpstr>Модели</vt:lpstr>
      <vt:lpstr>Метрики</vt:lpstr>
      <vt:lpstr>Сравнение моделей</vt:lpstr>
      <vt:lpstr>Сравнение моделей</vt:lpstr>
      <vt:lpstr>Амортизация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стоимости автомобиля</dc:title>
  <cp:lastModifiedBy>Anna</cp:lastModifiedBy>
  <cp:revision>35</cp:revision>
  <dcterms:modified xsi:type="dcterms:W3CDTF">2024-02-06T15:31:51Z</dcterms:modified>
</cp:coreProperties>
</file>