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71"/>
  </p:normalViewPr>
  <p:slideViewPr>
    <p:cSldViewPr snapToGrid="0" snapToObjects="1">
      <p:cViewPr>
        <p:scale>
          <a:sx n="170" d="100"/>
          <a:sy n="170" d="100"/>
        </p:scale>
        <p:origin x="-2128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Kendra/Documents/Research/Rowat%20Lab/Papers/Cell%20Deformability/LitReview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405526780635"/>
          <c:y val="0.0751875571820677"/>
          <c:w val="0.805948085386665"/>
          <c:h val="0.672905769424626"/>
        </c:manualLayout>
      </c:layout>
      <c:scatterChart>
        <c:scatterStyle val="lineMarker"/>
        <c:varyColors val="0"/>
        <c:ser>
          <c:idx val="0"/>
          <c:order val="0"/>
          <c:tx>
            <c:v>Tangential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Sheet2!$A$1:$A$33</c:f>
              <c:numCache>
                <c:formatCode>General</c:formatCode>
                <c:ptCount val="33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</c:numCache>
            </c:numRef>
          </c:xVal>
          <c:yVal>
            <c:numRef>
              <c:f>Sheet2!$B$1:$B$33</c:f>
              <c:numCache>
                <c:formatCode>General</c:formatCode>
                <c:ptCount val="33"/>
                <c:pt idx="0">
                  <c:v>199.25</c:v>
                </c:pt>
                <c:pt idx="1">
                  <c:v>198.0516</c:v>
                </c:pt>
                <c:pt idx="2">
                  <c:v>200.4496</c:v>
                </c:pt>
                <c:pt idx="3">
                  <c:v>199.2902</c:v>
                </c:pt>
                <c:pt idx="4">
                  <c:v>200.875</c:v>
                </c:pt>
                <c:pt idx="5">
                  <c:v>202.9865</c:v>
                </c:pt>
                <c:pt idx="6">
                  <c:v>195.9832</c:v>
                </c:pt>
                <c:pt idx="7">
                  <c:v>175.4194</c:v>
                </c:pt>
                <c:pt idx="8">
                  <c:v>171.8643</c:v>
                </c:pt>
                <c:pt idx="9">
                  <c:v>202.9133</c:v>
                </c:pt>
                <c:pt idx="10">
                  <c:v>231.9402</c:v>
                </c:pt>
                <c:pt idx="11">
                  <c:v>216.2592</c:v>
                </c:pt>
                <c:pt idx="12">
                  <c:v>188.0415</c:v>
                </c:pt>
                <c:pt idx="13">
                  <c:v>187.2127</c:v>
                </c:pt>
                <c:pt idx="14">
                  <c:v>190.3179</c:v>
                </c:pt>
                <c:pt idx="15">
                  <c:v>190.1568</c:v>
                </c:pt>
                <c:pt idx="16">
                  <c:v>193.2188</c:v>
                </c:pt>
                <c:pt idx="17">
                  <c:v>198.7639</c:v>
                </c:pt>
                <c:pt idx="18">
                  <c:v>210.2477</c:v>
                </c:pt>
                <c:pt idx="19">
                  <c:v>210.2108</c:v>
                </c:pt>
                <c:pt idx="20">
                  <c:v>194.0635</c:v>
                </c:pt>
                <c:pt idx="21">
                  <c:v>199.7109</c:v>
                </c:pt>
                <c:pt idx="22">
                  <c:v>225.0154</c:v>
                </c:pt>
                <c:pt idx="23">
                  <c:v>217.2633</c:v>
                </c:pt>
                <c:pt idx="24">
                  <c:v>182.1494</c:v>
                </c:pt>
                <c:pt idx="25">
                  <c:v>169.6145</c:v>
                </c:pt>
                <c:pt idx="26">
                  <c:v>184.553</c:v>
                </c:pt>
                <c:pt idx="27">
                  <c:v>196.9692</c:v>
                </c:pt>
                <c:pt idx="28">
                  <c:v>196.6875</c:v>
                </c:pt>
                <c:pt idx="29">
                  <c:v>196.0461</c:v>
                </c:pt>
                <c:pt idx="30">
                  <c:v>198.2507</c:v>
                </c:pt>
                <c:pt idx="31">
                  <c:v>197.9414</c:v>
                </c:pt>
                <c:pt idx="32">
                  <c:v>197.4375</c:v>
                </c:pt>
              </c:numCache>
            </c:numRef>
          </c:yVal>
          <c:smooth val="0"/>
        </c:ser>
        <c:ser>
          <c:idx val="1"/>
          <c:order val="1"/>
          <c:tx>
            <c:v>Normal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Sheet2!$D$1:$D$38</c:f>
              <c:numCache>
                <c:formatCode>General</c:formatCode>
                <c:ptCount val="3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</c:numCache>
            </c:numRef>
          </c:xVal>
          <c:yVal>
            <c:numRef>
              <c:f>Sheet2!$E$1:$E$38</c:f>
              <c:numCache>
                <c:formatCode>General</c:formatCode>
                <c:ptCount val="38"/>
                <c:pt idx="0">
                  <c:v>199.5938</c:v>
                </c:pt>
                <c:pt idx="1">
                  <c:v>199.0502</c:v>
                </c:pt>
                <c:pt idx="2">
                  <c:v>201.8012</c:v>
                </c:pt>
                <c:pt idx="3">
                  <c:v>199.4395</c:v>
                </c:pt>
                <c:pt idx="4">
                  <c:v>198.8258</c:v>
                </c:pt>
                <c:pt idx="5">
                  <c:v>201.2053</c:v>
                </c:pt>
                <c:pt idx="6">
                  <c:v>193.0822</c:v>
                </c:pt>
                <c:pt idx="7">
                  <c:v>170.1998</c:v>
                </c:pt>
                <c:pt idx="8">
                  <c:v>171.1044</c:v>
                </c:pt>
                <c:pt idx="9">
                  <c:v>203.3003</c:v>
                </c:pt>
                <c:pt idx="10">
                  <c:v>230.1685</c:v>
                </c:pt>
                <c:pt idx="11">
                  <c:v>224.9541</c:v>
                </c:pt>
                <c:pt idx="12">
                  <c:v>198.2285</c:v>
                </c:pt>
                <c:pt idx="13">
                  <c:v>190.437</c:v>
                </c:pt>
                <c:pt idx="14">
                  <c:v>192.4038</c:v>
                </c:pt>
                <c:pt idx="15">
                  <c:v>192.0093</c:v>
                </c:pt>
                <c:pt idx="16">
                  <c:v>194.0647</c:v>
                </c:pt>
                <c:pt idx="17">
                  <c:v>202.9061</c:v>
                </c:pt>
                <c:pt idx="18">
                  <c:v>212.5545</c:v>
                </c:pt>
                <c:pt idx="19">
                  <c:v>214.1527</c:v>
                </c:pt>
                <c:pt idx="20">
                  <c:v>191.5742</c:v>
                </c:pt>
                <c:pt idx="21">
                  <c:v>195.5642</c:v>
                </c:pt>
                <c:pt idx="22">
                  <c:v>238.6272</c:v>
                </c:pt>
                <c:pt idx="23">
                  <c:v>227.9559</c:v>
                </c:pt>
                <c:pt idx="24">
                  <c:v>176.9346</c:v>
                </c:pt>
                <c:pt idx="25">
                  <c:v>169.808</c:v>
                </c:pt>
                <c:pt idx="26">
                  <c:v>190.8596</c:v>
                </c:pt>
                <c:pt idx="27">
                  <c:v>201.2219</c:v>
                </c:pt>
                <c:pt idx="28">
                  <c:v>197.6047</c:v>
                </c:pt>
                <c:pt idx="29">
                  <c:v>197.9769</c:v>
                </c:pt>
                <c:pt idx="30">
                  <c:v>198.9012</c:v>
                </c:pt>
                <c:pt idx="31">
                  <c:v>199.4463</c:v>
                </c:pt>
                <c:pt idx="32">
                  <c:v>198.1415</c:v>
                </c:pt>
                <c:pt idx="33">
                  <c:v>198.9426</c:v>
                </c:pt>
                <c:pt idx="34">
                  <c:v>197.2278</c:v>
                </c:pt>
                <c:pt idx="35">
                  <c:v>194.7586</c:v>
                </c:pt>
                <c:pt idx="36">
                  <c:v>196.2789</c:v>
                </c:pt>
                <c:pt idx="37">
                  <c:v>197.8125</c:v>
                </c:pt>
              </c:numCache>
            </c:numRef>
          </c:yVal>
          <c:smooth val="0"/>
        </c:ser>
        <c:ser>
          <c:idx val="2"/>
          <c:order val="2"/>
          <c:tx>
            <c:v>Tangential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Sheet2!$A$34:$A$64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xVal>
          <c:yVal>
            <c:numRef>
              <c:f>Sheet2!$B$34:$B$64</c:f>
              <c:numCache>
                <c:formatCode>General</c:formatCode>
                <c:ptCount val="31"/>
                <c:pt idx="0">
                  <c:v>198.2031</c:v>
                </c:pt>
                <c:pt idx="1">
                  <c:v>199.6667</c:v>
                </c:pt>
                <c:pt idx="2">
                  <c:v>199.4583</c:v>
                </c:pt>
                <c:pt idx="3">
                  <c:v>197.875</c:v>
                </c:pt>
                <c:pt idx="4">
                  <c:v>199.1146</c:v>
                </c:pt>
                <c:pt idx="5">
                  <c:v>198.5417</c:v>
                </c:pt>
                <c:pt idx="6">
                  <c:v>184.4062</c:v>
                </c:pt>
                <c:pt idx="7">
                  <c:v>167.1875</c:v>
                </c:pt>
                <c:pt idx="8">
                  <c:v>184.099</c:v>
                </c:pt>
                <c:pt idx="9">
                  <c:v>223.625</c:v>
                </c:pt>
                <c:pt idx="10">
                  <c:v>230.7135</c:v>
                </c:pt>
                <c:pt idx="11">
                  <c:v>198.7917</c:v>
                </c:pt>
                <c:pt idx="12">
                  <c:v>184.25</c:v>
                </c:pt>
                <c:pt idx="13">
                  <c:v>190.0833</c:v>
                </c:pt>
                <c:pt idx="14">
                  <c:v>193.5469</c:v>
                </c:pt>
                <c:pt idx="15">
                  <c:v>197.1562</c:v>
                </c:pt>
                <c:pt idx="16">
                  <c:v>196.276</c:v>
                </c:pt>
                <c:pt idx="17">
                  <c:v>199.75</c:v>
                </c:pt>
                <c:pt idx="18">
                  <c:v>211.375</c:v>
                </c:pt>
                <c:pt idx="19">
                  <c:v>202.8542</c:v>
                </c:pt>
                <c:pt idx="20">
                  <c:v>187.5312</c:v>
                </c:pt>
                <c:pt idx="21">
                  <c:v>211.4375</c:v>
                </c:pt>
                <c:pt idx="22">
                  <c:v>232.1615</c:v>
                </c:pt>
                <c:pt idx="23">
                  <c:v>204.2604</c:v>
                </c:pt>
                <c:pt idx="24">
                  <c:v>168.2031</c:v>
                </c:pt>
                <c:pt idx="25">
                  <c:v>169.8333</c:v>
                </c:pt>
                <c:pt idx="26">
                  <c:v>191.1042</c:v>
                </c:pt>
                <c:pt idx="27">
                  <c:v>199.7812</c:v>
                </c:pt>
                <c:pt idx="28">
                  <c:v>198.8385</c:v>
                </c:pt>
                <c:pt idx="29">
                  <c:v>203.3125</c:v>
                </c:pt>
                <c:pt idx="30">
                  <c:v>203.4531</c:v>
                </c:pt>
              </c:numCache>
            </c:numRef>
          </c:yVal>
          <c:smooth val="0"/>
        </c:ser>
        <c:ser>
          <c:idx val="3"/>
          <c:order val="3"/>
          <c:tx>
            <c:v>Normal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Sheet2!$D$39:$D$69</c:f>
              <c:numCache>
                <c:formatCode>General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</c:numCache>
            </c:numRef>
          </c:xVal>
          <c:yVal>
            <c:numRef>
              <c:f>Sheet2!$E$39:$E$70</c:f>
              <c:numCache>
                <c:formatCode>General</c:formatCode>
                <c:ptCount val="32"/>
                <c:pt idx="0">
                  <c:v>197.25</c:v>
                </c:pt>
                <c:pt idx="1">
                  <c:v>200.994</c:v>
                </c:pt>
                <c:pt idx="2">
                  <c:v>200.2497</c:v>
                </c:pt>
                <c:pt idx="3">
                  <c:v>199.8168</c:v>
                </c:pt>
                <c:pt idx="4">
                  <c:v>202.7677</c:v>
                </c:pt>
                <c:pt idx="5">
                  <c:v>194.821</c:v>
                </c:pt>
                <c:pt idx="6">
                  <c:v>171.1072</c:v>
                </c:pt>
                <c:pt idx="7">
                  <c:v>169.4467</c:v>
                </c:pt>
                <c:pt idx="8">
                  <c:v>198.7073</c:v>
                </c:pt>
                <c:pt idx="9">
                  <c:v>232.0413</c:v>
                </c:pt>
                <c:pt idx="10">
                  <c:v>230.1993</c:v>
                </c:pt>
                <c:pt idx="11">
                  <c:v>202.0077</c:v>
                </c:pt>
                <c:pt idx="12">
                  <c:v>188.3913</c:v>
                </c:pt>
                <c:pt idx="13">
                  <c:v>195.8098</c:v>
                </c:pt>
                <c:pt idx="14">
                  <c:v>196.3088</c:v>
                </c:pt>
                <c:pt idx="15">
                  <c:v>198.7764</c:v>
                </c:pt>
                <c:pt idx="16">
                  <c:v>196.0018</c:v>
                </c:pt>
                <c:pt idx="17">
                  <c:v>198.0081</c:v>
                </c:pt>
                <c:pt idx="18">
                  <c:v>195.8913</c:v>
                </c:pt>
                <c:pt idx="19">
                  <c:v>185.2441</c:v>
                </c:pt>
                <c:pt idx="20">
                  <c:v>204.6048</c:v>
                </c:pt>
                <c:pt idx="21">
                  <c:v>234.6616</c:v>
                </c:pt>
                <c:pt idx="22">
                  <c:v>204.3946</c:v>
                </c:pt>
                <c:pt idx="23">
                  <c:v>163.2986</c:v>
                </c:pt>
                <c:pt idx="24">
                  <c:v>171.3923</c:v>
                </c:pt>
                <c:pt idx="25">
                  <c:v>191.9088</c:v>
                </c:pt>
                <c:pt idx="26">
                  <c:v>200.449</c:v>
                </c:pt>
                <c:pt idx="27">
                  <c:v>199.2041</c:v>
                </c:pt>
                <c:pt idx="28">
                  <c:v>197.281</c:v>
                </c:pt>
                <c:pt idx="29">
                  <c:v>197.8497</c:v>
                </c:pt>
                <c:pt idx="30">
                  <c:v>199.9579</c:v>
                </c:pt>
                <c:pt idx="31">
                  <c:v>198.0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375968"/>
        <c:axId val="-2142891648"/>
      </c:scatterChart>
      <c:valAx>
        <c:axId val="-2142375968"/>
        <c:scaling>
          <c:orientation val="minMax"/>
          <c:max val="32.0"/>
          <c:min val="0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Position</a:t>
                </a:r>
                <a:r>
                  <a:rPr lang="en-US" sz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(pixels)</a:t>
                </a:r>
                <a:endParaRPr lang="en-US" sz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c:rich>
          </c:tx>
          <c:layout>
            <c:manualLayout>
              <c:xMode val="edge"/>
              <c:yMode val="edge"/>
              <c:x val="0.418455615101344"/>
              <c:y val="0.84780412405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42891648"/>
        <c:crosses val="autoZero"/>
        <c:crossBetween val="midCat"/>
      </c:valAx>
      <c:valAx>
        <c:axId val="-2142891648"/>
        <c:scaling>
          <c:orientation val="minMax"/>
          <c:min val="150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Pixel</a:t>
                </a:r>
                <a:r>
                  <a:rPr lang="en-US" sz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Intensity</a:t>
                </a:r>
                <a:endParaRPr lang="en-US" sz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c:rich>
          </c:tx>
          <c:layout>
            <c:manualLayout>
              <c:xMode val="edge"/>
              <c:yMode val="edge"/>
              <c:x val="0.0423915451633185"/>
              <c:y val="0.300630369283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42375968"/>
        <c:crosses val="autoZero"/>
        <c:crossBetween val="midCat"/>
        <c:majorUnit val="25.0"/>
      </c:valAx>
      <c:spPr>
        <a:noFill/>
        <a:ln>
          <a:solidFill>
            <a:schemeClr val="tx1">
              <a:lumMod val="65000"/>
              <a:lumOff val="3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0.83085</cdr:x>
      <cdr:y>0.08923</cdr:y>
    </cdr:from>
    <cdr:to>
      <cdr:x>0.93415</cdr:x>
      <cdr:y>0.29902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10663" y="366583"/>
          <a:ext cx="821978" cy="86193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B4F3-ED43-104D-9B5A-5328D1F682D3}" type="datetimeFigureOut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D99E-326B-D044-93DD-505F9577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8490" y="2138880"/>
            <a:ext cx="1823085" cy="245745"/>
          </a:xfrm>
          <a:prstGeom prst="round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effectLst/>
                <a:latin typeface="Arial" charset="0"/>
                <a:ea typeface="ＭＳ 明朝" charset="-128"/>
                <a:cs typeface="Times New Roman" charset="0"/>
              </a:rPr>
              <a:t>Read video </a:t>
            </a:r>
            <a:r>
              <a:rPr lang="en-US" sz="800" dirty="0">
                <a:solidFill>
                  <a:srgbClr val="FFFFFF"/>
                </a:solidFill>
                <a:effectLst/>
                <a:latin typeface="Arial" charset="0"/>
                <a:ea typeface="ＭＳ 明朝" charset="-128"/>
                <a:cs typeface="Times New Roman" charset="0"/>
              </a:rPr>
              <a:t>frame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9715" y="2381968"/>
            <a:ext cx="0" cy="2298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7"/>
          <p:cNvSpPr txBox="1"/>
          <p:nvPr/>
        </p:nvSpPr>
        <p:spPr>
          <a:xfrm>
            <a:off x="618490" y="267970"/>
            <a:ext cx="6400800" cy="14471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Arial" charset="0"/>
                <a:ea typeface="ＭＳ 明朝" charset="-128"/>
                <a:cs typeface="Times New Roman" charset="0"/>
              </a:rPr>
              <a:t>Cell Detection Filters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Arial" charset="0"/>
                <a:ea typeface="ＭＳ 明朝" charset="-128"/>
                <a:cs typeface="Times New Roman" charset="0"/>
              </a:rPr>
              <a:t>Kendra Nyberg: </a:t>
            </a:r>
            <a:r>
              <a:rPr lang="en-US" sz="1000" b="1" dirty="0" err="1">
                <a:effectLst/>
                <a:latin typeface="Arial" charset="0"/>
                <a:ea typeface="ＭＳ 明朝" charset="-128"/>
                <a:cs typeface="Times New Roman" charset="0"/>
              </a:rPr>
              <a:t>Rowat</a:t>
            </a:r>
            <a:r>
              <a:rPr lang="en-US" sz="1000" b="1" dirty="0">
                <a:effectLst/>
                <a:latin typeface="Arial" charset="0"/>
                <a:ea typeface="ＭＳ 明朝" charset="-128"/>
                <a:cs typeface="Times New Roman" charset="0"/>
              </a:rPr>
              <a:t> Lab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Arial" charset="0"/>
                <a:ea typeface="ＭＳ 明朝" charset="-128"/>
                <a:cs typeface="Times New Roman" charset="0"/>
              </a:rPr>
              <a:t>23 March 2016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Arial" charset="0"/>
                <a:ea typeface="ＭＳ 明朝" charset="-128"/>
                <a:cs typeface="Times New Roman" charset="0"/>
              </a:rPr>
              <a:t> 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latin typeface="Arial" charset="0"/>
                <a:ea typeface="ＭＳ 明朝" charset="-128"/>
                <a:cs typeface="Times New Roman" charset="0"/>
              </a:rPr>
              <a:t>Purpose: The ability to track cells as they deform through the microfluidic constriction requires accurate detection of cell projections in high frame rate videos. To enable this, we employ a set of image filters to resolve individual cells in the constriction region.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000" dirty="0">
                <a:effectLst/>
                <a:latin typeface="Arial" charset="0"/>
                <a:ea typeface="ＭＳ 明朝" charset="-128"/>
                <a:cs typeface="Times New Roman" charset="0"/>
              </a:rPr>
              <a:t> 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780" y="7365365"/>
            <a:ext cx="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9080" y="2923389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9080" y="3458460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9080" y="3993531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9080" y="4528602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9080" y="5063673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0395" y="2603889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Arial" charset="0"/>
                <a:ea typeface="ＭＳ 明朝" charset="-128"/>
                <a:cs typeface="Times New Roman" charset="0"/>
              </a:rPr>
              <a:t>Background subtract</a:t>
            </a:r>
            <a:endParaRPr lang="en-US" sz="120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395" y="3140018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Arial" charset="0"/>
                <a:ea typeface="ＭＳ 明朝" charset="-128"/>
                <a:cs typeface="Times New Roman" charset="0"/>
              </a:rPr>
              <a:t>Threshold</a:t>
            </a:r>
            <a:endParaRPr lang="en-US" sz="120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395" y="3676147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Remove </a:t>
            </a:r>
            <a:r>
              <a:rPr lang="en-US" sz="800" dirty="0">
                <a:effectLst/>
                <a:latin typeface="Arial" charset="0"/>
                <a:ea typeface="ＭＳ 明朝" charset="-128"/>
                <a:cs typeface="Times New Roman" charset="0"/>
              </a:rPr>
              <a:t>small objects (&lt; 20 </a:t>
            </a:r>
            <a:r>
              <a:rPr lang="en-US" sz="800" dirty="0" err="1">
                <a:effectLst/>
                <a:latin typeface="Arial" charset="0"/>
                <a:ea typeface="ＭＳ 明朝" charset="-128"/>
                <a:cs typeface="Times New Roman" charset="0"/>
              </a:rPr>
              <a:t>px</a:t>
            </a:r>
            <a:r>
              <a:rPr lang="en-US" sz="800" dirty="0">
                <a:effectLst/>
                <a:latin typeface="Arial" charset="0"/>
                <a:ea typeface="ＭＳ 明朝" charset="-128"/>
                <a:cs typeface="Times New Roman" charset="0"/>
              </a:rPr>
              <a:t>) 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395" y="4212276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charset="0"/>
                <a:ea typeface="ＭＳ 明朝" charset="-128"/>
                <a:cs typeface="Times New Roman" charset="0"/>
              </a:rPr>
              <a:t>Median </a:t>
            </a:r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smooth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95" y="4748405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Arial" charset="0"/>
                <a:ea typeface="ＭＳ 明朝" charset="-128"/>
                <a:cs typeface="Times New Roman" charset="0"/>
              </a:rPr>
              <a:t>Morphological close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300" y="5284536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Arial" charset="0"/>
                <a:ea typeface="ＭＳ 明朝" charset="-128"/>
                <a:cs typeface="Times New Roman" charset="0"/>
              </a:rPr>
              <a:t>Object fill</a:t>
            </a:r>
            <a:endParaRPr lang="en-US" sz="120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27810" y="5598744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8490" y="1758752"/>
            <a:ext cx="1818640" cy="316865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ＭＳ 明朝" charset="-128"/>
                <a:cs typeface="Times New Roman" charset="0"/>
              </a:rPr>
              <a:t>Cell Detection</a:t>
            </a:r>
            <a:endParaRPr lang="en-US" sz="1200" dirty="0">
              <a:solidFill>
                <a:schemeClr val="bg1"/>
              </a:solidFill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05849" y="1766081"/>
            <a:ext cx="1818640" cy="316865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ＭＳ 明朝" charset="-128"/>
                <a:cs typeface="Times New Roman" charset="0"/>
              </a:rPr>
              <a:t>Cell Tracking</a:t>
            </a:r>
            <a:endParaRPr lang="en-US" sz="1200" dirty="0">
              <a:solidFill>
                <a:schemeClr val="bg1"/>
              </a:solidFill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4045" y="5819606"/>
            <a:ext cx="1823085" cy="245745"/>
          </a:xfrm>
          <a:prstGeom prst="round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Arial" charset="0"/>
                <a:ea typeface="ＭＳ 明朝" charset="-128"/>
                <a:cs typeface="Times New Roman" charset="0"/>
              </a:rPr>
              <a:t>Filtered </a:t>
            </a:r>
            <a:r>
              <a:rPr lang="en-US" sz="800" dirty="0" smtClean="0">
                <a:solidFill>
                  <a:srgbClr val="FFFFFF"/>
                </a:solidFill>
                <a:effectLst/>
                <a:latin typeface="Arial" charset="0"/>
                <a:ea typeface="ＭＳ 明朝" charset="-128"/>
                <a:cs typeface="Times New Roman" charset="0"/>
              </a:rPr>
              <a:t>image of cell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03627" y="2146209"/>
            <a:ext cx="1823085" cy="245745"/>
          </a:xfrm>
          <a:prstGeom prst="round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Arial" charset="0"/>
                <a:ea typeface="ＭＳ 明朝" charset="-128"/>
                <a:cs typeface="Times New Roman" charset="0"/>
              </a:rPr>
              <a:t>Read filtered images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15169" y="2389297"/>
            <a:ext cx="0" cy="22987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14534" y="3702303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4534" y="4237374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4534" y="3162439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705849" y="4920973"/>
            <a:ext cx="1818640" cy="67777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Post acquisition filtering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latin typeface="Arial" charset="0"/>
                <a:ea typeface="ＭＳ 明朝" charset="-128"/>
                <a:cs typeface="Times New Roman" charset="0"/>
              </a:rPr>
              <a:t>(e.g. simultaneous transit events, size-filtering)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05849" y="3385723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Determine ‘</a:t>
            </a:r>
            <a:r>
              <a:rPr lang="en-US" sz="800" dirty="0" err="1" smtClean="0">
                <a:effectLst/>
                <a:latin typeface="Arial" charset="0"/>
                <a:ea typeface="ＭＳ 明朝" charset="-128"/>
                <a:cs typeface="Times New Roman" charset="0"/>
              </a:rPr>
              <a:t>unconstricted</a:t>
            </a:r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’ cell size (Region 1)</a:t>
            </a:r>
            <a:endParaRPr lang="en-US" sz="1200" dirty="0" smtClean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5849" y="3921530"/>
            <a:ext cx="1818640" cy="3168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Determine transit </a:t>
            </a:r>
            <a:r>
              <a:rPr lang="en-US" sz="800" dirty="0" smtClean="0">
                <a:latin typeface="Arial" charset="0"/>
                <a:ea typeface="ＭＳ 明朝" charset="-128"/>
                <a:cs typeface="Times New Roman" charset="0"/>
              </a:rPr>
              <a:t>t</a:t>
            </a:r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ime </a:t>
            </a:r>
          </a:p>
          <a:p>
            <a:pPr algn="ctr"/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(Region 2 – 3)</a:t>
            </a:r>
            <a:endParaRPr lang="en-US" sz="1200" dirty="0" smtClean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703627" y="4449139"/>
            <a:ext cx="1823085" cy="245745"/>
          </a:xfrm>
          <a:prstGeom prst="round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effectLst/>
                <a:latin typeface="Arial" charset="0"/>
                <a:ea typeface="ＭＳ 明朝" charset="-128"/>
                <a:cs typeface="Times New Roman" charset="0"/>
              </a:rPr>
              <a:t>Output data</a:t>
            </a:r>
            <a:endParaRPr lang="en-US" sz="1200" dirty="0">
              <a:effectLst/>
              <a:ea typeface="ＭＳ 明朝" charset="-128"/>
              <a:cs typeface="Times New Roman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20" y="2133892"/>
            <a:ext cx="403307" cy="33535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034925" y="2065331"/>
            <a:ext cx="115544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Region #</a:t>
            </a:r>
          </a:p>
          <a:p>
            <a:pPr algn="r"/>
            <a:r>
              <a:rPr lang="en-US" sz="1000" dirty="0" smtClean="0"/>
              <a:t>1</a:t>
            </a:r>
          </a:p>
          <a:p>
            <a:pPr algn="r"/>
            <a:r>
              <a:rPr lang="en-US" sz="1000" dirty="0" smtClean="0"/>
              <a:t>2</a:t>
            </a:r>
          </a:p>
          <a:p>
            <a:pPr algn="r"/>
            <a:endParaRPr lang="en-US" sz="1400" dirty="0"/>
          </a:p>
          <a:p>
            <a:pPr algn="r"/>
            <a:r>
              <a:rPr lang="en-US" sz="1000" dirty="0" smtClean="0"/>
              <a:t>3</a:t>
            </a:r>
          </a:p>
          <a:p>
            <a:pPr algn="r"/>
            <a:endParaRPr lang="en-US" sz="1000" dirty="0"/>
          </a:p>
          <a:p>
            <a:pPr algn="r"/>
            <a:endParaRPr lang="en-US" sz="500" dirty="0" smtClean="0"/>
          </a:p>
          <a:p>
            <a:pPr algn="r"/>
            <a:r>
              <a:rPr lang="en-US" sz="1000" dirty="0" smtClean="0"/>
              <a:t>4</a:t>
            </a:r>
          </a:p>
          <a:p>
            <a:pPr algn="r"/>
            <a:endParaRPr lang="en-US" sz="1000" dirty="0" smtClean="0"/>
          </a:p>
          <a:p>
            <a:pPr algn="r"/>
            <a:endParaRPr lang="en-US" sz="600" dirty="0" smtClean="0"/>
          </a:p>
          <a:p>
            <a:pPr algn="r"/>
            <a:r>
              <a:rPr lang="en-US" sz="1000" dirty="0" smtClean="0"/>
              <a:t>5</a:t>
            </a:r>
          </a:p>
          <a:p>
            <a:pPr algn="r"/>
            <a:endParaRPr lang="en-US" sz="1000" dirty="0"/>
          </a:p>
          <a:p>
            <a:pPr algn="r"/>
            <a:endParaRPr lang="en-US" sz="600" dirty="0" smtClean="0"/>
          </a:p>
          <a:p>
            <a:pPr algn="r"/>
            <a:r>
              <a:rPr lang="en-US" sz="1000" dirty="0" smtClean="0"/>
              <a:t>6</a:t>
            </a:r>
          </a:p>
          <a:p>
            <a:pPr algn="r"/>
            <a:endParaRPr lang="en-US" sz="1000" dirty="0"/>
          </a:p>
          <a:p>
            <a:pPr algn="r"/>
            <a:endParaRPr lang="en-US" sz="600" dirty="0" smtClean="0"/>
          </a:p>
          <a:p>
            <a:pPr algn="r"/>
            <a:r>
              <a:rPr lang="en-US" sz="1000" dirty="0" smtClean="0"/>
              <a:t>7</a:t>
            </a:r>
          </a:p>
          <a:p>
            <a:pPr algn="r"/>
            <a:endParaRPr lang="en-US" sz="1000" dirty="0"/>
          </a:p>
          <a:p>
            <a:pPr algn="r"/>
            <a:endParaRPr lang="en-US" sz="600" dirty="0" smtClean="0"/>
          </a:p>
          <a:p>
            <a:pPr algn="r"/>
            <a:r>
              <a:rPr lang="en-US" sz="1000" dirty="0"/>
              <a:t>8</a:t>
            </a:r>
            <a:endParaRPr lang="en-US" sz="1000" dirty="0" smtClean="0"/>
          </a:p>
          <a:p>
            <a:pPr algn="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705849" y="2619936"/>
            <a:ext cx="1818640" cy="53843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Record number of </a:t>
            </a:r>
          </a:p>
          <a:p>
            <a:pPr algn="ctr"/>
            <a:r>
              <a:rPr lang="en-US" sz="800" dirty="0" smtClean="0">
                <a:effectLst/>
                <a:latin typeface="Arial" charset="0"/>
                <a:ea typeface="ＭＳ 明朝" charset="-128"/>
                <a:cs typeface="Times New Roman" charset="0"/>
              </a:rPr>
              <a:t>occupied lanes</a:t>
            </a:r>
          </a:p>
          <a:p>
            <a:pPr algn="ctr"/>
            <a:r>
              <a:rPr lang="en-US" sz="800" dirty="0" smtClean="0">
                <a:latin typeface="Arial" charset="0"/>
                <a:ea typeface="ＭＳ 明朝" charset="-128"/>
                <a:cs typeface="Times New Roman" charset="0"/>
              </a:rPr>
              <a:t>(Regions 1 – 8; all lanes)</a:t>
            </a:r>
            <a:endParaRPr lang="en-US" sz="800" dirty="0">
              <a:effectLst/>
              <a:ea typeface="ＭＳ 明朝" charset="-128"/>
              <a:cs typeface="Times New Roman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94" y="2033686"/>
            <a:ext cx="379344" cy="3589874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33" idx="3"/>
          </p:cNvCxnSpPr>
          <p:nvPr/>
        </p:nvCxnSpPr>
        <p:spPr>
          <a:xfrm>
            <a:off x="2437130" y="5942479"/>
            <a:ext cx="866501" cy="1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303631" y="2258891"/>
            <a:ext cx="0" cy="3683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95859" y="2261752"/>
            <a:ext cx="40429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14534" y="4694884"/>
            <a:ext cx="1270" cy="2235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76261"/>
              </p:ext>
            </p:extLst>
          </p:nvPr>
        </p:nvGraphicFramePr>
        <p:xfrm>
          <a:off x="2117725" y="1374775"/>
          <a:ext cx="7956550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594485" y="4242216"/>
            <a:ext cx="341775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4485" y="1996191"/>
            <a:ext cx="61459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4485" y="1686393"/>
            <a:ext cx="0" cy="2765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4092" y="1686393"/>
            <a:ext cx="0" cy="2765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34334" y="1791324"/>
            <a:ext cx="0" cy="749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24013" y="1793822"/>
            <a:ext cx="0" cy="749509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131507" y="1776334"/>
            <a:ext cx="0" cy="749509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8162304" y="2008840"/>
            <a:ext cx="71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Flow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9280" y="4019277"/>
            <a:ext cx="1246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>
                <a:latin typeface="Arial" charset="0"/>
                <a:ea typeface="Arial" charset="0"/>
                <a:cs typeface="Arial" charset="0"/>
              </a:rPr>
              <a:t>Cell Diameter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241" y="1657637"/>
            <a:ext cx="124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Cell</a:t>
            </a:r>
          </a:p>
          <a:p>
            <a:pPr algn="ctr"/>
            <a:r>
              <a:rPr lang="en-US" sz="800" dirty="0" smtClean="0">
                <a:latin typeface="Arial" charset="0"/>
                <a:ea typeface="Arial" charset="0"/>
                <a:cs typeface="Arial" charset="0"/>
              </a:rPr>
              <a:t>Border</a:t>
            </a:r>
            <a:endParaRPr lang="en-US" sz="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109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ＭＳ 明朝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Kendra Nyberg</dc:creator>
  <cp:lastModifiedBy>Microsoft Office User</cp:lastModifiedBy>
  <cp:revision>15</cp:revision>
  <dcterms:created xsi:type="dcterms:W3CDTF">2016-03-23T15:10:31Z</dcterms:created>
  <dcterms:modified xsi:type="dcterms:W3CDTF">2016-06-15T17:21:50Z</dcterms:modified>
</cp:coreProperties>
</file>