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Old Standard TT"/>
      <p:regular r:id="rId15"/>
      <p:bold r:id="rId16"/>
      <p:italic r:id="rId17"/>
    </p:embeddedFont>
    <p:embeddedFont>
      <p:font typeface="Comfortaa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OldStandardTT-italic.fntdata"/><Relationship Id="rId16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omfortaa-bold.fntdata"/><Relationship Id="rId6" Type="http://schemas.openxmlformats.org/officeDocument/2006/relationships/slide" Target="slides/slide1.xml"/><Relationship Id="rId18" Type="http://schemas.openxmlformats.org/officeDocument/2006/relationships/font" Target="fonts/Comforta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f508d4c75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f508d4c75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f508d4c75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f508d4c75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f508d4c75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f508d4c75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f508d4c75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f508d4c75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368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mfortaa"/>
                <a:ea typeface="Comfortaa"/>
                <a:cs typeface="Comfortaa"/>
                <a:sym typeface="Comfortaa"/>
              </a:rPr>
              <a:t>PROYECTO INTEGRADO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Pilar Ventura Fernández - 2ºASIR 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2100600" y="1881425"/>
            <a:ext cx="4942800" cy="9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300">
                <a:solidFill>
                  <a:schemeClr val="lt1"/>
                </a:solidFill>
                <a:highlight>
                  <a:schemeClr val="dk1"/>
                </a:highlight>
                <a:latin typeface="Comfortaa"/>
                <a:ea typeface="Comfortaa"/>
                <a:cs typeface="Comfortaa"/>
                <a:sym typeface="Comfortaa"/>
              </a:rPr>
              <a:t>PROXMOX Virtual Environment</a:t>
            </a:r>
            <a:endParaRPr sz="2300">
              <a:solidFill>
                <a:schemeClr val="lt1"/>
              </a:solidFill>
              <a:highlight>
                <a:schemeClr val="dk1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2375" y="2791600"/>
            <a:ext cx="1795800" cy="17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¿Qué es PROXMOX y para qué sirve?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· Es un entorno de virtualización de servidores de </a:t>
            </a:r>
            <a:r>
              <a:rPr b="1" lang="es" sz="1200"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código abierto </a:t>
            </a:r>
            <a:r>
              <a:rPr lang="es" sz="1200"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s" sz="1200"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asado de Debian.</a:t>
            </a:r>
            <a:endParaRPr sz="1200"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· Permite el despliegue y la gestión de </a:t>
            </a:r>
            <a:r>
              <a:rPr b="1" lang="es" sz="1200"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máquinas virtuales</a:t>
            </a:r>
            <a:r>
              <a:rPr lang="es" sz="1200"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 (KVM - Kernel-based Virtual Machine) y </a:t>
            </a:r>
            <a:r>
              <a:rPr b="1" lang="es" sz="1200"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contenedores</a:t>
            </a:r>
            <a:r>
              <a:rPr lang="es" sz="1200"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 (LXC -    Linux Containers). </a:t>
            </a:r>
            <a:endParaRPr sz="1200"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· Está desarrollado para virtualización basada en contenedores, que aporta</a:t>
            </a:r>
            <a:r>
              <a:rPr b="1" lang="es" sz="1200"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 fluidez </a:t>
            </a:r>
            <a:r>
              <a:rPr lang="es" sz="1200"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a los procesos y es menos propensa la sobrecarga del hardware.</a:t>
            </a:r>
            <a:endParaRPr sz="1200"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2400" y="2808950"/>
            <a:ext cx="3359200" cy="199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487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CARACTERÍSTICAS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05822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· Soporta almacenamiento local con el grupo</a:t>
            </a:r>
            <a:r>
              <a:rPr b="1" lang="es" sz="1200"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 LVM</a:t>
            </a:r>
            <a:r>
              <a:rPr lang="es" sz="1200"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, el directorio y</a:t>
            </a:r>
            <a:r>
              <a:rPr b="1" lang="es" sz="1200"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 ZFS</a:t>
            </a:r>
            <a:r>
              <a:rPr lang="es" sz="1200"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, así como tipos de red de almacenamiento con iSCSI, Canal de fibra, NFS, GlusterFS, CEPH.</a:t>
            </a:r>
            <a:endParaRPr sz="1200"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· Puede ser agrupado a través de </a:t>
            </a:r>
            <a:r>
              <a:rPr b="1" lang="es" sz="1200"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múltiples nodos</a:t>
            </a:r>
            <a:r>
              <a:rPr lang="es" sz="1200"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 de servidor.</a:t>
            </a:r>
            <a:endParaRPr sz="1200"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· En un </a:t>
            </a:r>
            <a:r>
              <a:rPr b="1" lang="es" sz="1200"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clúster HA </a:t>
            </a:r>
            <a:r>
              <a:rPr lang="es" sz="1200"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que ejecuta máquinas virtuales se pueden mover de un servidor físico a otro </a:t>
            </a:r>
            <a:r>
              <a:rPr b="1" lang="es" sz="1200"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sin tiempo de inactividad</a:t>
            </a:r>
            <a:r>
              <a:rPr lang="es" sz="1200"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7872" y="2405050"/>
            <a:ext cx="2788251" cy="2529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610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INSTALACIÓN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· Descargamos la iso de proxmox y lo metemos en un USB ejecutable.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· Dependiendo de la BIOS del servidor, será necesario activar Intel VT-x para virtualización, que ayudan a acelerar aplicaciones de máquina virtual.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· Especificamos la ubicación, disco duro de instalación, datos para la cuenta de administrador y configuración de red. Posteriormente el Instalador terminará la instalación en automático.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172" y="2680600"/>
            <a:ext cx="3602875" cy="223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6600" y="2876497"/>
            <a:ext cx="4682931" cy="183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PUESTA EN MARCHA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6000">
                <a:latin typeface="Arial"/>
                <a:ea typeface="Arial"/>
                <a:cs typeface="Arial"/>
                <a:sym typeface="Arial"/>
              </a:rPr>
              <a:t>MAQUETA DEL PROYECTO</a:t>
            </a:r>
            <a:endParaRPr b="1" sz="6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5158">
                <a:latin typeface="Arial"/>
                <a:ea typeface="Arial"/>
                <a:cs typeface="Arial"/>
                <a:sym typeface="Arial"/>
              </a:rPr>
              <a:t>· VPN </a:t>
            </a:r>
            <a:endParaRPr sz="5158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5158">
                <a:latin typeface="Arial"/>
                <a:ea typeface="Arial"/>
                <a:cs typeface="Arial"/>
                <a:sym typeface="Arial"/>
              </a:rPr>
              <a:t>· Red de la empresa</a:t>
            </a:r>
            <a:endParaRPr sz="5158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5158">
                <a:latin typeface="Arial"/>
                <a:ea typeface="Arial"/>
                <a:cs typeface="Arial"/>
                <a:sym typeface="Arial"/>
              </a:rPr>
              <a:t>· Un servidor físico y trés virtuales</a:t>
            </a:r>
            <a:endParaRPr sz="5158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5158">
                <a:latin typeface="Arial"/>
                <a:ea typeface="Arial"/>
                <a:cs typeface="Arial"/>
                <a:sym typeface="Arial"/>
              </a:rPr>
              <a:t>· Servidores virtuales en subred</a:t>
            </a:r>
            <a:endParaRPr sz="5158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5158">
                <a:latin typeface="Arial"/>
                <a:ea typeface="Arial"/>
                <a:cs typeface="Arial"/>
                <a:sym typeface="Arial"/>
              </a:rPr>
              <a:t>· Almacenamiento compartido por Ceph</a:t>
            </a:r>
            <a:endParaRPr sz="5158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5158">
                <a:latin typeface="Arial"/>
                <a:ea typeface="Arial"/>
                <a:cs typeface="Arial"/>
                <a:sym typeface="Arial"/>
              </a:rPr>
              <a:t>· Cluster con alta disponibilidad</a:t>
            </a:r>
            <a:endParaRPr sz="5158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b="-10" l="10603" r="12891" t="10"/>
          <a:stretch/>
        </p:blipFill>
        <p:spPr>
          <a:xfrm>
            <a:off x="3835700" y="1284987"/>
            <a:ext cx="4357126" cy="3170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