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0"/>
  </p:notesMasterIdLst>
  <p:handoutMasterIdLst>
    <p:handoutMasterId r:id="rId21"/>
  </p:handoutMasterIdLst>
  <p:sldIdLst>
    <p:sldId id="392" r:id="rId2"/>
    <p:sldId id="394" r:id="rId3"/>
    <p:sldId id="393" r:id="rId4"/>
    <p:sldId id="397" r:id="rId5"/>
    <p:sldId id="263" r:id="rId6"/>
    <p:sldId id="398" r:id="rId7"/>
    <p:sldId id="401" r:id="rId8"/>
    <p:sldId id="399" r:id="rId9"/>
    <p:sldId id="400" r:id="rId10"/>
    <p:sldId id="402" r:id="rId11"/>
    <p:sldId id="404" r:id="rId12"/>
    <p:sldId id="403" r:id="rId13"/>
    <p:sldId id="409" r:id="rId14"/>
    <p:sldId id="395" r:id="rId15"/>
    <p:sldId id="408" r:id="rId16"/>
    <p:sldId id="407" r:id="rId17"/>
    <p:sldId id="410" r:id="rId18"/>
    <p:sldId id="386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712D3E2-5E77-47E9-9760-76BACC624A05}">
          <p14:sldIdLst>
            <p14:sldId id="392"/>
            <p14:sldId id="394"/>
            <p14:sldId id="393"/>
            <p14:sldId id="397"/>
          </p14:sldIdLst>
        </p14:section>
        <p14:section name="Обзор рынка общепита Мск" id="{51FB7A56-DF1A-4867-BD30-5314084F81D2}">
          <p14:sldIdLst>
            <p14:sldId id="263"/>
            <p14:sldId id="398"/>
            <p14:sldId id="401"/>
            <p14:sldId id="399"/>
            <p14:sldId id="400"/>
            <p14:sldId id="402"/>
            <p14:sldId id="404"/>
          </p14:sldIdLst>
        </p14:section>
        <p14:section name="Рекомендации" id="{7D2706C2-28A9-4014-8FE6-8DE357245FDC}">
          <p14:sldIdLst>
            <p14:sldId id="403"/>
            <p14:sldId id="409"/>
            <p14:sldId id="395"/>
            <p14:sldId id="408"/>
            <p14:sldId id="407"/>
            <p14:sldId id="410"/>
            <p14:sldId id="386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1703"/>
    <a:srgbClr val="F1F2F3"/>
    <a:srgbClr val="B30101"/>
    <a:srgbClr val="163D60"/>
    <a:srgbClr val="D3C5C0"/>
    <a:srgbClr val="F7F8F8"/>
    <a:srgbClr val="EAF2FA"/>
    <a:srgbClr val="F0F1F5"/>
    <a:srgbClr val="BDD7EE"/>
    <a:srgbClr val="240E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6" autoAdjust="0"/>
    <p:restoredTop sz="94476" autoAdjust="0"/>
  </p:normalViewPr>
  <p:slideViewPr>
    <p:cSldViewPr snapToGrid="0">
      <p:cViewPr>
        <p:scale>
          <a:sx n="100" d="100"/>
          <a:sy n="100" d="100"/>
        </p:scale>
        <p:origin x="654" y="22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1708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54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EA8BD-F3F7-442A-9C87-B2E8F712CAEC}" type="datetimeFigureOut">
              <a:rPr lang="ru-RU" smtClean="0"/>
              <a:t>вс 18.06.23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53548-11F3-4D29-A3E7-D111AC8991F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9583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94858-63F0-4B0A-9968-DB1F1ABF2F98}" type="datetimeFigureOut">
              <a:rPr lang="ru-RU" smtClean="0"/>
              <a:t>ср 14.06.23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933B8-7614-446D-91DA-820EA23405B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150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933B8-7614-446D-91DA-820EA23405BA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019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mailto:kochmina.svetlana@gmail.com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rgbClr val="F7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" r="8318"/>
          <a:stretch/>
        </p:blipFill>
        <p:spPr>
          <a:xfrm>
            <a:off x="9167813" y="0"/>
            <a:ext cx="3024187" cy="6858000"/>
          </a:xfrm>
          <a:prstGeom prst="rect">
            <a:avLst/>
          </a:prstGeom>
          <a:effectLst>
            <a:innerShdw blurRad="203200" dist="50800" dir="10800000">
              <a:prstClr val="black">
                <a:alpha val="50000"/>
              </a:prstClr>
            </a:innerShdw>
          </a:effectLst>
        </p:spPr>
      </p:pic>
      <p:sp>
        <p:nvSpPr>
          <p:cNvPr id="4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539750" y="4030712"/>
            <a:ext cx="7571863" cy="34163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4pPr>
              <a:defRPr/>
            </a:lvl4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pc="-5" dirty="0" smtClean="0">
                <a:solidFill>
                  <a:srgbClr val="2B2A29"/>
                </a:solidFill>
                <a:latin typeface="Century Gothic" panose="020B0502020202020204" pitchFamily="34" charset="0"/>
                <a:cs typeface="Calibri"/>
              </a:rPr>
              <a:t>Подзаголовок</a:t>
            </a:r>
            <a:r>
              <a:rPr lang="ru-RU" spc="-5" baseline="0" dirty="0" smtClean="0">
                <a:solidFill>
                  <a:srgbClr val="2B2A29"/>
                </a:solidFill>
                <a:latin typeface="Century Gothic" panose="020B0502020202020204" pitchFamily="34" charset="0"/>
                <a:cs typeface="Calibri"/>
              </a:rPr>
              <a:t> в одну строку</a:t>
            </a:r>
            <a:endParaRPr lang="ru-RU" dirty="0" smtClean="0">
              <a:solidFill>
                <a:srgbClr val="2B2A29"/>
              </a:solidFill>
              <a:latin typeface="Century Gothic" panose="020B0502020202020204" pitchFamily="34" charset="0"/>
              <a:cs typeface="Calibri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 hasCustomPrompt="1"/>
          </p:nvPr>
        </p:nvSpPr>
        <p:spPr>
          <a:xfrm>
            <a:off x="539750" y="1924152"/>
            <a:ext cx="7591527" cy="1900136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rgbClr val="4E1703"/>
                </a:solidFill>
              </a:defRPr>
            </a:lvl1pPr>
          </a:lstStyle>
          <a:p>
            <a:pPr marL="24765" marR="5080" indent="-12700">
              <a:lnSpc>
                <a:spcPct val="88600"/>
              </a:lnSpc>
              <a:spcBef>
                <a:spcPts val="545"/>
              </a:spcBef>
            </a:pPr>
            <a:r>
              <a:rPr lang="ru-RU" sz="4400" dirty="0" smtClean="0">
                <a:cs typeface="Calibri Light"/>
              </a:rPr>
              <a:t>Титульный заголовок</a:t>
            </a:r>
            <a:r>
              <a:rPr lang="ru-RU" sz="4400" baseline="0" dirty="0" smtClean="0">
                <a:cs typeface="Calibri Light"/>
              </a:rPr>
              <a:t> может размещаться в две—три строки</a:t>
            </a:r>
            <a:endParaRPr lang="ru-RU" dirty="0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551928" y="3928459"/>
            <a:ext cx="7920000" cy="0"/>
          </a:xfrm>
          <a:prstGeom prst="line">
            <a:avLst/>
          </a:prstGeom>
          <a:ln w="19050">
            <a:solidFill>
              <a:srgbClr val="FFB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9472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409" userDrawn="1">
          <p15:clr>
            <a:srgbClr val="FBAE40"/>
          </p15:clr>
        </p15:guide>
        <p15:guide id="2" pos="576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 две строки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40000" y="552115"/>
            <a:ext cx="10749655" cy="701731"/>
          </a:xfrm>
        </p:spPr>
        <p:txBody>
          <a:bodyPr>
            <a:noAutofit/>
          </a:bodyPr>
          <a:lstStyle>
            <a:lvl1pPr>
              <a:defRPr>
                <a:solidFill>
                  <a:srgbClr val="4E1703"/>
                </a:solidFill>
              </a:defRPr>
            </a:lvl1pPr>
          </a:lstStyle>
          <a:p>
            <a:r>
              <a:rPr lang="ru-RU" dirty="0" smtClean="0"/>
              <a:t>Образец заголовка в две строки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2C3AF-427D-4604-B151-34E26D62ADC8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544592" y="1291349"/>
            <a:ext cx="11196000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869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2C3AF-427D-4604-B151-34E26D62ADC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079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устой слайд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7951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_с_ноутбу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текст, монитор, сидит, компьютер&#10;&#10;Автоматически созданное описание">
            <a:extLst>
              <a:ext uri="{FF2B5EF4-FFF2-40B4-BE49-F238E27FC236}">
                <a16:creationId xmlns="" xmlns:a16="http://schemas.microsoft.com/office/drawing/2014/main" id="{D507DF7C-C6D2-F948-8169-240224A3629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168" y="1106555"/>
            <a:ext cx="9985505" cy="5588153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="" xmlns:a16="http://schemas.microsoft.com/office/drawing/2014/main" id="{F0DE4AAA-DEA0-8848-8985-03730EAD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49275"/>
            <a:ext cx="10749655" cy="432000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>
              <a:defRPr cap="none" baseline="0">
                <a:solidFill>
                  <a:srgbClr val="4E1703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Номер слайда 5">
            <a:extLst>
              <a:ext uri="{FF2B5EF4-FFF2-40B4-BE49-F238E27FC236}">
                <a16:creationId xmlns="" xmlns:a16="http://schemas.microsoft.com/office/drawing/2014/main" id="{225FDC15-5EA3-A24A-A630-AF1247FEDF4E}"/>
              </a:ext>
            </a:extLst>
          </p:cNvPr>
          <p:cNvSpPr txBox="1">
            <a:spLocks/>
          </p:cNvSpPr>
          <p:nvPr/>
        </p:nvSpPr>
        <p:spPr>
          <a:xfrm>
            <a:off x="11397992" y="6342873"/>
            <a:ext cx="521216" cy="3419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b="0" i="0" kern="1200">
                <a:solidFill>
                  <a:srgbClr val="061A7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92E622-78C5-8E47-ADAB-3B3EBA5C7F5E}" type="slidenum">
              <a:rPr lang="ru-RU" smtClean="0">
                <a:solidFill>
                  <a:schemeClr val="tx2"/>
                </a:solidFill>
              </a:rPr>
              <a:pPr/>
              <a:t>‹#›</a:t>
            </a:fld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D308F058-71DC-144D-8E3D-A5F06EB9DB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2988" y="1334022"/>
            <a:ext cx="7164387" cy="448431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ru-RU" dirty="0" smtClean="0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1095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_с_телефон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квадрат&#10;&#10;Автоматически созданное описание">
            <a:extLst>
              <a:ext uri="{FF2B5EF4-FFF2-40B4-BE49-F238E27FC236}">
                <a16:creationId xmlns="" xmlns:a16="http://schemas.microsoft.com/office/drawing/2014/main" id="{38B7B4D5-766B-F545-8F75-3E3902F9E6D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413" y="1152395"/>
            <a:ext cx="2975779" cy="5461348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="" xmlns:a16="http://schemas.microsoft.com/office/drawing/2014/main" id="{F0DE4AAA-DEA0-8848-8985-03730EAD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9275"/>
            <a:ext cx="10749655" cy="432000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>
              <a:defRPr cap="none" baseline="0">
                <a:solidFill>
                  <a:srgbClr val="4E1703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Номер слайда 5">
            <a:extLst>
              <a:ext uri="{FF2B5EF4-FFF2-40B4-BE49-F238E27FC236}">
                <a16:creationId xmlns="" xmlns:a16="http://schemas.microsoft.com/office/drawing/2014/main" id="{225FDC15-5EA3-A24A-A630-AF1247FEDF4E}"/>
              </a:ext>
            </a:extLst>
          </p:cNvPr>
          <p:cNvSpPr txBox="1">
            <a:spLocks/>
          </p:cNvSpPr>
          <p:nvPr/>
        </p:nvSpPr>
        <p:spPr>
          <a:xfrm>
            <a:off x="11397992" y="6342873"/>
            <a:ext cx="521216" cy="3419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b="0" i="0" kern="1200">
                <a:solidFill>
                  <a:srgbClr val="061A7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92E622-78C5-8E47-ADAB-3B3EBA5C7F5E}" type="slidenum">
              <a:rPr lang="ru-RU" smtClean="0">
                <a:solidFill>
                  <a:schemeClr val="tx2"/>
                </a:solidFill>
              </a:rPr>
              <a:pPr/>
              <a:t>‹#›</a:t>
            </a:fld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5" name="Рисунок 4">
            <a:extLst>
              <a:ext uri="{FF2B5EF4-FFF2-40B4-BE49-F238E27FC236}">
                <a16:creationId xmlns="" xmlns:a16="http://schemas.microsoft.com/office/drawing/2014/main" id="{61D69DC7-B30F-4248-885E-5E5749EFF8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45444" y="1324148"/>
            <a:ext cx="2255163" cy="4851184"/>
          </a:xfrm>
          <a:prstGeom prst="roundRect">
            <a:avLst>
              <a:gd name="adj" fmla="val 12501"/>
            </a:avLst>
          </a:prstGeom>
        </p:spPr>
        <p:txBody>
          <a:bodyPr/>
          <a:lstStyle/>
          <a:p>
            <a:r>
              <a:rPr lang="ru-RU" dirty="0" smtClean="0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7677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Слайд_с_телефон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="" xmlns:a16="http://schemas.microsoft.com/office/drawing/2014/main" id="{F0DE4AAA-DEA0-8848-8985-03730EAD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9275"/>
            <a:ext cx="10749655" cy="432000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>
              <a:defRPr cap="none" baseline="0">
                <a:solidFill>
                  <a:srgbClr val="4E1703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Номер слайда 5">
            <a:extLst>
              <a:ext uri="{FF2B5EF4-FFF2-40B4-BE49-F238E27FC236}">
                <a16:creationId xmlns="" xmlns:a16="http://schemas.microsoft.com/office/drawing/2014/main" id="{225FDC15-5EA3-A24A-A630-AF1247FEDF4E}"/>
              </a:ext>
            </a:extLst>
          </p:cNvPr>
          <p:cNvSpPr txBox="1">
            <a:spLocks/>
          </p:cNvSpPr>
          <p:nvPr/>
        </p:nvSpPr>
        <p:spPr>
          <a:xfrm>
            <a:off x="11397992" y="6342873"/>
            <a:ext cx="521216" cy="3419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b="0" i="0" kern="1200">
                <a:solidFill>
                  <a:srgbClr val="061A7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92E622-78C5-8E47-ADAB-3B3EBA5C7F5E}" type="slidenum">
              <a:rPr lang="ru-RU" smtClean="0">
                <a:solidFill>
                  <a:schemeClr val="tx2"/>
                </a:solidFill>
              </a:rPr>
              <a:pPr/>
              <a:t>‹#›</a:t>
            </a:fld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1AF622D1-8ACD-6544-91EF-34FE6190BF4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2855" y="1396999"/>
            <a:ext cx="5986800" cy="3262087"/>
          </a:xfrm>
          <a:prstGeom prst="rect">
            <a:avLst/>
          </a:prstGeom>
        </p:spPr>
      </p:pic>
      <p:sp>
        <p:nvSpPr>
          <p:cNvPr id="16" name="Рисунок 4">
            <a:extLst>
              <a:ext uri="{FF2B5EF4-FFF2-40B4-BE49-F238E27FC236}">
                <a16:creationId xmlns="" xmlns:a16="http://schemas.microsoft.com/office/drawing/2014/main" id="{21A5C83B-6868-954C-9B33-BB01EC284D8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635767" y="1784836"/>
            <a:ext cx="5320800" cy="2467627"/>
          </a:xfrm>
          <a:prstGeom prst="roundRect">
            <a:avLst>
              <a:gd name="adj" fmla="val 12501"/>
            </a:avLst>
          </a:prstGeom>
        </p:spPr>
        <p:txBody>
          <a:bodyPr/>
          <a:lstStyle/>
          <a:p>
            <a:r>
              <a:rPr lang="ru-RU" dirty="0" smtClean="0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6244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B0CEC5-C122-4D16-8B7B-6235331AE781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Заголовок 9"/>
          <p:cNvSpPr>
            <a:spLocks noGrp="1"/>
          </p:cNvSpPr>
          <p:nvPr>
            <p:ph type="title" hasCustomPrompt="1"/>
          </p:nvPr>
        </p:nvSpPr>
        <p:spPr>
          <a:xfrm>
            <a:off x="539750" y="1924152"/>
            <a:ext cx="7591527" cy="1900136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rgbClr val="4E1703"/>
                </a:solidFill>
              </a:defRPr>
            </a:lvl1pPr>
          </a:lstStyle>
          <a:p>
            <a:pPr marL="24765" marR="5080" indent="-12700">
              <a:lnSpc>
                <a:spcPct val="88600"/>
              </a:lnSpc>
              <a:spcBef>
                <a:spcPts val="545"/>
              </a:spcBef>
            </a:pPr>
            <a:r>
              <a:rPr lang="ru-RU" sz="4400" dirty="0" smtClean="0">
                <a:cs typeface="Calibri Light"/>
              </a:rPr>
              <a:t>Титульный заголовок</a:t>
            </a:r>
            <a:r>
              <a:rPr lang="ru-RU" sz="4400" baseline="0" dirty="0" smtClean="0">
                <a:cs typeface="Calibri Light"/>
              </a:rPr>
              <a:t> может размещаться в две—три строки</a:t>
            </a:r>
            <a:endParaRPr lang="ru-RU" dirty="0"/>
          </a:p>
        </p:txBody>
      </p:sp>
      <p:sp>
        <p:nvSpPr>
          <p:cNvPr id="11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5721859"/>
            <a:ext cx="3756947" cy="28623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4pPr>
              <a:defRPr/>
            </a:lvl4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pc="-5" dirty="0" smtClean="0">
                <a:solidFill>
                  <a:srgbClr val="2B2A29"/>
                </a:solidFill>
                <a:latin typeface="Century Gothic" panose="020B0502020202020204" pitchFamily="34" charset="0"/>
                <a:cs typeface="Calibri"/>
              </a:rPr>
              <a:t>месяц—месяц 2022</a:t>
            </a:r>
          </a:p>
        </p:txBody>
      </p:sp>
      <p:sp>
        <p:nvSpPr>
          <p:cNvPr id="16" name="Текст 3"/>
          <p:cNvSpPr>
            <a:spLocks noGrp="1"/>
          </p:cNvSpPr>
          <p:nvPr>
            <p:ph type="body" sz="quarter" idx="13"/>
          </p:nvPr>
        </p:nvSpPr>
        <p:spPr>
          <a:xfrm>
            <a:off x="539750" y="6041052"/>
            <a:ext cx="3756947" cy="28623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4pPr>
              <a:defRPr/>
            </a:lvl4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ru-RU" dirty="0" smtClean="0">
              <a:solidFill>
                <a:srgbClr val="2B2A29"/>
              </a:solidFill>
              <a:latin typeface="Century Gothic" panose="020B0502020202020204" pitchFamily="34" charset="0"/>
              <a:cs typeface="Calibri"/>
            </a:endParaRP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562686" y="3845804"/>
            <a:ext cx="7092000" cy="0"/>
          </a:xfrm>
          <a:prstGeom prst="line">
            <a:avLst/>
          </a:prstGeom>
          <a:ln w="19050">
            <a:solidFill>
              <a:srgbClr val="FFB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9102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40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rgbClr val="F7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2C3AF-427D-4604-B151-34E26D62ADC8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>
            <a:off x="539750" y="3838508"/>
            <a:ext cx="6120000" cy="0"/>
          </a:xfrm>
          <a:prstGeom prst="line">
            <a:avLst/>
          </a:prstGeom>
          <a:ln w="19050">
            <a:solidFill>
              <a:srgbClr val="FFB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Заголовок 9"/>
          <p:cNvSpPr>
            <a:spLocks noGrp="1"/>
          </p:cNvSpPr>
          <p:nvPr>
            <p:ph type="title" hasCustomPrompt="1"/>
          </p:nvPr>
        </p:nvSpPr>
        <p:spPr>
          <a:xfrm>
            <a:off x="539750" y="1924152"/>
            <a:ext cx="7591527" cy="1900136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rgbClr val="4E1703"/>
                </a:solidFill>
              </a:defRPr>
            </a:lvl1pPr>
          </a:lstStyle>
          <a:p>
            <a:pPr marL="24765" marR="5080" indent="-12700">
              <a:lnSpc>
                <a:spcPct val="88600"/>
              </a:lnSpc>
              <a:spcBef>
                <a:spcPts val="545"/>
              </a:spcBef>
            </a:pPr>
            <a:r>
              <a:rPr lang="ru-RU" sz="4400" dirty="0" smtClean="0">
                <a:cs typeface="Calibri Light"/>
              </a:rPr>
              <a:t>Заголовок</a:t>
            </a:r>
            <a:r>
              <a:rPr lang="ru-RU" sz="4400" baseline="0" dirty="0" smtClean="0">
                <a:cs typeface="Calibri Light"/>
              </a:rPr>
              <a:t> раздела может размещаться в две—три строки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00805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40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2C3AF-427D-4604-B151-34E26D62ADC8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>
            <a:off x="539750" y="3838508"/>
            <a:ext cx="6120000" cy="0"/>
          </a:xfrm>
          <a:prstGeom prst="line">
            <a:avLst/>
          </a:prstGeom>
          <a:ln w="19050">
            <a:solidFill>
              <a:srgbClr val="FFB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539750" y="4030712"/>
            <a:ext cx="7571863" cy="289823"/>
          </a:xfrm>
          <a:noFill/>
        </p:spPr>
        <p:txBody>
          <a:bodyPr vert="horz" wrap="square" lIns="0" tIns="12700" rIns="0" bIns="0" rtlCol="0">
            <a:spAutoFit/>
          </a:bodyPr>
          <a:lstStyle>
            <a:lvl1pPr marL="12700" indent="0">
              <a:buNone/>
              <a:defRPr lang="ru-RU" sz="1800" spc="-5" dirty="0" smtClean="0">
                <a:solidFill>
                  <a:schemeClr val="bg1"/>
                </a:solidFill>
                <a:latin typeface="Century Gothic" panose="020B0502020202020204" pitchFamily="34" charset="0"/>
                <a:cs typeface="Calibri"/>
              </a:defRPr>
            </a:lvl1pPr>
          </a:lstStyle>
          <a:p>
            <a:pPr marL="298450" lvl="0" indent="-285750">
              <a:lnSpc>
                <a:spcPct val="100000"/>
              </a:lnSpc>
              <a:spcBef>
                <a:spcPts val="100"/>
              </a:spcBef>
              <a:buClr>
                <a:srgbClr val="FFB400"/>
              </a:buClr>
              <a:buFont typeface="Century Gothic" panose="020B0502020202020204" pitchFamily="34" charset="0"/>
              <a:buChar char="•"/>
            </a:pPr>
            <a:r>
              <a:rPr lang="ru-RU" spc="-5" dirty="0" smtClean="0">
                <a:solidFill>
                  <a:srgbClr val="2B2A29"/>
                </a:solidFill>
                <a:latin typeface="Century Gothic" panose="020B0502020202020204" pitchFamily="34" charset="0"/>
                <a:cs typeface="Calibri"/>
              </a:rPr>
              <a:t>Подзаголовок</a:t>
            </a:r>
            <a:endParaRPr lang="ru-RU" dirty="0" smtClean="0">
              <a:solidFill>
                <a:srgbClr val="2B2A29"/>
              </a:solidFill>
              <a:latin typeface="Century Gothic" panose="020B0502020202020204" pitchFamily="34" charset="0"/>
              <a:cs typeface="Calibri"/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 hasCustomPrompt="1"/>
          </p:nvPr>
        </p:nvSpPr>
        <p:spPr>
          <a:xfrm>
            <a:off x="539750" y="1924152"/>
            <a:ext cx="7591527" cy="1900136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rgbClr val="4E1703"/>
                </a:solidFill>
              </a:defRPr>
            </a:lvl1pPr>
          </a:lstStyle>
          <a:p>
            <a:pPr marL="24765" marR="5080" indent="-12700">
              <a:lnSpc>
                <a:spcPct val="88600"/>
              </a:lnSpc>
              <a:spcBef>
                <a:spcPts val="545"/>
              </a:spcBef>
            </a:pPr>
            <a:r>
              <a:rPr lang="ru-RU" sz="4400" dirty="0" smtClean="0">
                <a:cs typeface="Calibri Light"/>
              </a:rPr>
              <a:t>Заголовок</a:t>
            </a:r>
            <a:r>
              <a:rPr lang="ru-RU" sz="4400" baseline="0" dirty="0" smtClean="0">
                <a:cs typeface="Calibri Light"/>
              </a:rPr>
              <a:t> раздела может размещаться в две—три строки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16618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40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ки_Текст в дв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552115"/>
            <a:ext cx="10749655" cy="432000"/>
          </a:xfrm>
        </p:spPr>
        <p:txBody>
          <a:bodyPr/>
          <a:lstStyle>
            <a:lvl1pPr>
              <a:defRPr>
                <a:solidFill>
                  <a:srgbClr val="4E1703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2C3AF-427D-4604-B151-34E26D62ADC8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544592" y="990560"/>
            <a:ext cx="11196000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2">
            <a:extLst>
              <a:ext uri="{FF2B5EF4-FFF2-40B4-BE49-F238E27FC236}">
                <a16:creationId xmlns="" xmlns:a16="http://schemas.microsoft.com/office/drawing/2014/main" id="{ED4E0947-3061-2345-AA83-28ABB2026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796128"/>
            <a:ext cx="5220000" cy="938719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="" xmlns:a16="http://schemas.microsoft.com/office/drawing/2014/main" id="{ED4E0947-3061-2345-AA83-28ABB2026B4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533850" y="1796128"/>
            <a:ext cx="5220000" cy="938719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1448228"/>
            <a:ext cx="1619033" cy="249299"/>
          </a:xfrm>
        </p:spPr>
        <p:txBody>
          <a:bodyPr wrap="none" tIns="0" bIns="0"/>
          <a:lstStyle>
            <a:lvl1pPr>
              <a:defRPr sz="1800" b="1">
                <a:solidFill>
                  <a:srgbClr val="4E1703"/>
                </a:solidFill>
                <a:latin typeface="+mj-lt"/>
              </a:defRPr>
            </a:lvl1pPr>
          </a:lstStyle>
          <a:p>
            <a:pPr lvl="0"/>
            <a:r>
              <a:rPr lang="ru-RU" dirty="0" smtClean="0"/>
              <a:t>Подзаголовок</a:t>
            </a:r>
            <a:endParaRPr lang="ru-RU" dirty="0"/>
          </a:p>
        </p:txBody>
      </p:sp>
      <p:sp>
        <p:nvSpPr>
          <p:cNvPr id="12" name="Текст 10"/>
          <p:cNvSpPr>
            <a:spLocks noGrp="1"/>
          </p:cNvSpPr>
          <p:nvPr>
            <p:ph type="body" sz="quarter" idx="13" hasCustomPrompt="1"/>
          </p:nvPr>
        </p:nvSpPr>
        <p:spPr>
          <a:xfrm>
            <a:off x="6533850" y="1448228"/>
            <a:ext cx="1619033" cy="249299"/>
          </a:xfrm>
        </p:spPr>
        <p:txBody>
          <a:bodyPr wrap="none" tIns="0" bIns="0"/>
          <a:lstStyle>
            <a:lvl1pPr>
              <a:defRPr sz="1800" b="1">
                <a:solidFill>
                  <a:srgbClr val="4E1703"/>
                </a:solidFill>
                <a:latin typeface="+mj-lt"/>
              </a:defRPr>
            </a:lvl1pPr>
          </a:lstStyle>
          <a:p>
            <a:pPr lvl="0"/>
            <a:r>
              <a:rPr lang="ru-RU" dirty="0" smtClean="0"/>
              <a:t>Подзаголовок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20105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90" userDrawn="1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дзаголовки_Текст в дв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552115"/>
            <a:ext cx="10749655" cy="432000"/>
          </a:xfrm>
        </p:spPr>
        <p:txBody>
          <a:bodyPr/>
          <a:lstStyle>
            <a:lvl1pPr>
              <a:defRPr>
                <a:solidFill>
                  <a:srgbClr val="4E1703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2C3AF-427D-4604-B151-34E26D62ADC8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544592" y="990560"/>
            <a:ext cx="11196000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2">
            <a:extLst>
              <a:ext uri="{FF2B5EF4-FFF2-40B4-BE49-F238E27FC236}">
                <a16:creationId xmlns="" xmlns:a16="http://schemas.microsoft.com/office/drawing/2014/main" id="{ED4E0947-3061-2345-AA83-28ABB2026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796128"/>
            <a:ext cx="5220000" cy="938719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="" xmlns:a16="http://schemas.microsoft.com/office/drawing/2014/main" id="{ED4E0947-3061-2345-AA83-28ABB2026B4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533850" y="1796128"/>
            <a:ext cx="5220000" cy="938719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1448228"/>
            <a:ext cx="1261564" cy="193899"/>
          </a:xfrm>
        </p:spPr>
        <p:txBody>
          <a:bodyPr wrap="none" tIns="0" bIns="0"/>
          <a:lstStyle>
            <a:lvl1pPr>
              <a:defRPr sz="1400" b="1">
                <a:solidFill>
                  <a:srgbClr val="4E1703"/>
                </a:solidFill>
                <a:latin typeface="+mj-lt"/>
              </a:defRPr>
            </a:lvl1pPr>
          </a:lstStyle>
          <a:p>
            <a:pPr lvl="0"/>
            <a:r>
              <a:rPr lang="ru-RU" dirty="0" smtClean="0"/>
              <a:t>Подзаголовок</a:t>
            </a:r>
            <a:endParaRPr lang="ru-RU" dirty="0"/>
          </a:p>
        </p:txBody>
      </p:sp>
      <p:sp>
        <p:nvSpPr>
          <p:cNvPr id="12" name="Текст 10"/>
          <p:cNvSpPr>
            <a:spLocks noGrp="1"/>
          </p:cNvSpPr>
          <p:nvPr>
            <p:ph type="body" sz="quarter" idx="13" hasCustomPrompt="1"/>
          </p:nvPr>
        </p:nvSpPr>
        <p:spPr>
          <a:xfrm>
            <a:off x="6533850" y="1448228"/>
            <a:ext cx="1261564" cy="193899"/>
          </a:xfrm>
        </p:spPr>
        <p:txBody>
          <a:bodyPr wrap="none" tIns="0" bIns="0"/>
          <a:lstStyle>
            <a:lvl1pPr>
              <a:defRPr sz="1400" b="1">
                <a:solidFill>
                  <a:srgbClr val="4E1703"/>
                </a:solidFill>
                <a:latin typeface="+mj-lt"/>
              </a:defRPr>
            </a:lvl1pPr>
          </a:lstStyle>
          <a:p>
            <a:pPr lvl="0"/>
            <a:r>
              <a:rPr lang="ru-RU" dirty="0" smtClean="0"/>
              <a:t>Подзаголовок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46181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90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в дв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552115"/>
            <a:ext cx="10749655" cy="432000"/>
          </a:xfrm>
        </p:spPr>
        <p:txBody>
          <a:bodyPr/>
          <a:lstStyle>
            <a:lvl1pPr>
              <a:defRPr>
                <a:solidFill>
                  <a:srgbClr val="4E1703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2C3AF-427D-4604-B151-34E26D62ADC8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544592" y="990560"/>
            <a:ext cx="11196000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2">
            <a:extLst>
              <a:ext uri="{FF2B5EF4-FFF2-40B4-BE49-F238E27FC236}">
                <a16:creationId xmlns="" xmlns:a16="http://schemas.microsoft.com/office/drawing/2014/main" id="{ED4E0947-3061-2345-AA83-28ABB2026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412875"/>
            <a:ext cx="5220000" cy="938719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="" xmlns:a16="http://schemas.microsoft.com/office/drawing/2014/main" id="{ED4E0947-3061-2345-AA83-28ABB2026B4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533850" y="1412875"/>
            <a:ext cx="5220000" cy="938719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7078632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90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552115"/>
            <a:ext cx="10749655" cy="432000"/>
          </a:xfrm>
        </p:spPr>
        <p:txBody>
          <a:bodyPr/>
          <a:lstStyle>
            <a:lvl1pPr>
              <a:defRPr>
                <a:solidFill>
                  <a:srgbClr val="4E1703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2C3AF-427D-4604-B151-34E26D62ADC8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544592" y="990560"/>
            <a:ext cx="11196000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160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9168000" y="0"/>
            <a:ext cx="302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b"/>
          <a:lstStyle/>
          <a:p>
            <a:pPr algn="ctr"/>
            <a:endParaRPr lang="ru-RU" sz="1400" spc="-5" dirty="0">
              <a:solidFill>
                <a:srgbClr val="2B2A29"/>
              </a:solidFill>
              <a:latin typeface="Century Gothic" panose="020B0502020202020204" pitchFamily="34" charset="0"/>
              <a:cs typeface="Calibri"/>
            </a:endParaRPr>
          </a:p>
          <a:p>
            <a:r>
              <a:rPr lang="ru-RU" sz="1400" spc="-5" dirty="0" smtClean="0">
                <a:solidFill>
                  <a:srgbClr val="2B2A29"/>
                </a:solidFill>
                <a:latin typeface="Century Gothic" panose="020B0502020202020204" pitchFamily="34" charset="0"/>
                <a:cs typeface="Calibri"/>
              </a:rPr>
              <a:t>Аналитик </a:t>
            </a:r>
            <a:r>
              <a:rPr lang="ru-RU" sz="1400" spc="-5" dirty="0">
                <a:solidFill>
                  <a:srgbClr val="2B2A29"/>
                </a:solidFill>
                <a:latin typeface="Century Gothic" panose="020B0502020202020204" pitchFamily="34" charset="0"/>
                <a:cs typeface="Calibri"/>
              </a:rPr>
              <a:t>проекта</a:t>
            </a:r>
            <a:endParaRPr lang="ru-RU" sz="1400" spc="-5" dirty="0" smtClean="0">
              <a:solidFill>
                <a:srgbClr val="2B2A29"/>
              </a:solidFill>
              <a:latin typeface="Century Gothic" panose="020B0502020202020204" pitchFamily="34" charset="0"/>
              <a:cs typeface="Calibri"/>
            </a:endParaRPr>
          </a:p>
          <a:p>
            <a:r>
              <a:rPr lang="ru-RU" sz="1400" b="1" spc="-5" dirty="0" smtClean="0">
                <a:solidFill>
                  <a:srgbClr val="2B2A29"/>
                </a:solidFill>
                <a:latin typeface="Century Gothic" panose="020B0502020202020204" pitchFamily="34" charset="0"/>
                <a:cs typeface="Calibri"/>
              </a:rPr>
              <a:t>Кочмина Светлана</a:t>
            </a:r>
            <a:endParaRPr lang="ru-RU" sz="1400" spc="-5" dirty="0">
              <a:solidFill>
                <a:srgbClr val="2B2A29"/>
              </a:solidFill>
              <a:latin typeface="Century Gothic" panose="020B0502020202020204" pitchFamily="34" charset="0"/>
              <a:cs typeface="Calibri"/>
            </a:endParaRPr>
          </a:p>
          <a:p>
            <a:endParaRPr lang="ru-RU" sz="1400" spc="-5" dirty="0">
              <a:solidFill>
                <a:srgbClr val="2B2A29"/>
              </a:solidFill>
              <a:latin typeface="Century Gothic" panose="020B0502020202020204" pitchFamily="34" charset="0"/>
              <a:cs typeface="Calibri"/>
            </a:endParaRPr>
          </a:p>
          <a:p>
            <a:pPr>
              <a:spcAft>
                <a:spcPts val="200"/>
              </a:spcAft>
            </a:pPr>
            <a:r>
              <a:rPr lang="en-US" sz="1000" spc="-5" dirty="0">
                <a:solidFill>
                  <a:srgbClr val="2B2A29"/>
                </a:solidFill>
                <a:latin typeface="Century Gothic" panose="020B0502020202020204" pitchFamily="34" charset="0"/>
                <a:cs typeface="Calibri"/>
                <a:hlinkClick r:id="rId2"/>
              </a:rPr>
              <a:t>kochmina.svetlana@gmail.com</a:t>
            </a:r>
            <a:endParaRPr lang="en-US" sz="1000" spc="-5" dirty="0">
              <a:solidFill>
                <a:srgbClr val="2B2A29"/>
              </a:solidFill>
              <a:latin typeface="Century Gothic" panose="020B0502020202020204" pitchFamily="34" charset="0"/>
              <a:cs typeface="Calibri"/>
            </a:endParaRPr>
          </a:p>
          <a:p>
            <a:r>
              <a:rPr lang="ru-RU" sz="1000" spc="-5" dirty="0">
                <a:solidFill>
                  <a:srgbClr val="2B2A29"/>
                </a:solidFill>
                <a:latin typeface="Century Gothic" panose="020B0502020202020204" pitchFamily="34" charset="0"/>
                <a:cs typeface="Calibri"/>
              </a:rPr>
              <a:t>Тел: +7 (495) </a:t>
            </a:r>
            <a:r>
              <a:rPr lang="ru-RU" sz="1000" spc="-5" dirty="0" smtClean="0">
                <a:solidFill>
                  <a:srgbClr val="2B2A29"/>
                </a:solidFill>
                <a:latin typeface="Century Gothic" panose="020B0502020202020204" pitchFamily="34" charset="0"/>
                <a:cs typeface="Calibri"/>
              </a:rPr>
              <a:t>000-00-00</a:t>
            </a:r>
            <a:endParaRPr lang="ru-RU" sz="1000" spc="-5" dirty="0">
              <a:solidFill>
                <a:srgbClr val="2B2A29"/>
              </a:solidFill>
              <a:latin typeface="Century Gothic" panose="020B0502020202020204" pitchFamily="34" charset="0"/>
              <a:cs typeface="Calibri"/>
            </a:endParaRPr>
          </a:p>
          <a:p>
            <a:pPr algn="ctr"/>
            <a:endParaRPr lang="ru-RU" sz="1400" spc="-5" dirty="0">
              <a:solidFill>
                <a:srgbClr val="2B2A29"/>
              </a:solidFill>
              <a:latin typeface="Century Gothic" panose="020B0502020202020204" pitchFamily="34" charset="0"/>
              <a:cs typeface="Calibri"/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552115"/>
            <a:ext cx="10749655" cy="432000"/>
          </a:xfrm>
        </p:spPr>
        <p:txBody>
          <a:bodyPr/>
          <a:lstStyle>
            <a:lvl1pPr>
              <a:defRPr>
                <a:solidFill>
                  <a:srgbClr val="4E1703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2C3AF-427D-4604-B151-34E26D62ADC8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544592" y="990560"/>
            <a:ext cx="7920000" cy="0"/>
          </a:xfrm>
          <a:prstGeom prst="line">
            <a:avLst/>
          </a:prstGeom>
          <a:ln w="190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1853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576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C76AC52-A23F-8146-AE8C-85514791F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52115"/>
            <a:ext cx="10749655" cy="1012031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ED4E0947-3061-2345-AA83-28ABB2026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825625"/>
            <a:ext cx="10515600" cy="1152110"/>
          </a:xfrm>
          <a:prstGeom prst="rect">
            <a:avLst/>
          </a:prstGeom>
        </p:spPr>
        <p:txBody>
          <a:bodyPr vert="horz" lIns="0" tIns="45720" rIns="0" bIns="45720" rtlCol="0">
            <a:sp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342B7A0-7A2F-8A45-BF1F-3AD351E8F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2634" y="6342874"/>
            <a:ext cx="521216" cy="3419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 b="0" i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972C3AF-427D-4604-B151-34E26D62ADC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827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8" r:id="rId2"/>
    <p:sldLayoutId id="2147483714" r:id="rId3"/>
    <p:sldLayoutId id="2147483716" r:id="rId4"/>
    <p:sldLayoutId id="2147483710" r:id="rId5"/>
    <p:sldLayoutId id="2147483715" r:id="rId6"/>
    <p:sldLayoutId id="2147483713" r:id="rId7"/>
    <p:sldLayoutId id="2147483708" r:id="rId8"/>
    <p:sldLayoutId id="2147483720" r:id="rId9"/>
    <p:sldLayoutId id="2147483719" r:id="rId10"/>
    <p:sldLayoutId id="2147483711" r:id="rId11"/>
    <p:sldLayoutId id="2147483717" r:id="rId12"/>
    <p:sldLayoutId id="2147483691" r:id="rId13"/>
    <p:sldLayoutId id="2147483692" r:id="rId14"/>
    <p:sldLayoutId id="214748369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b="1" i="0" kern="1200" cap="none" spc="50" baseline="0">
          <a:solidFill>
            <a:srgbClr val="4E1703"/>
          </a:solidFill>
          <a:latin typeface="+mj-lt"/>
          <a:ea typeface="+mj-ea"/>
          <a:cs typeface="Segoe UI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4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>
          <p15:clr>
            <a:srgbClr val="A4A3A4"/>
          </p15:clr>
        </p15:guide>
        <p15:guide id="2" orient="horz" pos="346" userDrawn="1">
          <p15:clr>
            <a:srgbClr val="A4A3A4"/>
          </p15:clr>
        </p15:guide>
        <p15:guide id="3" pos="7404">
          <p15:clr>
            <a:srgbClr val="A4A3A4"/>
          </p15:clr>
        </p15:guide>
        <p15:guide id="0" orient="horz" pos="3997" userDrawn="1">
          <p15:clr>
            <a:srgbClr val="A4A3A4"/>
          </p15:clr>
        </p15:guide>
        <p15:guide id="4" orient="horz" pos="89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kochmina.svetlana@gmail.com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Relationship Id="rId4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D7EE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 июнь-август 2022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9750" y="1903762"/>
            <a:ext cx="7743638" cy="1920526"/>
          </a:xfrm>
        </p:spPr>
        <p:txBody>
          <a:bodyPr/>
          <a:lstStyle/>
          <a:p>
            <a:r>
              <a:rPr lang="ru-RU" dirty="0" smtClean="0">
                <a:solidFill>
                  <a:srgbClr val="4E1703"/>
                </a:solidFill>
              </a:rPr>
              <a:t>Обзор рынка заведений общественного питания</a:t>
            </a:r>
            <a:r>
              <a:rPr lang="en-US" dirty="0" smtClean="0">
                <a:solidFill>
                  <a:srgbClr val="4E1703"/>
                </a:solidFill>
              </a:rPr>
              <a:t> </a:t>
            </a:r>
            <a:r>
              <a:rPr lang="ru-RU" dirty="0" smtClean="0">
                <a:solidFill>
                  <a:srgbClr val="4E1703"/>
                </a:solidFill>
              </a:rPr>
              <a:t>и сегмента кофеен Москвы</a:t>
            </a:r>
            <a:endParaRPr lang="ru-RU" dirty="0">
              <a:solidFill>
                <a:srgbClr val="4E1703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0" r="8037"/>
          <a:stretch/>
        </p:blipFill>
        <p:spPr>
          <a:xfrm>
            <a:off x="9384253" y="0"/>
            <a:ext cx="2807747" cy="6858000"/>
          </a:xfrm>
          <a:prstGeom prst="rect">
            <a:avLst/>
          </a:prstGeom>
        </p:spPr>
      </p:pic>
      <p:sp>
        <p:nvSpPr>
          <p:cNvPr id="15" name="object 8"/>
          <p:cNvSpPr txBox="1"/>
          <p:nvPr/>
        </p:nvSpPr>
        <p:spPr>
          <a:xfrm>
            <a:off x="562686" y="6187251"/>
            <a:ext cx="2196734" cy="382156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lang="ru-RU" sz="1200" spc="-5" dirty="0" smtClean="0">
                <a:latin typeface="Century Gothic" panose="020B0502020202020204" pitchFamily="34" charset="0"/>
                <a:cs typeface="Calibri"/>
              </a:rPr>
              <a:t>Дата подготовки отчета: </a:t>
            </a:r>
            <a:r>
              <a:rPr lang="en-US" sz="1200" spc="-5" dirty="0" smtClean="0">
                <a:latin typeface="Century Gothic" panose="020B0502020202020204" pitchFamily="34" charset="0"/>
                <a:cs typeface="Calibri"/>
              </a:rPr>
              <a:t>21</a:t>
            </a:r>
            <a:r>
              <a:rPr lang="ru-RU" sz="1200" spc="-5" dirty="0" smtClean="0">
                <a:latin typeface="Century Gothic" panose="020B0502020202020204" pitchFamily="34" charset="0"/>
                <a:cs typeface="Calibri"/>
              </a:rPr>
              <a:t>.06.2023</a:t>
            </a:r>
            <a:endParaRPr lang="ru-RU" sz="1200" spc="-5" dirty="0" smtClean="0">
              <a:latin typeface="Century Gothic" panose="020B0502020202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426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98" y="1924826"/>
            <a:ext cx="4125628" cy="480297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1" y="552115"/>
            <a:ext cx="11213850" cy="701731"/>
          </a:xfrm>
        </p:spPr>
        <p:txBody>
          <a:bodyPr/>
          <a:lstStyle/>
          <a:p>
            <a:r>
              <a:rPr lang="ru-RU" dirty="0"/>
              <a:t>Средний рейтинг </a:t>
            </a:r>
            <a:r>
              <a:rPr lang="ru-RU" dirty="0" smtClean="0"/>
              <a:t>и по округам, и по категориям </a:t>
            </a:r>
            <a:r>
              <a:rPr lang="ru-RU" dirty="0"/>
              <a:t>заведений отличается </a:t>
            </a:r>
            <a:r>
              <a:rPr lang="ru-RU" dirty="0" smtClean="0"/>
              <a:t>незначительно: на +/– </a:t>
            </a:r>
            <a:r>
              <a:rPr lang="ru-RU" dirty="0"/>
              <a:t>0,2 пункта (из 5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2C3AF-427D-4604-B151-34E26D62ADC8}" type="slidenum">
              <a:rPr lang="ru-RU" smtClean="0"/>
              <a:t>10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360669" y="4162641"/>
            <a:ext cx="923925" cy="381000"/>
          </a:xfrm>
          <a:prstGeom prst="rect">
            <a:avLst/>
          </a:prstGeom>
        </p:spPr>
        <p:txBody>
          <a:bodyPr vert="horz" wrap="square" lIns="0" tIns="45720" rIns="0" bIns="45720" rtlCol="0">
            <a:normAutofit fontScale="92500" lnSpcReduction="1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Tahoma" panose="020B0604030504040204" pitchFamily="34" charset="0"/>
                <a:cs typeface="Segoe UI" panose="020B0502040204020203" pitchFamily="34" charset="0"/>
              </a:rPr>
              <a:t>ЦАО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00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Segoe UI" panose="020B0502040204020203" pitchFamily="34" charset="0"/>
              </a:rPr>
              <a:t>4.4</a:t>
            </a:r>
            <a:endParaRPr kumimoji="0" lang="ru-RU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3571" y="3399412"/>
            <a:ext cx="310983" cy="307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Tahoma" panose="020B0604030504040204" pitchFamily="34" charset="0"/>
                <a:cs typeface="Segoe UI" panose="020B0502040204020203" pitchFamily="34" charset="0"/>
              </a:rPr>
              <a:t>САО</a:t>
            </a:r>
          </a:p>
          <a:p>
            <a:pPr algn="ctr"/>
            <a:r>
              <a:rPr lang="ru-RU" sz="1000" dirty="0">
                <a:solidFill>
                  <a:schemeClr val="accent1"/>
                </a:solidFill>
                <a:latin typeface="+mj-lt"/>
                <a:ea typeface="Tahoma" panose="020B0604030504040204" pitchFamily="34" charset="0"/>
                <a:cs typeface="Segoe UI" panose="020B0502040204020203" pitchFamily="34" charset="0"/>
              </a:rPr>
              <a:t>4.3</a:t>
            </a:r>
            <a:endParaRPr lang="ru-RU" sz="1000" dirty="0">
              <a:solidFill>
                <a:schemeClr val="accent1"/>
              </a:solidFill>
              <a:latin typeface="+mj-lt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22631" y="5377364"/>
            <a:ext cx="347852" cy="307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Tahoma" panose="020B0604030504040204" pitchFamily="34" charset="0"/>
                <a:cs typeface="Segoe UI" panose="020B0502040204020203" pitchFamily="34" charset="0"/>
              </a:rPr>
              <a:t>ЮАО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000" dirty="0" smtClean="0">
                <a:solidFill>
                  <a:schemeClr val="accent1"/>
                </a:solidFill>
                <a:latin typeface="+mj-lt"/>
                <a:ea typeface="Tahoma" panose="020B0604030504040204" pitchFamily="34" charset="0"/>
                <a:cs typeface="Segoe UI" panose="020B0502040204020203" pitchFamily="34" charset="0"/>
              </a:rPr>
              <a:t>4.3</a:t>
            </a:r>
            <a:endParaRPr kumimoji="0" lang="ru-RU" sz="1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05514" y="3187395"/>
            <a:ext cx="384721" cy="307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Tahoma" panose="020B0604030504040204" pitchFamily="34" charset="0"/>
                <a:cs typeface="Segoe UI" panose="020B0502040204020203" pitchFamily="34" charset="0"/>
              </a:rPr>
              <a:t>СВАО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accent1"/>
                </a:solidFill>
                <a:latin typeface="+mj-lt"/>
                <a:ea typeface="Tahoma" panose="020B0604030504040204" pitchFamily="34" charset="0"/>
                <a:cs typeface="Segoe UI" panose="020B0502040204020203" pitchFamily="34" charset="0"/>
              </a:rPr>
              <a:t>4.2</a:t>
            </a:r>
            <a:endParaRPr kumimoji="0" lang="ru-RU" sz="1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65252" y="4620613"/>
            <a:ext cx="280525" cy="307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Tahoma" panose="020B0604030504040204" pitchFamily="34" charset="0"/>
                <a:cs typeface="Segoe UI" panose="020B0502040204020203" pitchFamily="34" charset="0"/>
              </a:rPr>
              <a:t>ЗАО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000" dirty="0" smtClean="0">
                <a:solidFill>
                  <a:schemeClr val="accent1"/>
                </a:solidFill>
                <a:latin typeface="+mj-lt"/>
                <a:ea typeface="Tahoma" panose="020B0604030504040204" pitchFamily="34" charset="0"/>
                <a:cs typeface="Segoe UI" panose="020B0502040204020203" pitchFamily="34" charset="0"/>
              </a:rPr>
              <a:t>4.3</a:t>
            </a:r>
            <a:endParaRPr kumimoji="0" lang="ru-RU" sz="1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71986" y="3684675"/>
            <a:ext cx="280525" cy="307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000" dirty="0">
                <a:solidFill>
                  <a:schemeClr val="accent1"/>
                </a:solidFill>
                <a:latin typeface="+mj-lt"/>
                <a:ea typeface="Tahoma" panose="020B0604030504040204" pitchFamily="34" charset="0"/>
                <a:cs typeface="Segoe UI" panose="020B0502040204020203" pitchFamily="34" charset="0"/>
              </a:rPr>
              <a:t>В</a:t>
            </a:r>
            <a:r>
              <a:rPr kumimoji="0" lang="ru-RU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Tahoma" panose="020B0604030504040204" pitchFamily="34" charset="0"/>
                <a:cs typeface="Segoe UI" panose="020B0502040204020203" pitchFamily="34" charset="0"/>
              </a:rPr>
              <a:t>АО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000" dirty="0" smtClean="0">
                <a:solidFill>
                  <a:schemeClr val="accent1"/>
                </a:solidFill>
                <a:latin typeface="+mj-lt"/>
                <a:ea typeface="Tahoma" panose="020B0604030504040204" pitchFamily="34" charset="0"/>
                <a:cs typeface="Segoe UI" panose="020B0502040204020203" pitchFamily="34" charset="0"/>
              </a:rPr>
              <a:t>4.3</a:t>
            </a:r>
            <a:endParaRPr kumimoji="0" lang="ru-RU" sz="1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7549" y="4757462"/>
            <a:ext cx="421589" cy="307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000" dirty="0" smtClean="0">
                <a:solidFill>
                  <a:schemeClr val="accent1"/>
                </a:solidFill>
                <a:latin typeface="+mj-lt"/>
                <a:ea typeface="Tahoma" panose="020B0604030504040204" pitchFamily="34" charset="0"/>
                <a:cs typeface="Segoe UI" panose="020B0502040204020203" pitchFamily="34" charset="0"/>
              </a:rPr>
              <a:t>ЮВ</a:t>
            </a:r>
            <a:r>
              <a:rPr kumimoji="0" lang="ru-RU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Tahoma" panose="020B0604030504040204" pitchFamily="34" charset="0"/>
                <a:cs typeface="Segoe UI" panose="020B0502040204020203" pitchFamily="34" charset="0"/>
              </a:rPr>
              <a:t>АО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accent1"/>
                </a:solidFill>
                <a:latin typeface="+mj-lt"/>
                <a:ea typeface="Tahoma" panose="020B0604030504040204" pitchFamily="34" charset="0"/>
                <a:cs typeface="Segoe UI" panose="020B0502040204020203" pitchFamily="34" charset="0"/>
              </a:rPr>
              <a:t>4</a:t>
            </a:r>
            <a:r>
              <a:rPr lang="ru-RU" sz="1000" dirty="0" smtClean="0">
                <a:solidFill>
                  <a:schemeClr val="accent1"/>
                </a:solidFill>
                <a:latin typeface="+mj-lt"/>
                <a:ea typeface="Tahoma" panose="020B0604030504040204" pitchFamily="34" charset="0"/>
                <a:cs typeface="Segoe UI" panose="020B0502040204020203" pitchFamily="34" charset="0"/>
              </a:rPr>
              <a:t>.2</a:t>
            </a:r>
            <a:endParaRPr kumimoji="0" lang="ru-RU" sz="1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34363" y="5211110"/>
            <a:ext cx="421589" cy="307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000" dirty="0" smtClean="0">
                <a:solidFill>
                  <a:schemeClr val="accent1"/>
                </a:solidFill>
                <a:latin typeface="+mj-lt"/>
                <a:ea typeface="Tahoma" panose="020B0604030504040204" pitchFamily="34" charset="0"/>
                <a:cs typeface="Segoe UI" panose="020B0502040204020203" pitchFamily="34" charset="0"/>
              </a:rPr>
              <a:t>ЮЗ</a:t>
            </a:r>
            <a:r>
              <a:rPr kumimoji="0" lang="ru-RU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Tahoma" panose="020B0604030504040204" pitchFamily="34" charset="0"/>
                <a:cs typeface="Segoe UI" panose="020B0502040204020203" pitchFamily="34" charset="0"/>
              </a:rPr>
              <a:t>АО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000" dirty="0" smtClean="0">
                <a:solidFill>
                  <a:schemeClr val="accent1"/>
                </a:solidFill>
                <a:latin typeface="+mj-lt"/>
                <a:ea typeface="Tahoma" panose="020B0604030504040204" pitchFamily="34" charset="0"/>
                <a:cs typeface="Segoe UI" panose="020B0502040204020203" pitchFamily="34" charset="0"/>
              </a:rPr>
              <a:t>4.3</a:t>
            </a:r>
            <a:endParaRPr kumimoji="0" lang="ru-RU" sz="1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20793" y="3707189"/>
            <a:ext cx="384721" cy="307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000" dirty="0" smtClean="0">
                <a:solidFill>
                  <a:schemeClr val="accent1"/>
                </a:solidFill>
                <a:latin typeface="+mj-lt"/>
                <a:ea typeface="Tahoma" panose="020B0604030504040204" pitchFamily="34" charset="0"/>
                <a:cs typeface="Segoe UI" panose="020B0502040204020203" pitchFamily="34" charset="0"/>
              </a:rPr>
              <a:t>СЗ</a:t>
            </a:r>
            <a:r>
              <a:rPr kumimoji="0" lang="ru-RU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Tahoma" panose="020B0604030504040204" pitchFamily="34" charset="0"/>
                <a:cs typeface="Segoe UI" panose="020B0502040204020203" pitchFamily="34" charset="0"/>
              </a:rPr>
              <a:t>АО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000" dirty="0" smtClean="0">
                <a:solidFill>
                  <a:schemeClr val="accent1"/>
                </a:solidFill>
                <a:latin typeface="+mj-lt"/>
                <a:ea typeface="Tahoma" panose="020B0604030504040204" pitchFamily="34" charset="0"/>
                <a:cs typeface="Segoe UI" panose="020B0502040204020203" pitchFamily="34" charset="0"/>
              </a:rPr>
              <a:t>4.3</a:t>
            </a:r>
            <a:endParaRPr kumimoji="0" lang="ru-RU" sz="1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42162" y="1414287"/>
            <a:ext cx="4850551" cy="4358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spcAft>
                <a:spcPts val="600"/>
              </a:spcAft>
            </a:pPr>
            <a:r>
              <a:rPr lang="ru-RU" sz="1400" dirty="0" smtClean="0">
                <a:solidFill>
                  <a:srgbClr val="163D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Рейтинг заведений общепита Москвы по округам </a:t>
            </a:r>
            <a:br>
              <a:rPr lang="ru-RU" sz="1400" dirty="0" smtClean="0">
                <a:solidFill>
                  <a:srgbClr val="163D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ru-RU" sz="1200" dirty="0" smtClean="0">
                <a:solidFill>
                  <a:srgbClr val="163D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(медианное значение, по пятибалльной шкале</a:t>
            </a:r>
            <a:endParaRPr lang="ru-RU" sz="1200" dirty="0">
              <a:solidFill>
                <a:srgbClr val="163D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152497" y="1829492"/>
            <a:ext cx="6601353" cy="783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spcAft>
                <a:spcPts val="600"/>
              </a:spcAft>
            </a:pPr>
            <a:r>
              <a:rPr lang="ru-RU" sz="1200" dirty="0" smtClean="0">
                <a:solidFill>
                  <a:schemeClr val="tx1"/>
                </a:solidFill>
              </a:rPr>
              <a:t>Среди округов по среднему рейтингу заведений общепита — в </a:t>
            </a:r>
            <a:r>
              <a:rPr lang="ru-RU" sz="1200" dirty="0">
                <a:solidFill>
                  <a:schemeClr val="tx1"/>
                </a:solidFill>
              </a:rPr>
              <a:t>лидерах опять </a:t>
            </a:r>
            <a:r>
              <a:rPr lang="ru-RU" sz="1200" dirty="0" smtClean="0">
                <a:solidFill>
                  <a:schemeClr val="tx1"/>
                </a:solidFill>
              </a:rPr>
              <a:t>ЦАО с оценкой 4.4. В </a:t>
            </a:r>
            <a:r>
              <a:rPr lang="ru-RU" sz="1200" dirty="0">
                <a:solidFill>
                  <a:schemeClr val="tx1"/>
                </a:solidFill>
              </a:rPr>
              <a:t>большинстве округов средний рейтинг 4.3, немного меньше — 4.2 </a:t>
            </a:r>
            <a:r>
              <a:rPr lang="ru-RU" sz="1200" dirty="0" smtClean="0">
                <a:solidFill>
                  <a:schemeClr val="tx1"/>
                </a:solidFill>
              </a:rPr>
              <a:t> </a:t>
            </a:r>
            <a:r>
              <a:rPr lang="ru-RU" sz="1200" dirty="0">
                <a:solidFill>
                  <a:schemeClr val="tx1"/>
                </a:solidFill>
              </a:rPr>
              <a:t>рейтинги в СВАО и ЮВАО</a:t>
            </a:r>
            <a:r>
              <a:rPr lang="ru-RU" sz="1200" dirty="0" smtClean="0">
                <a:solidFill>
                  <a:schemeClr val="tx1"/>
                </a:solidFill>
              </a:rPr>
              <a:t>. 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159128" y="3677114"/>
            <a:ext cx="3044922" cy="1954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pPr lvl="0">
              <a:spcAft>
                <a:spcPts val="600"/>
              </a:spcAft>
              <a:buClr>
                <a:schemeClr val="accent1"/>
              </a:buClr>
            </a:pPr>
            <a:r>
              <a:rPr lang="ru-RU" sz="1200" dirty="0" smtClean="0">
                <a:solidFill>
                  <a:schemeClr val="tx1"/>
                </a:solidFill>
              </a:rPr>
              <a:t>По категориям заведений:</a:t>
            </a:r>
          </a:p>
          <a:p>
            <a:pPr marL="171450" lvl="0" indent="-1714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sz="1200" dirty="0" smtClean="0">
                <a:solidFill>
                  <a:schemeClr val="tx1"/>
                </a:solidFill>
              </a:rPr>
              <a:t>самый высокий средний рейтинг у баров /пабов,  </a:t>
            </a:r>
          </a:p>
          <a:p>
            <a:pPr marL="171450" lvl="0" indent="-1714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sz="1200" dirty="0" smtClean="0">
                <a:solidFill>
                  <a:schemeClr val="tx1"/>
                </a:solidFill>
              </a:rPr>
              <a:t>самые </a:t>
            </a:r>
            <a:r>
              <a:rPr lang="ru-RU" sz="1200" dirty="0">
                <a:solidFill>
                  <a:schemeClr val="tx1"/>
                </a:solidFill>
              </a:rPr>
              <a:t>низкие оценки у заведений быстрого </a:t>
            </a:r>
            <a:r>
              <a:rPr lang="ru-RU" sz="1200" dirty="0" smtClean="0">
                <a:solidFill>
                  <a:schemeClr val="tx1"/>
                </a:solidFill>
              </a:rPr>
              <a:t>питания.</a:t>
            </a:r>
          </a:p>
          <a:p>
            <a:pPr lvl="0">
              <a:spcAft>
                <a:spcPts val="600"/>
              </a:spcAft>
              <a:buClr>
                <a:schemeClr val="accent1"/>
              </a:buClr>
            </a:pPr>
            <a:r>
              <a:rPr lang="ru-RU" sz="1200" dirty="0" smtClean="0">
                <a:solidFill>
                  <a:schemeClr val="tx1"/>
                </a:solidFill>
              </a:rPr>
              <a:t>Но различия незначительны: +/- 0,2 п.</a:t>
            </a:r>
          </a:p>
          <a:p>
            <a:pPr lvl="0">
              <a:spcAft>
                <a:spcPts val="600"/>
              </a:spcAft>
              <a:buClr>
                <a:schemeClr val="accent1"/>
              </a:buClr>
            </a:pPr>
            <a:r>
              <a:rPr lang="ru-RU" sz="1200" dirty="0" smtClean="0">
                <a:solidFill>
                  <a:schemeClr val="tx1"/>
                </a:solidFill>
              </a:rPr>
              <a:t>Средний рейтинг кофеен — 4.3.</a:t>
            </a:r>
            <a:endParaRPr lang="ru-RU" sz="1200" dirty="0">
              <a:solidFill>
                <a:schemeClr val="tx1"/>
              </a:solidFill>
            </a:endParaRPr>
          </a:p>
          <a:p>
            <a:pPr marL="171450" lvl="0" indent="-1714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ru-RU" sz="1200" dirty="0" smtClean="0">
              <a:solidFill>
                <a:schemeClr val="tx1"/>
              </a:solidFill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12"/>
          <a:stretch/>
        </p:blipFill>
        <p:spPr>
          <a:xfrm>
            <a:off x="7640115" y="2987414"/>
            <a:ext cx="4340741" cy="238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7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2C3AF-427D-4604-B151-34E26D62ADC8}" type="slidenum">
              <a:rPr lang="ru-RU" smtClean="0"/>
              <a:t>11</a:t>
            </a:fld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66"/>
          <a:stretch/>
        </p:blipFill>
        <p:spPr>
          <a:xfrm>
            <a:off x="571500" y="1673258"/>
            <a:ext cx="5076825" cy="42862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00"/>
          <a:stretch/>
        </p:blipFill>
        <p:spPr>
          <a:xfrm>
            <a:off x="6638925" y="1673258"/>
            <a:ext cx="5114925" cy="4286250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438392" y="227363"/>
            <a:ext cx="2441575" cy="1446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8800" dirty="0" smtClean="0">
                <a:ln w="19050">
                  <a:solidFill>
                    <a:schemeClr val="accent1"/>
                  </a:solidFill>
                </a:ln>
                <a:solidFill>
                  <a:srgbClr val="4E1703"/>
                </a:solidFill>
                <a:latin typeface="+mj-lt"/>
              </a:rPr>
              <a:t>675</a:t>
            </a:r>
            <a:r>
              <a:rPr lang="ru-RU" sz="8800" dirty="0" smtClean="0">
                <a:ln w="19050">
                  <a:solidFill>
                    <a:schemeClr val="accent1"/>
                  </a:solidFill>
                </a:ln>
                <a:solidFill>
                  <a:srgbClr val="4E1703"/>
                </a:solidFill>
                <a:latin typeface="+mj-lt"/>
              </a:rPr>
              <a:t> 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879967" y="514945"/>
            <a:ext cx="2929007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lvl="0">
              <a:spcAft>
                <a:spcPts val="600"/>
              </a:spcAft>
            </a:pPr>
            <a:r>
              <a:rPr lang="ru-RU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rPr>
              <a:t>средний чек</a:t>
            </a:r>
            <a:br>
              <a:rPr lang="ru-RU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rPr>
            </a:br>
            <a:r>
              <a:rPr lang="ru-RU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rPr>
              <a:t>в заведениях общепита</a:t>
            </a:r>
            <a:r>
              <a:rPr lang="ru-RU" dirty="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rPr>
              <a:t/>
            </a:r>
            <a:br>
              <a:rPr lang="ru-RU" dirty="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rPr>
            </a:br>
            <a:r>
              <a:rPr lang="ru-RU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rPr>
              <a:t>Москвы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343224" y="448270"/>
            <a:ext cx="31290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₽</a:t>
            </a:r>
            <a:endParaRPr lang="ru-RU" dirty="0" smtClean="0">
              <a:solidFill>
                <a:schemeClr val="accent1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412948" y="227363"/>
            <a:ext cx="2441575" cy="1446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lvl="0">
              <a:spcAft>
                <a:spcPts val="600"/>
              </a:spcAft>
            </a:pPr>
            <a:r>
              <a:rPr lang="ru-RU" sz="8800" dirty="0" smtClean="0">
                <a:ln w="38100">
                  <a:solidFill>
                    <a:schemeClr val="accent3"/>
                  </a:solidFill>
                </a:ln>
                <a:solidFill>
                  <a:schemeClr val="accent3"/>
                </a:solidFill>
                <a:latin typeface="+mj-lt"/>
              </a:rPr>
              <a:t>1</a:t>
            </a:r>
            <a:r>
              <a:rPr lang="en-US" sz="8800" dirty="0" smtClean="0">
                <a:ln w="38100">
                  <a:solidFill>
                    <a:schemeClr val="accent3"/>
                  </a:solidFill>
                </a:ln>
                <a:solidFill>
                  <a:schemeClr val="accent3"/>
                </a:solidFill>
                <a:latin typeface="+mj-lt"/>
              </a:rPr>
              <a:t>7</a:t>
            </a:r>
            <a:r>
              <a:rPr lang="ru-RU" sz="8800" dirty="0" smtClean="0">
                <a:ln w="38100">
                  <a:solidFill>
                    <a:schemeClr val="accent3"/>
                  </a:solidFill>
                </a:ln>
                <a:solidFill>
                  <a:schemeClr val="accent3"/>
                </a:solidFill>
                <a:latin typeface="+mj-lt"/>
              </a:rPr>
              <a:t>0 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8854523" y="514945"/>
            <a:ext cx="2651688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lvl="0">
              <a:spcAft>
                <a:spcPts val="600"/>
              </a:spcAft>
            </a:pPr>
            <a:r>
              <a:rPr lang="ru-RU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rPr>
              <a:t>средняя цена чашки</a:t>
            </a:r>
            <a:br>
              <a:rPr lang="ru-RU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rPr>
            </a:br>
            <a:r>
              <a:rPr lang="ru-RU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rPr>
              <a:t>капучино в кофейнях</a:t>
            </a:r>
            <a:r>
              <a:rPr lang="ru-RU" dirty="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rPr>
              <a:t/>
            </a:r>
            <a:br>
              <a:rPr lang="ru-RU" dirty="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rPr>
            </a:br>
            <a:r>
              <a:rPr lang="ru-RU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rPr>
              <a:t>Москвы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8429699" y="448270"/>
            <a:ext cx="31290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ru-RU" b="1" dirty="0" smtClean="0">
                <a:solidFill>
                  <a:schemeClr val="accent3"/>
                </a:solidFill>
              </a:rPr>
              <a:t>₽</a:t>
            </a:r>
            <a:endParaRPr lang="ru-RU" b="1" dirty="0" smtClean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457442" y="5730609"/>
            <a:ext cx="5546725" cy="463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spcAft>
                <a:spcPts val="600"/>
              </a:spcAft>
            </a:pPr>
            <a:r>
              <a:rPr lang="ru-RU" sz="1200" dirty="0">
                <a:solidFill>
                  <a:schemeClr val="tx1"/>
                </a:solidFill>
              </a:rPr>
              <a:t>В округах медианное значение оценки среднего чека </a:t>
            </a:r>
            <a:r>
              <a:rPr lang="ru-RU" sz="1200" dirty="0" smtClean="0">
                <a:solidFill>
                  <a:schemeClr val="tx1"/>
                </a:solidFill>
              </a:rPr>
              <a:t>варьируется. </a:t>
            </a:r>
            <a:br>
              <a:rPr lang="ru-RU" sz="1200" dirty="0" smtClean="0">
                <a:solidFill>
                  <a:schemeClr val="tx1"/>
                </a:solidFill>
              </a:rPr>
            </a:br>
            <a:r>
              <a:rPr lang="ru-RU" sz="1200" dirty="0" smtClean="0">
                <a:solidFill>
                  <a:schemeClr val="tx1"/>
                </a:solidFill>
              </a:rPr>
              <a:t>Самые высокие чеки в ЦАО </a:t>
            </a:r>
            <a:r>
              <a:rPr lang="ru-RU" sz="1200" dirty="0">
                <a:solidFill>
                  <a:schemeClr val="tx1"/>
                </a:solidFill>
              </a:rPr>
              <a:t>и </a:t>
            </a:r>
            <a:r>
              <a:rPr lang="ru-RU" sz="1200" dirty="0" smtClean="0">
                <a:solidFill>
                  <a:schemeClr val="tx1"/>
                </a:solidFill>
              </a:rPr>
              <a:t>ЗАО. 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6638925" y="5730609"/>
            <a:ext cx="5114925" cy="463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spcAft>
                <a:spcPts val="600"/>
              </a:spcAft>
            </a:pPr>
            <a:r>
              <a:rPr lang="ru-RU" sz="1200" dirty="0" smtClean="0">
                <a:solidFill>
                  <a:schemeClr val="tx1"/>
                </a:solidFill>
              </a:rPr>
              <a:t>Средняя </a:t>
            </a:r>
            <a:r>
              <a:rPr lang="ru-RU" sz="1200" dirty="0">
                <a:solidFill>
                  <a:schemeClr val="tx1"/>
                </a:solidFill>
              </a:rPr>
              <a:t>цена одной чашки капучино </a:t>
            </a:r>
            <a:r>
              <a:rPr lang="ru-RU" sz="1200" dirty="0" smtClean="0">
                <a:solidFill>
                  <a:schemeClr val="tx1"/>
                </a:solidFill>
              </a:rPr>
              <a:t>выше в </a:t>
            </a:r>
            <a:r>
              <a:rPr lang="ru-RU" sz="1200" dirty="0">
                <a:solidFill>
                  <a:schemeClr val="tx1"/>
                </a:solidFill>
              </a:rPr>
              <a:t>трех округах: </a:t>
            </a:r>
            <a:r>
              <a:rPr lang="ru-RU" sz="1200" dirty="0" smtClean="0">
                <a:solidFill>
                  <a:schemeClr val="tx1"/>
                </a:solidFill>
              </a:rPr>
              <a:t/>
            </a:r>
            <a:br>
              <a:rPr lang="ru-RU" sz="1200" dirty="0" smtClean="0">
                <a:solidFill>
                  <a:schemeClr val="tx1"/>
                </a:solidFill>
              </a:rPr>
            </a:br>
            <a:r>
              <a:rPr lang="ru-RU" sz="1200" dirty="0" smtClean="0">
                <a:solidFill>
                  <a:schemeClr val="tx1"/>
                </a:solidFill>
              </a:rPr>
              <a:t>ЮЗАО</a:t>
            </a:r>
            <a:r>
              <a:rPr lang="ru-RU" sz="1200" dirty="0">
                <a:solidFill>
                  <a:schemeClr val="tx1"/>
                </a:solidFill>
              </a:rPr>
              <a:t>, ЦАО, </a:t>
            </a:r>
            <a:r>
              <a:rPr lang="ru-RU" sz="1200" dirty="0" smtClean="0">
                <a:solidFill>
                  <a:schemeClr val="tx1"/>
                </a:solidFill>
              </a:rPr>
              <a:t>ЗАО.</a:t>
            </a:r>
            <a:endParaRPr lang="ru-RU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94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2C3AF-427D-4604-B151-34E26D62ADC8}" type="slidenum">
              <a:rPr lang="ru-RU" smtClean="0"/>
              <a:t>12</a:t>
            </a:fld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9750" y="2679359"/>
            <a:ext cx="7591527" cy="1144929"/>
          </a:xfrm>
        </p:spPr>
        <p:txBody>
          <a:bodyPr/>
          <a:lstStyle/>
          <a:p>
            <a:r>
              <a:rPr lang="ru-RU" sz="3800" dirty="0" smtClean="0"/>
              <a:t>Рекомендации по открытию нового кафе</a:t>
            </a:r>
            <a:endParaRPr lang="ru-RU" sz="3800" dirty="0"/>
          </a:p>
        </p:txBody>
      </p:sp>
    </p:spTree>
    <p:extLst>
      <p:ext uri="{BB962C8B-B14F-4D97-AF65-F5344CB8AC3E}">
        <p14:creationId xmlns:p14="http://schemas.microsoft.com/office/powerpoint/2010/main" val="402684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552115"/>
            <a:ext cx="11471025" cy="701731"/>
          </a:xfrm>
        </p:spPr>
        <p:txBody>
          <a:bodyPr/>
          <a:lstStyle/>
          <a:p>
            <a:r>
              <a:rPr lang="ru-RU" dirty="0"/>
              <a:t>Если ориентироваться на количество действующих кофеен как показатель спроса, то для открытия кофейни стоит рассмотреть Центральный АО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2C3AF-427D-4604-B151-34E26D62ADC8}" type="slidenum">
              <a:rPr lang="ru-RU" smtClean="0"/>
              <a:t>13</a:t>
            </a:fld>
            <a:endParaRPr lang="ru-RU" dirty="0"/>
          </a:p>
        </p:txBody>
      </p:sp>
      <p:pic>
        <p:nvPicPr>
          <p:cNvPr id="4" name="Picture 2" descr="http://joxi.ru/5mdoQKKTJg0Y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1528495"/>
            <a:ext cx="9591675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852906" y="5392536"/>
            <a:ext cx="5086879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chemeClr val="tx1"/>
                </a:solidFill>
              </a:rPr>
              <a:t>максимальное </a:t>
            </a:r>
            <a:r>
              <a:rPr lang="ru-RU" sz="1200" dirty="0">
                <a:solidFill>
                  <a:schemeClr val="tx1"/>
                </a:solidFill>
              </a:rPr>
              <a:t>количество кофеен (показатель значительно </a:t>
            </a:r>
            <a:r>
              <a:rPr lang="ru-RU" sz="1200" dirty="0" smtClean="0">
                <a:solidFill>
                  <a:schemeClr val="tx1"/>
                </a:solidFill>
              </a:rPr>
              <a:t>выше других </a:t>
            </a:r>
            <a:r>
              <a:rPr lang="ru-RU" sz="1200" dirty="0">
                <a:solidFill>
                  <a:schemeClr val="tx1"/>
                </a:solidFill>
              </a:rPr>
              <a:t>округов</a:t>
            </a:r>
            <a:r>
              <a:rPr lang="ru-RU" sz="1200" dirty="0" smtClean="0">
                <a:solidFill>
                  <a:schemeClr val="tx1"/>
                </a:solidFill>
              </a:rPr>
              <a:t>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chemeClr val="tx1"/>
                </a:solidFill>
              </a:rPr>
              <a:t>доля </a:t>
            </a:r>
            <a:r>
              <a:rPr lang="ru-RU" sz="1200" dirty="0">
                <a:solidFill>
                  <a:schemeClr val="tx1"/>
                </a:solidFill>
              </a:rPr>
              <a:t>кофеен </a:t>
            </a:r>
            <a:r>
              <a:rPr lang="ru-RU" sz="1200" dirty="0" smtClean="0">
                <a:solidFill>
                  <a:schemeClr val="tx1"/>
                </a:solidFill>
              </a:rPr>
              <a:t>(% </a:t>
            </a:r>
            <a:r>
              <a:rPr lang="ru-RU" sz="1200" dirty="0">
                <a:solidFill>
                  <a:schemeClr val="tx1"/>
                </a:solidFill>
              </a:rPr>
              <a:t>от общего количества заведений общепита </a:t>
            </a:r>
            <a:r>
              <a:rPr lang="ru-RU" sz="1200" dirty="0" smtClean="0">
                <a:solidFill>
                  <a:schemeClr val="tx1"/>
                </a:solidFill>
              </a:rPr>
              <a:t>в округе</a:t>
            </a:r>
            <a:r>
              <a:rPr lang="ru-RU" sz="1200" dirty="0">
                <a:solidFill>
                  <a:schemeClr val="tx1"/>
                </a:solidFill>
              </a:rPr>
              <a:t>) — одна из самых высоких, что, возможно, является показателем предпочтений посетителей и </a:t>
            </a:r>
            <a:r>
              <a:rPr lang="ru-RU" sz="1200" dirty="0" smtClean="0">
                <a:solidFill>
                  <a:schemeClr val="tx1"/>
                </a:solidFill>
              </a:rPr>
              <a:t>выгодностью такой категории заведений для бизнеса,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939784" y="5392536"/>
            <a:ext cx="5292850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chemeClr val="tx1"/>
                </a:solidFill>
              </a:rPr>
              <a:t>средняя </a:t>
            </a:r>
            <a:r>
              <a:rPr lang="ru-RU" sz="1200" dirty="0">
                <a:solidFill>
                  <a:schemeClr val="tx1"/>
                </a:solidFill>
              </a:rPr>
              <a:t>цена одной чашки </a:t>
            </a:r>
            <a:r>
              <a:rPr lang="ru-RU" sz="1200" dirty="0" smtClean="0">
                <a:solidFill>
                  <a:schemeClr val="tx1"/>
                </a:solidFill>
              </a:rPr>
              <a:t>капучино </a:t>
            </a:r>
            <a:r>
              <a:rPr lang="ru-RU" sz="1200" dirty="0">
                <a:solidFill>
                  <a:schemeClr val="tx1"/>
                </a:solidFill>
              </a:rPr>
              <a:t>— одна из самых высоких, но при этом доля среднего ценового </a:t>
            </a:r>
            <a:r>
              <a:rPr lang="ru-RU" sz="1200" dirty="0" smtClean="0">
                <a:solidFill>
                  <a:schemeClr val="tx1"/>
                </a:solidFill>
              </a:rPr>
              <a:t>сегмента (</a:t>
            </a:r>
            <a:r>
              <a:rPr lang="ru-RU" sz="1200" dirty="0">
                <a:solidFill>
                  <a:schemeClr val="tx1"/>
                </a:solidFill>
              </a:rPr>
              <a:t>100—225</a:t>
            </a:r>
            <a:r>
              <a:rPr lang="ru-RU" sz="1200" dirty="0" smtClean="0">
                <a:solidFill>
                  <a:schemeClr val="tx1"/>
                </a:solidFill>
              </a:rPr>
              <a:t>₽) </a:t>
            </a:r>
            <a:r>
              <a:rPr lang="ru-RU" sz="1200" dirty="0">
                <a:solidFill>
                  <a:schemeClr val="tx1"/>
                </a:solidFill>
              </a:rPr>
              <a:t>остается </a:t>
            </a:r>
            <a:r>
              <a:rPr lang="ru-RU" sz="1200" dirty="0" smtClean="0">
                <a:solidFill>
                  <a:schemeClr val="tx1"/>
                </a:solidFill>
              </a:rPr>
              <a:t>на приемлемом </a:t>
            </a:r>
            <a:r>
              <a:rPr lang="ru-RU" sz="1200" dirty="0">
                <a:solidFill>
                  <a:schemeClr val="tx1"/>
                </a:solidFill>
              </a:rPr>
              <a:t>уровне,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</a:rPr>
              <a:t>рейтинг — на уровне </a:t>
            </a:r>
            <a:r>
              <a:rPr lang="ru-RU" sz="1200" dirty="0" smtClean="0">
                <a:solidFill>
                  <a:schemeClr val="tx1"/>
                </a:solidFill>
              </a:rPr>
              <a:t>других </a:t>
            </a:r>
            <a:r>
              <a:rPr lang="ru-RU" sz="1200" dirty="0">
                <a:solidFill>
                  <a:schemeClr val="tx1"/>
                </a:solidFill>
              </a:rPr>
              <a:t>округов, при этом довольно высокий 4.3</a:t>
            </a:r>
            <a:r>
              <a:rPr lang="ru-RU" sz="1200" dirty="0" smtClean="0">
                <a:solidFill>
                  <a:schemeClr val="tx1"/>
                </a:solidFill>
              </a:rPr>
              <a:t>, посетители привыкли к хорошему качеству,</a:t>
            </a:r>
            <a:endParaRPr lang="ru-RU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</a:rPr>
              <a:t>доля сетевых заведений — на среднем уровне.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52905" y="5071094"/>
            <a:ext cx="5086879" cy="321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1000"/>
              </a:spcAft>
            </a:pPr>
            <a:r>
              <a:rPr lang="ru-RU" sz="1200" b="1" dirty="0">
                <a:solidFill>
                  <a:schemeClr val="tx1"/>
                </a:solidFill>
              </a:rPr>
              <a:t>По сравнению с другими </a:t>
            </a:r>
            <a:r>
              <a:rPr lang="ru-RU" sz="1200" b="1" dirty="0" smtClean="0">
                <a:solidFill>
                  <a:schemeClr val="tx1"/>
                </a:solidFill>
              </a:rPr>
              <a:t>округами в Центральном АО:</a:t>
            </a:r>
            <a:endParaRPr lang="ru-RU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52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40000" y="552115"/>
            <a:ext cx="11213850" cy="701731"/>
          </a:xfrm>
        </p:spPr>
        <p:txBody>
          <a:bodyPr/>
          <a:lstStyle/>
          <a:p>
            <a:r>
              <a:rPr lang="ru-RU" dirty="0" smtClean="0"/>
              <a:t>Количество посадочных мест при открытии кофейни следует планировать в примерном диапазоне от 70 до 80.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11299309" y="6342874"/>
            <a:ext cx="521216" cy="341918"/>
          </a:xfrm>
        </p:spPr>
        <p:txBody>
          <a:bodyPr/>
          <a:lstStyle/>
          <a:p>
            <a:fld id="{6972C3AF-427D-4604-B151-34E26D62ADC8}" type="slidenum">
              <a:rPr lang="ru-RU" smtClean="0"/>
              <a:t>14</a:t>
            </a:fld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213600" y="2304127"/>
            <a:ext cx="4149600" cy="2169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lvl="0">
              <a:spcAft>
                <a:spcPts val="600"/>
              </a:spcAft>
            </a:pPr>
            <a:r>
              <a:rPr lang="ru-RU" sz="1200" dirty="0">
                <a:solidFill>
                  <a:schemeClr val="tx1"/>
                </a:solidFill>
              </a:rPr>
              <a:t>Среднее количество посадочных мест по округам отличается: самое большое в ЗАО (96), </a:t>
            </a:r>
            <a:r>
              <a:rPr lang="ru-RU" sz="1200" dirty="0" smtClean="0">
                <a:solidFill>
                  <a:schemeClr val="tx1"/>
                </a:solidFill>
              </a:rPr>
              <a:t>ЦАО — замыкает топ-3 (в среднем 80 посадочных мест.</a:t>
            </a:r>
          </a:p>
          <a:p>
            <a:pPr lvl="0">
              <a:spcAft>
                <a:spcPts val="600"/>
              </a:spcAft>
            </a:pPr>
            <a:endParaRPr lang="ru-RU" sz="1200" dirty="0">
              <a:solidFill>
                <a:schemeClr val="tx1"/>
              </a:solidFill>
            </a:endParaRPr>
          </a:p>
          <a:p>
            <a:pPr lvl="0">
              <a:spcAft>
                <a:spcPts val="600"/>
              </a:spcAft>
            </a:pPr>
            <a:r>
              <a:rPr lang="ru-RU" sz="1200" b="1" dirty="0" smtClean="0">
                <a:solidFill>
                  <a:schemeClr val="tx1"/>
                </a:solidFill>
              </a:rPr>
              <a:t>За ориентир </a:t>
            </a:r>
            <a:r>
              <a:rPr lang="ru-RU" sz="1200" b="1" dirty="0">
                <a:solidFill>
                  <a:schemeClr val="tx1"/>
                </a:solidFill>
              </a:rPr>
              <a:t>для количества посадочных мест </a:t>
            </a:r>
            <a:r>
              <a:rPr lang="ru-RU" sz="1200" b="1" dirty="0" smtClean="0">
                <a:solidFill>
                  <a:schemeClr val="tx1"/>
                </a:solidFill>
              </a:rPr>
              <a:t>можно взять диапазон 70—80</a:t>
            </a:r>
            <a:r>
              <a:rPr lang="ru-RU" sz="1200" dirty="0">
                <a:solidFill>
                  <a:schemeClr val="tx1"/>
                </a:solidFill>
              </a:rPr>
              <a:t> (медианное значение </a:t>
            </a:r>
            <a:r>
              <a:rPr lang="ru-RU" sz="1200" dirty="0" smtClean="0">
                <a:solidFill>
                  <a:schemeClr val="tx1"/>
                </a:solidFill>
              </a:rPr>
              <a:t>в целом по Москве и по </a:t>
            </a:r>
            <a:r>
              <a:rPr lang="ru-RU" sz="1200" dirty="0">
                <a:solidFill>
                  <a:schemeClr val="tx1"/>
                </a:solidFill>
              </a:rPr>
              <a:t>ЦАО</a:t>
            </a:r>
            <a:r>
              <a:rPr lang="ru-RU" sz="1200" dirty="0" smtClean="0">
                <a:solidFill>
                  <a:schemeClr val="tx1"/>
                </a:solidFill>
              </a:rPr>
              <a:t>).</a:t>
            </a:r>
          </a:p>
          <a:p>
            <a:pPr lvl="0">
              <a:spcAft>
                <a:spcPts val="600"/>
              </a:spcAft>
            </a:pPr>
            <a:r>
              <a:rPr lang="ru-RU" sz="1200" dirty="0" smtClean="0">
                <a:solidFill>
                  <a:schemeClr val="tx1"/>
                </a:solidFill>
              </a:rPr>
              <a:t>Отметим</a:t>
            </a:r>
            <a:r>
              <a:rPr lang="ru-RU" sz="1200" dirty="0">
                <a:solidFill>
                  <a:schemeClr val="tx1"/>
                </a:solidFill>
              </a:rPr>
              <a:t>, что среднее количество посадочных </a:t>
            </a:r>
            <a:r>
              <a:rPr lang="ru-RU" sz="1200" dirty="0" smtClean="0">
                <a:solidFill>
                  <a:schemeClr val="tx1"/>
                </a:solidFill>
              </a:rPr>
              <a:t>мест по ЦАО </a:t>
            </a:r>
            <a:r>
              <a:rPr lang="ru-RU" sz="1200" dirty="0">
                <a:solidFill>
                  <a:schemeClr val="tx1"/>
                </a:solidFill>
              </a:rPr>
              <a:t>— </a:t>
            </a:r>
            <a:r>
              <a:rPr lang="ru-RU" sz="1200" dirty="0" smtClean="0">
                <a:solidFill>
                  <a:schemeClr val="tx1"/>
                </a:solidFill>
              </a:rPr>
              <a:t>выше, чем в среднем по Москве. </a:t>
            </a:r>
            <a:r>
              <a:rPr lang="ru-RU" sz="1200" dirty="0">
                <a:solidFill>
                  <a:schemeClr val="tx1"/>
                </a:solidFill>
              </a:rPr>
              <a:t>Возможно, открытие маленького заведения в ЦАО нерентабельно</a:t>
            </a:r>
            <a:r>
              <a:rPr lang="ru-RU" sz="12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8" name="Рисунок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54" y="1400175"/>
            <a:ext cx="5715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6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открытия доступной кофейни цена одной чашки капучино должна быть в диапазоне 100—225₽. Примерный ориентир: 175</a:t>
            </a:r>
            <a:r>
              <a:rPr lang="ru-RU" dirty="0" smtClean="0"/>
              <a:t>₽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2C3AF-427D-4604-B151-34E26D62ADC8}" type="slidenum">
              <a:rPr lang="ru-RU" smtClean="0"/>
              <a:t>15</a:t>
            </a:fld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2771244"/>
            <a:ext cx="4086756" cy="408675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39750" y="1403504"/>
            <a:ext cx="4413250" cy="1066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pPr>
              <a:spcAft>
                <a:spcPts val="400"/>
              </a:spcAft>
            </a:pPr>
            <a:r>
              <a:rPr lang="ru-RU" sz="1200" dirty="0" smtClean="0">
                <a:solidFill>
                  <a:schemeClr val="tx1"/>
                </a:solidFill>
              </a:rPr>
              <a:t>На </a:t>
            </a:r>
            <a:r>
              <a:rPr lang="ru-RU" sz="1200" dirty="0">
                <a:solidFill>
                  <a:schemeClr val="tx1"/>
                </a:solidFill>
              </a:rPr>
              <a:t>рынке кофеен Москвы можно выделить три сегмента</a:t>
            </a:r>
            <a:r>
              <a:rPr lang="ru-RU" sz="1200" dirty="0" smtClean="0">
                <a:solidFill>
                  <a:schemeClr val="tx1"/>
                </a:solidFill>
              </a:rPr>
              <a:t>:</a:t>
            </a:r>
            <a:endParaRPr lang="ru-RU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</a:rPr>
              <a:t>более дешевый ценовой сегмент, где стоимость чашки капучино до 99 р.,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</a:rPr>
              <a:t>средний сегмент — от 100 до 225 р.,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</a:rPr>
              <a:t>сегмент выше среднего — выше 225 р</a:t>
            </a:r>
            <a:r>
              <a:rPr lang="ru-RU" sz="12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820149" y="3486053"/>
            <a:ext cx="2867025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r>
              <a:rPr lang="ru-RU" sz="1200" dirty="0" smtClean="0">
                <a:solidFill>
                  <a:schemeClr val="tx1"/>
                </a:solidFill>
              </a:rPr>
              <a:t>Среднее (медианное) значение в данном сегменте в ЦАО </a:t>
            </a:r>
            <a:r>
              <a:rPr lang="ru-RU" sz="1200" dirty="0">
                <a:solidFill>
                  <a:schemeClr val="tx1"/>
                </a:solidFill>
              </a:rPr>
              <a:t>— 175</a:t>
            </a:r>
            <a:r>
              <a:rPr lang="ru-RU" sz="1200" dirty="0" smtClean="0">
                <a:solidFill>
                  <a:schemeClr val="tx1"/>
                </a:solidFill>
              </a:rPr>
              <a:t>₽, что можно принять за ориентир для открытия доступной кофейни.</a:t>
            </a:r>
          </a:p>
        </p:txBody>
      </p:sp>
      <p:sp>
        <p:nvSpPr>
          <p:cNvPr id="7" name="Прямоугольная выноска 6"/>
          <p:cNvSpPr/>
          <p:nvPr/>
        </p:nvSpPr>
        <p:spPr>
          <a:xfrm rot="5400000">
            <a:off x="5486400" y="3258675"/>
            <a:ext cx="2857500" cy="3409950"/>
          </a:xfrm>
          <a:prstGeom prst="wedgeRectCallout">
            <a:avLst>
              <a:gd name="adj1" fmla="val 22984"/>
              <a:gd name="adj2" fmla="val 97543"/>
            </a:avLst>
          </a:prstGeom>
          <a:solidFill>
            <a:schemeClr val="bg1">
              <a:alpha val="36078"/>
            </a:schemeClr>
          </a:solidFill>
          <a:ln>
            <a:solidFill>
              <a:schemeClr val="accent1">
                <a:lumMod val="90000"/>
                <a:lumOff val="1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39750" y="2621586"/>
            <a:ext cx="498475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400" b="1" dirty="0">
                <a:solidFill>
                  <a:srgbClr val="4E1703"/>
                </a:solidFill>
                <a:latin typeface="+mj-lt"/>
              </a:rPr>
              <a:t>Б</a:t>
            </a:r>
            <a:r>
              <a:rPr lang="ru-RU" sz="1400" b="1" dirty="0" smtClean="0">
                <a:solidFill>
                  <a:srgbClr val="4E1703"/>
                </a:solidFill>
                <a:latin typeface="+mj-lt"/>
              </a:rPr>
              <a:t>олее </a:t>
            </a:r>
            <a:r>
              <a:rPr lang="ru-RU" sz="1400" b="1" dirty="0">
                <a:solidFill>
                  <a:srgbClr val="4E1703"/>
                </a:solidFill>
                <a:latin typeface="+mj-lt"/>
              </a:rPr>
              <a:t>половины </a:t>
            </a:r>
            <a:r>
              <a:rPr lang="ru-RU" sz="1400" b="1" dirty="0" smtClean="0">
                <a:solidFill>
                  <a:srgbClr val="4E1703"/>
                </a:solidFill>
                <a:latin typeface="+mj-lt"/>
              </a:rPr>
              <a:t>кофеен</a:t>
            </a:r>
            <a:r>
              <a:rPr lang="en-US" sz="1400" b="1" dirty="0" smtClean="0">
                <a:solidFill>
                  <a:srgbClr val="4E1703"/>
                </a:solidFill>
                <a:latin typeface="+mj-lt"/>
              </a:rPr>
              <a:t> </a:t>
            </a:r>
            <a:r>
              <a:rPr lang="ru-RU" sz="1400" b="1" dirty="0">
                <a:solidFill>
                  <a:srgbClr val="4E1703"/>
                </a:solidFill>
                <a:latin typeface="+mj-lt"/>
              </a:rPr>
              <a:t>в Центральном АО — в среднем ценовом </a:t>
            </a:r>
            <a:r>
              <a:rPr lang="ru-RU" sz="1400" b="1" dirty="0" smtClean="0">
                <a:solidFill>
                  <a:srgbClr val="4E1703"/>
                </a:solidFill>
                <a:latin typeface="+mj-lt"/>
              </a:rPr>
              <a:t>сегменте:</a:t>
            </a:r>
            <a:endParaRPr lang="ru-RU" sz="1400" b="1" dirty="0">
              <a:solidFill>
                <a:srgbClr val="4E1703"/>
              </a:solidFill>
              <a:latin typeface="+mj-lt"/>
            </a:endParaRPr>
          </a:p>
          <a:p>
            <a:endParaRPr lang="ru-RU" sz="1400" b="1" dirty="0">
              <a:solidFill>
                <a:srgbClr val="4E1703"/>
              </a:solidFill>
              <a:latin typeface="+mj-lt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1" b="7371"/>
          <a:stretch/>
        </p:blipFill>
        <p:spPr>
          <a:xfrm>
            <a:off x="5310187" y="3677343"/>
            <a:ext cx="30765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9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39750" y="552115"/>
            <a:ext cx="11233150" cy="701731"/>
          </a:xfrm>
        </p:spPr>
        <p:txBody>
          <a:bodyPr/>
          <a:lstStyle/>
          <a:p>
            <a:r>
              <a:rPr lang="ru-RU" dirty="0"/>
              <a:t>Рекомендованный график работы : ежедневно, c 8-00 до 21-00 в будни, </a:t>
            </a:r>
            <a:r>
              <a:rPr lang="ru-RU" dirty="0" smtClean="0"/>
              <a:t>с</a:t>
            </a:r>
            <a:r>
              <a:rPr lang="en-US" dirty="0" smtClean="0"/>
              <a:t> </a:t>
            </a:r>
            <a:r>
              <a:rPr lang="ru-RU" dirty="0" smtClean="0"/>
              <a:t>9-00 </a:t>
            </a:r>
            <a:r>
              <a:rPr lang="ru-RU" dirty="0"/>
              <a:t>до 21-00 — в субботу и </a:t>
            </a:r>
            <a:r>
              <a:rPr lang="ru-RU" dirty="0" smtClean="0"/>
              <a:t>воскресенье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539750" y="1544436"/>
            <a:ext cx="3689350" cy="88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pPr>
              <a:spcAft>
                <a:spcPts val="400"/>
              </a:spcAft>
            </a:pPr>
            <a:r>
              <a:rPr lang="ru-RU" sz="1200" dirty="0">
                <a:solidFill>
                  <a:schemeClr val="tx1"/>
                </a:solidFill>
              </a:rPr>
              <a:t>Только </a:t>
            </a:r>
            <a:r>
              <a:rPr lang="ru-RU" sz="1200" dirty="0" smtClean="0">
                <a:solidFill>
                  <a:schemeClr val="tx1"/>
                </a:solidFill>
              </a:rPr>
              <a:t>6,1% </a:t>
            </a:r>
            <a:r>
              <a:rPr lang="ru-RU" sz="1200" dirty="0">
                <a:solidFill>
                  <a:schemeClr val="tx1"/>
                </a:solidFill>
              </a:rPr>
              <a:t>кофеен </a:t>
            </a:r>
            <a:r>
              <a:rPr lang="ru-RU" sz="1200" dirty="0" smtClean="0">
                <a:solidFill>
                  <a:schemeClr val="tx1"/>
                </a:solidFill>
              </a:rPr>
              <a:t>ЦАО работают </a:t>
            </a:r>
            <a:r>
              <a:rPr lang="ru-RU" sz="1200" dirty="0">
                <a:solidFill>
                  <a:schemeClr val="tx1"/>
                </a:solidFill>
              </a:rPr>
              <a:t>ежедневно и круглосуточно</a:t>
            </a:r>
            <a:r>
              <a:rPr lang="ru-RU" sz="1200" dirty="0" smtClean="0">
                <a:solidFill>
                  <a:schemeClr val="tx1"/>
                </a:solidFill>
              </a:rPr>
              <a:t>.</a:t>
            </a:r>
          </a:p>
          <a:p>
            <a:pPr>
              <a:spcAft>
                <a:spcPts val="400"/>
              </a:spcAft>
            </a:pPr>
            <a:r>
              <a:rPr lang="ru-RU" sz="1200" dirty="0" smtClean="0">
                <a:solidFill>
                  <a:schemeClr val="tx1"/>
                </a:solidFill>
              </a:rPr>
              <a:t>Большинство </a:t>
            </a:r>
            <a:r>
              <a:rPr lang="ru-RU" sz="1200" dirty="0">
                <a:solidFill>
                  <a:schemeClr val="tx1"/>
                </a:solidFill>
              </a:rPr>
              <a:t>кофеен — </a:t>
            </a:r>
            <a:r>
              <a:rPr lang="ru-RU" sz="1200" dirty="0" smtClean="0">
                <a:solidFill>
                  <a:schemeClr val="tx1"/>
                </a:solidFill>
              </a:rPr>
              <a:t>80.6% работают ежедневно, но это не круглосуточные заведения.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905375" y="1541871"/>
            <a:ext cx="5629276" cy="2139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pPr>
              <a:spcAft>
                <a:spcPts val="1000"/>
              </a:spcAft>
            </a:pPr>
            <a:r>
              <a:rPr lang="ru-RU" sz="1200" b="1" dirty="0" smtClean="0">
                <a:solidFill>
                  <a:schemeClr val="tx1"/>
                </a:solidFill>
              </a:rPr>
              <a:t>График работы: ежедневно</a:t>
            </a:r>
            <a:r>
              <a:rPr lang="ru-RU" sz="1200" b="1" dirty="0">
                <a:solidFill>
                  <a:schemeClr val="tx1"/>
                </a:solidFill>
              </a:rPr>
              <a:t>, c 8-00 до 21-00 в будни, с 9-00 до </a:t>
            </a:r>
            <a:r>
              <a:rPr lang="ru-RU" sz="1200" b="1" dirty="0" smtClean="0">
                <a:solidFill>
                  <a:schemeClr val="tx1"/>
                </a:solidFill>
              </a:rPr>
              <a:t>21-00 в субботу </a:t>
            </a:r>
            <a:r>
              <a:rPr lang="ru-RU" sz="1200" b="1" dirty="0">
                <a:solidFill>
                  <a:schemeClr val="tx1"/>
                </a:solidFill>
              </a:rPr>
              <a:t>и </a:t>
            </a:r>
            <a:r>
              <a:rPr lang="ru-RU" sz="1200" b="1" dirty="0" smtClean="0">
                <a:solidFill>
                  <a:schemeClr val="tx1"/>
                </a:solidFill>
              </a:rPr>
              <a:t>воскресенье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ru-RU" sz="1200" dirty="0" smtClean="0">
                <a:solidFill>
                  <a:schemeClr val="tx1"/>
                </a:solidFill>
              </a:rPr>
              <a:t> — соответствует </a:t>
            </a:r>
            <a:r>
              <a:rPr lang="ru-RU" sz="1200" dirty="0">
                <a:solidFill>
                  <a:schemeClr val="tx1"/>
                </a:solidFill>
              </a:rPr>
              <a:t>среднему времени открытия и закрытия кофеен в среднем ценовом сегменте. </a:t>
            </a:r>
            <a:endParaRPr lang="en-US" sz="1200" dirty="0" smtClean="0">
              <a:solidFill>
                <a:schemeClr val="tx1"/>
              </a:solidFill>
            </a:endParaRPr>
          </a:p>
          <a:p>
            <a:pPr>
              <a:spcAft>
                <a:spcPts val="1000"/>
              </a:spcAft>
            </a:pPr>
            <a:r>
              <a:rPr lang="ru-RU" sz="1200" dirty="0" smtClean="0">
                <a:solidFill>
                  <a:schemeClr val="tx1"/>
                </a:solidFill>
              </a:rPr>
              <a:t>Дополнительно </a:t>
            </a:r>
            <a:r>
              <a:rPr lang="ru-RU" sz="1200" dirty="0">
                <a:solidFill>
                  <a:schemeClr val="tx1"/>
                </a:solidFill>
              </a:rPr>
              <a:t>можно рассмотреть возможность </a:t>
            </a:r>
            <a:r>
              <a:rPr lang="ru-RU" sz="1200" dirty="0" smtClean="0">
                <a:solidFill>
                  <a:schemeClr val="tx1"/>
                </a:solidFill>
              </a:rPr>
              <a:t>работы:</a:t>
            </a:r>
          </a:p>
          <a:p>
            <a:pPr marL="171450" indent="-171450">
              <a:spcAft>
                <a:spcPts val="1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sz="1200" dirty="0" smtClean="0">
                <a:solidFill>
                  <a:schemeClr val="tx1"/>
                </a:solidFill>
              </a:rPr>
              <a:t>до 22-00, что </a:t>
            </a:r>
            <a:r>
              <a:rPr lang="ru-RU" sz="1200" dirty="0">
                <a:solidFill>
                  <a:schemeClr val="tx1"/>
                </a:solidFill>
              </a:rPr>
              <a:t>соответствует более высокому ценовому сегменту, а также более </a:t>
            </a:r>
            <a:r>
              <a:rPr lang="ru-RU" sz="1200" dirty="0" smtClean="0">
                <a:solidFill>
                  <a:schemeClr val="tx1"/>
                </a:solidFill>
              </a:rPr>
              <a:t>дешевому </a:t>
            </a:r>
            <a:r>
              <a:rPr lang="ru-RU" sz="1200" dirty="0">
                <a:solidFill>
                  <a:schemeClr val="tx1"/>
                </a:solidFill>
              </a:rPr>
              <a:t>в субботу и </a:t>
            </a:r>
            <a:r>
              <a:rPr lang="ru-RU" sz="1200" dirty="0" smtClean="0">
                <a:solidFill>
                  <a:schemeClr val="tx1"/>
                </a:solidFill>
              </a:rPr>
              <a:t>воскресенье</a:t>
            </a:r>
            <a:r>
              <a:rPr lang="ru-RU" sz="1200" dirty="0">
                <a:solidFill>
                  <a:schemeClr val="tx1"/>
                </a:solidFill>
              </a:rPr>
              <a:t>;</a:t>
            </a:r>
            <a:endParaRPr lang="ru-RU" sz="1200" dirty="0" smtClean="0">
              <a:solidFill>
                <a:schemeClr val="tx1"/>
              </a:solidFill>
            </a:endParaRPr>
          </a:p>
          <a:p>
            <a:pPr marL="171450" indent="-171450">
              <a:spcAft>
                <a:spcPts val="1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sz="1200" dirty="0" smtClean="0">
                <a:solidFill>
                  <a:schemeClr val="tx1"/>
                </a:solidFill>
              </a:rPr>
              <a:t>и/или </a:t>
            </a:r>
            <a:r>
              <a:rPr lang="ru-RU" sz="1200" dirty="0">
                <a:solidFill>
                  <a:schemeClr val="tx1"/>
                </a:solidFill>
              </a:rPr>
              <a:t>с 8-00 — в субботу и </a:t>
            </a:r>
            <a:r>
              <a:rPr lang="ru-RU" sz="1200" dirty="0" smtClean="0">
                <a:solidFill>
                  <a:schemeClr val="tx1"/>
                </a:solidFill>
              </a:rPr>
              <a:t>воскресенье, так </a:t>
            </a:r>
            <a:r>
              <a:rPr lang="ru-RU" sz="1200" dirty="0">
                <a:solidFill>
                  <a:schemeClr val="tx1"/>
                </a:solidFill>
              </a:rPr>
              <a:t>работает более дешевый ценовой сегмент, возможно, рассчитанный на "кофе с собой" для людей, работающих в </a:t>
            </a:r>
            <a:r>
              <a:rPr lang="ru-RU" sz="1200" dirty="0" smtClean="0">
                <a:solidFill>
                  <a:schemeClr val="tx1"/>
                </a:solidFill>
              </a:rPr>
              <a:t>выходные.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6" t="16673" r="15734" b="12739"/>
          <a:stretch/>
        </p:blipFill>
        <p:spPr>
          <a:xfrm>
            <a:off x="1004888" y="3184843"/>
            <a:ext cx="1966911" cy="197861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75"/>
          <a:stretch/>
        </p:blipFill>
        <p:spPr>
          <a:xfrm>
            <a:off x="5019675" y="3795808"/>
            <a:ext cx="6753225" cy="28575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0" t="5800" r="13800" b="87600"/>
          <a:stretch/>
        </p:blipFill>
        <p:spPr>
          <a:xfrm>
            <a:off x="539750" y="2717319"/>
            <a:ext cx="3476625" cy="314326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5019674" y="6222880"/>
            <a:ext cx="5219701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pPr>
              <a:spcAft>
                <a:spcPts val="400"/>
              </a:spcAft>
            </a:pPr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</a:rPr>
              <a:t>*график работы всех кофеен Москвы, включая круглосуточные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9677400" y="3978468"/>
            <a:ext cx="190502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pPr>
              <a:spcAft>
                <a:spcPts val="400"/>
              </a:spcAft>
            </a:pPr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17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11232634" y="6342874"/>
            <a:ext cx="521216" cy="341918"/>
          </a:xfrm>
        </p:spPr>
        <p:txBody>
          <a:bodyPr/>
          <a:lstStyle/>
          <a:p>
            <a:r>
              <a:rPr lang="en-US" dirty="0" smtClean="0"/>
              <a:t>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87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 по рекомендациям для открытия кофейни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2C3AF-427D-4604-B151-34E26D62ADC8}" type="slidenum">
              <a:rPr lang="ru-RU" smtClean="0"/>
              <a:t>17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060000" y="1678454"/>
            <a:ext cx="4968000" cy="9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tx1"/>
                </a:solidFill>
              </a:rPr>
              <a:t>Если ориентироваться на количество действующих кофеен как показатель наличия соответствующего спроса, то </a:t>
            </a:r>
            <a:r>
              <a:rPr lang="ru-RU" sz="1100" b="1" dirty="0">
                <a:solidFill>
                  <a:schemeClr val="tx1"/>
                </a:solidFill>
              </a:rPr>
              <a:t>для открытия кофейни стоит рассмотреть Центральный АО</a:t>
            </a:r>
            <a:r>
              <a:rPr lang="ru-RU" sz="11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060000" y="2906288"/>
            <a:ext cx="4968000" cy="9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tx1"/>
                </a:solidFill>
              </a:rPr>
              <a:t>Ориентир для количества посадочных </a:t>
            </a:r>
            <a:r>
              <a:rPr lang="ru-RU" sz="1100" b="1" dirty="0" smtClean="0">
                <a:solidFill>
                  <a:schemeClr val="tx1"/>
                </a:solidFill>
              </a:rPr>
              <a:t>мест: 70–80</a:t>
            </a:r>
            <a:r>
              <a:rPr lang="ru-RU" sz="1100" dirty="0" smtClean="0">
                <a:solidFill>
                  <a:schemeClr val="tx1"/>
                </a:solidFill>
              </a:rPr>
              <a:t>, соответствует медианному значению </a:t>
            </a:r>
            <a:r>
              <a:rPr lang="ru-RU" sz="1100" dirty="0">
                <a:solidFill>
                  <a:schemeClr val="tx1"/>
                </a:solidFill>
              </a:rPr>
              <a:t>показателя </a:t>
            </a:r>
            <a:r>
              <a:rPr lang="ru-RU" sz="1100" dirty="0" smtClean="0">
                <a:solidFill>
                  <a:schemeClr val="tx1"/>
                </a:solidFill>
              </a:rPr>
              <a:t>по всем заведениям общепита в Москве и по кофейням в ЦАО.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060000" y="4134122"/>
            <a:ext cx="4968000" cy="9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tx1"/>
                </a:solidFill>
              </a:rPr>
              <a:t>Рекомендовано  ориентироваться на </a:t>
            </a:r>
            <a:r>
              <a:rPr lang="ru-RU" sz="1100" b="1" dirty="0">
                <a:solidFill>
                  <a:schemeClr val="tx1"/>
                </a:solidFill>
              </a:rPr>
              <a:t>средний ценовой сегмент </a:t>
            </a:r>
            <a:r>
              <a:rPr lang="ru-RU" sz="1100" b="1" dirty="0" smtClean="0">
                <a:solidFill>
                  <a:schemeClr val="tx1"/>
                </a:solidFill>
              </a:rPr>
              <a:t/>
            </a:r>
            <a:br>
              <a:rPr lang="ru-RU" sz="1100" b="1" dirty="0" smtClean="0">
                <a:solidFill>
                  <a:schemeClr val="tx1"/>
                </a:solidFill>
              </a:rPr>
            </a:br>
            <a:r>
              <a:rPr lang="ru-RU" sz="1100" b="1" dirty="0" smtClean="0">
                <a:solidFill>
                  <a:schemeClr val="tx1"/>
                </a:solidFill>
              </a:rPr>
              <a:t>100—225</a:t>
            </a:r>
            <a:r>
              <a:rPr lang="ru-RU" sz="1100" b="1" dirty="0">
                <a:solidFill>
                  <a:schemeClr val="tx1"/>
                </a:solidFill>
              </a:rPr>
              <a:t>₽ за одну чашку капучино</a:t>
            </a:r>
            <a:r>
              <a:rPr lang="ru-RU" sz="1100" dirty="0">
                <a:solidFill>
                  <a:schemeClr val="tx1"/>
                </a:solidFill>
              </a:rPr>
              <a:t>. Среднее значение (медиана) в данном сегменте — </a:t>
            </a:r>
            <a:r>
              <a:rPr lang="ru-RU" sz="1100" b="1" dirty="0">
                <a:solidFill>
                  <a:schemeClr val="tx1"/>
                </a:solidFill>
              </a:rPr>
              <a:t>175₽.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60000" y="5361957"/>
            <a:ext cx="4968000" cy="9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tx1"/>
                </a:solidFill>
              </a:rPr>
              <a:t>Рекомендованный график: ежедневно, c 8-00 до 21-00 в будни, </a:t>
            </a:r>
            <a:r>
              <a:rPr lang="ru-RU" sz="1100" b="1" dirty="0" smtClean="0">
                <a:solidFill>
                  <a:schemeClr val="tx1"/>
                </a:solidFill>
              </a:rPr>
              <a:t/>
            </a:r>
            <a:br>
              <a:rPr lang="ru-RU" sz="1100" b="1" dirty="0" smtClean="0">
                <a:solidFill>
                  <a:schemeClr val="tx1"/>
                </a:solidFill>
              </a:rPr>
            </a:br>
            <a:r>
              <a:rPr lang="ru-RU" sz="1100" b="1" dirty="0" smtClean="0">
                <a:solidFill>
                  <a:schemeClr val="tx1"/>
                </a:solidFill>
              </a:rPr>
              <a:t>с </a:t>
            </a:r>
            <a:r>
              <a:rPr lang="ru-RU" sz="1100" b="1" dirty="0">
                <a:solidFill>
                  <a:schemeClr val="tx1"/>
                </a:solidFill>
              </a:rPr>
              <a:t>9-00 до 21-00 — в выходные</a:t>
            </a:r>
            <a:r>
              <a:rPr lang="ru-RU" sz="1100" dirty="0">
                <a:solidFill>
                  <a:schemeClr val="tx1"/>
                </a:solidFill>
              </a:rPr>
              <a:t>. Такой график соответствует времени открытия и закрытия кофеен в среднем ценовом сегменте в ЦАО.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40000" y="1836633"/>
            <a:ext cx="2520000" cy="547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400" b="1" dirty="0" smtClean="0">
                <a:solidFill>
                  <a:srgbClr val="4E1703"/>
                </a:solidFill>
                <a:latin typeface="+mj-lt"/>
              </a:rPr>
              <a:t>Расположение</a:t>
            </a:r>
            <a:endParaRPr lang="ru-RU" sz="1400" b="1" dirty="0">
              <a:solidFill>
                <a:srgbClr val="4E1703"/>
              </a:solidFill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40000" y="3025364"/>
            <a:ext cx="2520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400" b="1" dirty="0">
                <a:solidFill>
                  <a:srgbClr val="4E1703"/>
                </a:solidFill>
                <a:latin typeface="+mj-lt"/>
              </a:rPr>
              <a:t>Количество посадочных </a:t>
            </a:r>
            <a:r>
              <a:rPr lang="ru-RU" sz="1400" b="1" dirty="0" smtClean="0">
                <a:solidFill>
                  <a:srgbClr val="4E1703"/>
                </a:solidFill>
                <a:latin typeface="+mj-lt"/>
              </a:rPr>
              <a:t>мест</a:t>
            </a:r>
            <a:endParaRPr lang="ru-RU" sz="1400" b="1" dirty="0">
              <a:solidFill>
                <a:srgbClr val="4E1703"/>
              </a:solidFill>
              <a:latin typeface="+mj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40000" y="4253198"/>
            <a:ext cx="2520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400" b="1" dirty="0">
                <a:solidFill>
                  <a:srgbClr val="4E1703"/>
                </a:solidFill>
                <a:latin typeface="+mj-lt"/>
              </a:rPr>
              <a:t>Цена одной чашки капучино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40000" y="5481032"/>
            <a:ext cx="2520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400" b="1" dirty="0">
                <a:solidFill>
                  <a:srgbClr val="4E1703"/>
                </a:solidFill>
                <a:latin typeface="+mj-lt"/>
              </a:rPr>
              <a:t>График работы</a:t>
            </a:r>
          </a:p>
        </p:txBody>
      </p:sp>
    </p:spTree>
    <p:extLst>
      <p:ext uri="{BB962C8B-B14F-4D97-AF65-F5344CB8AC3E}">
        <p14:creationId xmlns:p14="http://schemas.microsoft.com/office/powerpoint/2010/main" val="335081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3211930" y="5314870"/>
            <a:ext cx="0" cy="1203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ject 7"/>
          <p:cNvSpPr txBox="1"/>
          <p:nvPr/>
        </p:nvSpPr>
        <p:spPr>
          <a:xfrm>
            <a:off x="571722" y="5314870"/>
            <a:ext cx="2483148" cy="137217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/>
            <a:r>
              <a:rPr lang="ru-RU" sz="1400" spc="-5" dirty="0" smtClean="0">
                <a:solidFill>
                  <a:srgbClr val="2B2A29"/>
                </a:solidFill>
                <a:latin typeface="+mj-lt"/>
                <a:cs typeface="Calibri"/>
              </a:rPr>
              <a:t>Отчет подготовлен:</a:t>
            </a:r>
          </a:p>
          <a:p>
            <a:pPr marL="12700">
              <a:spcAft>
                <a:spcPts val="1000"/>
              </a:spcAft>
            </a:pPr>
            <a:r>
              <a:rPr lang="ru-RU" sz="1400" spc="-5" dirty="0" smtClean="0">
                <a:solidFill>
                  <a:srgbClr val="2B2A29"/>
                </a:solidFill>
                <a:latin typeface="+mj-lt"/>
                <a:cs typeface="Calibri"/>
              </a:rPr>
              <a:t>2</a:t>
            </a:r>
            <a:r>
              <a:rPr lang="en-US" sz="1400" spc="-5" dirty="0" smtClean="0">
                <a:solidFill>
                  <a:srgbClr val="2B2A29"/>
                </a:solidFill>
                <a:latin typeface="+mj-lt"/>
                <a:cs typeface="Calibri"/>
              </a:rPr>
              <a:t>1</a:t>
            </a:r>
            <a:r>
              <a:rPr lang="ru-RU" sz="1400" spc="-5" dirty="0" smtClean="0">
                <a:solidFill>
                  <a:srgbClr val="2B2A29"/>
                </a:solidFill>
                <a:latin typeface="+mj-lt"/>
                <a:cs typeface="Calibri"/>
              </a:rPr>
              <a:t>.06.2023</a:t>
            </a:r>
            <a:endParaRPr lang="ru-RU" sz="1400" spc="-5" dirty="0">
              <a:solidFill>
                <a:srgbClr val="2B2A29"/>
              </a:solidFill>
              <a:latin typeface="+mj-lt"/>
              <a:cs typeface="Calibri"/>
            </a:endParaRPr>
          </a:p>
          <a:p>
            <a:pPr marL="12700"/>
            <a:r>
              <a:rPr lang="ru-RU" sz="1400" spc="-5" dirty="0" smtClean="0">
                <a:solidFill>
                  <a:srgbClr val="2B2A29"/>
                </a:solidFill>
                <a:latin typeface="+mj-lt"/>
                <a:cs typeface="Calibri"/>
              </a:rPr>
              <a:t>Актуальность </a:t>
            </a:r>
            <a:r>
              <a:rPr lang="ru-RU" sz="1400" spc="-5" dirty="0">
                <a:solidFill>
                  <a:srgbClr val="2B2A29"/>
                </a:solidFill>
                <a:latin typeface="+mj-lt"/>
                <a:cs typeface="Calibri"/>
              </a:rPr>
              <a:t>данных: </a:t>
            </a:r>
            <a:endParaRPr lang="ru-RU" sz="1400" spc="-5" dirty="0">
              <a:solidFill>
                <a:srgbClr val="2B2A29"/>
              </a:solidFill>
              <a:latin typeface="+mj-lt"/>
              <a:cs typeface="Calibri"/>
            </a:endParaRPr>
          </a:p>
          <a:p>
            <a:pPr marL="12700">
              <a:spcBef>
                <a:spcPts val="100"/>
              </a:spcBef>
              <a:spcAft>
                <a:spcPts val="1000"/>
              </a:spcAft>
            </a:pPr>
            <a:r>
              <a:rPr lang="ru-RU" sz="1400" spc="-5" dirty="0" smtClean="0">
                <a:solidFill>
                  <a:srgbClr val="2B2A29"/>
                </a:solidFill>
                <a:latin typeface="+mj-lt"/>
                <a:cs typeface="Calibri"/>
              </a:rPr>
              <a:t>июнь-август 2022 </a:t>
            </a:r>
            <a:r>
              <a:rPr lang="ru-RU" sz="1400" spc="-5" dirty="0">
                <a:solidFill>
                  <a:srgbClr val="2B2A29"/>
                </a:solidFill>
                <a:latin typeface="+mj-lt"/>
                <a:cs typeface="Calibri"/>
              </a:rPr>
              <a:t>года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ru-RU" sz="1400" spc="-5" dirty="0" smtClean="0">
              <a:solidFill>
                <a:srgbClr val="2B2A29"/>
              </a:solidFill>
              <a:latin typeface="Century Gothic" panose="020B0502020202020204" pitchFamily="34" charset="0"/>
              <a:cs typeface="Calibri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119625" y="5000625"/>
            <a:ext cx="3024000" cy="1857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b"/>
          <a:lstStyle/>
          <a:p>
            <a:pPr algn="ctr"/>
            <a:endParaRPr lang="ru-RU" sz="1400" spc="-5" dirty="0">
              <a:solidFill>
                <a:srgbClr val="2B2A29"/>
              </a:solidFill>
              <a:latin typeface="Century Gothic" panose="020B0502020202020204" pitchFamily="34" charset="0"/>
              <a:cs typeface="Calibri"/>
            </a:endParaRPr>
          </a:p>
          <a:p>
            <a:r>
              <a:rPr lang="ru-RU" sz="1400" spc="-5" dirty="0" smtClean="0">
                <a:solidFill>
                  <a:srgbClr val="2B2A29"/>
                </a:solidFill>
                <a:latin typeface="Century Gothic" panose="020B0502020202020204" pitchFamily="34" charset="0"/>
                <a:cs typeface="Calibri"/>
              </a:rPr>
              <a:t>Аналитик </a:t>
            </a:r>
            <a:r>
              <a:rPr lang="ru-RU" sz="1400" spc="-5" dirty="0">
                <a:solidFill>
                  <a:srgbClr val="2B2A29"/>
                </a:solidFill>
                <a:latin typeface="Century Gothic" panose="020B0502020202020204" pitchFamily="34" charset="0"/>
                <a:cs typeface="Calibri"/>
              </a:rPr>
              <a:t>проекта</a:t>
            </a:r>
            <a:endParaRPr lang="ru-RU" sz="1400" spc="-5" dirty="0" smtClean="0">
              <a:solidFill>
                <a:srgbClr val="2B2A29"/>
              </a:solidFill>
              <a:latin typeface="Century Gothic" panose="020B0502020202020204" pitchFamily="34" charset="0"/>
              <a:cs typeface="Calibri"/>
            </a:endParaRPr>
          </a:p>
          <a:p>
            <a:r>
              <a:rPr lang="ru-RU" sz="1400" b="1" spc="-5" dirty="0" smtClean="0">
                <a:solidFill>
                  <a:srgbClr val="2B2A29"/>
                </a:solidFill>
                <a:latin typeface="Century Gothic" panose="020B0502020202020204" pitchFamily="34" charset="0"/>
                <a:cs typeface="Calibri"/>
              </a:rPr>
              <a:t>Кочмина Светлана</a:t>
            </a:r>
            <a:endParaRPr lang="ru-RU" sz="1400" spc="-5" dirty="0">
              <a:solidFill>
                <a:srgbClr val="2B2A29"/>
              </a:solidFill>
              <a:latin typeface="Century Gothic" panose="020B0502020202020204" pitchFamily="34" charset="0"/>
              <a:cs typeface="Calibri"/>
            </a:endParaRPr>
          </a:p>
          <a:p>
            <a:endParaRPr lang="ru-RU" sz="1400" spc="-5" dirty="0">
              <a:solidFill>
                <a:srgbClr val="2B2A29"/>
              </a:solidFill>
              <a:latin typeface="Century Gothic" panose="020B0502020202020204" pitchFamily="34" charset="0"/>
              <a:cs typeface="Calibri"/>
            </a:endParaRPr>
          </a:p>
          <a:p>
            <a:pPr>
              <a:spcAft>
                <a:spcPts val="200"/>
              </a:spcAft>
            </a:pPr>
            <a:r>
              <a:rPr lang="en-US" sz="1000" spc="-5" dirty="0">
                <a:solidFill>
                  <a:srgbClr val="2B2A29"/>
                </a:solidFill>
                <a:latin typeface="Century Gothic" panose="020B0502020202020204" pitchFamily="34" charset="0"/>
                <a:cs typeface="Calibri"/>
                <a:hlinkClick r:id="rId2"/>
              </a:rPr>
              <a:t>kochmina.svetlana@gmail.com</a:t>
            </a:r>
            <a:endParaRPr lang="en-US" sz="1000" spc="-5" dirty="0">
              <a:solidFill>
                <a:srgbClr val="2B2A29"/>
              </a:solidFill>
              <a:latin typeface="Century Gothic" panose="020B0502020202020204" pitchFamily="34" charset="0"/>
              <a:cs typeface="Calibri"/>
            </a:endParaRPr>
          </a:p>
          <a:p>
            <a:r>
              <a:rPr lang="ru-RU" sz="1000" spc="-5" dirty="0">
                <a:solidFill>
                  <a:srgbClr val="2B2A29"/>
                </a:solidFill>
                <a:latin typeface="Century Gothic" panose="020B0502020202020204" pitchFamily="34" charset="0"/>
                <a:cs typeface="Calibri"/>
              </a:rPr>
              <a:t>Тел: +7 (495) </a:t>
            </a:r>
            <a:r>
              <a:rPr lang="ru-RU" sz="1000" spc="-5" dirty="0" smtClean="0">
                <a:solidFill>
                  <a:srgbClr val="2B2A29"/>
                </a:solidFill>
                <a:latin typeface="Century Gothic" panose="020B0502020202020204" pitchFamily="34" charset="0"/>
                <a:cs typeface="Calibri"/>
              </a:rPr>
              <a:t>000-00-00</a:t>
            </a:r>
            <a:endParaRPr lang="ru-RU" sz="1000" spc="-5" dirty="0">
              <a:solidFill>
                <a:srgbClr val="2B2A29"/>
              </a:solidFill>
              <a:latin typeface="Century Gothic" panose="020B0502020202020204" pitchFamily="34" charset="0"/>
              <a:cs typeface="Calibri"/>
            </a:endParaRPr>
          </a:p>
          <a:p>
            <a:pPr algn="ctr"/>
            <a:endParaRPr lang="ru-RU" sz="1400" spc="-5" dirty="0">
              <a:solidFill>
                <a:srgbClr val="2B2A29"/>
              </a:solidFill>
              <a:latin typeface="Century Gothic" panose="020B0502020202020204" pitchFamily="34" charset="0"/>
              <a:cs typeface="Calibri"/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11232634" y="6342874"/>
            <a:ext cx="521216" cy="341918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ru-RU" dirty="0" smtClean="0"/>
              <a:t>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199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4E1703"/>
                </a:solidFill>
              </a:rPr>
              <a:t>Цели и параметры исследования</a:t>
            </a:r>
            <a:endParaRPr lang="ru-RU" dirty="0">
              <a:solidFill>
                <a:srgbClr val="4E1703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2C3AF-427D-4604-B151-34E26D62ADC8}" type="slidenum">
              <a:rPr lang="ru-RU" smtClean="0"/>
              <a:t>2</a:t>
            </a:fld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39747" y="1412875"/>
            <a:ext cx="7906421" cy="5211683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sz="1400" b="1" dirty="0" smtClean="0">
                <a:solidFill>
                  <a:srgbClr val="4E1703"/>
                </a:solidFill>
                <a:latin typeface="+mj-lt"/>
              </a:rPr>
              <a:t>Цели и задачи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ea typeface="Tahoma" panose="020B0604030504040204" pitchFamily="34" charset="0"/>
                <a:cs typeface="Segoe UI" panose="020B0502040204020203" pitchFamily="34" charset="0"/>
              </a:rPr>
              <a:t>Провести анализ рынка </a:t>
            </a:r>
            <a:r>
              <a:rPr lang="ru-RU" sz="1200" dirty="0" smtClean="0">
                <a:ea typeface="Tahoma" panose="020B0604030504040204" pitchFamily="34" charset="0"/>
                <a:cs typeface="Segoe UI" panose="020B0502040204020203" pitchFamily="34" charset="0"/>
              </a:rPr>
              <a:t>заведений общественного </a:t>
            </a:r>
            <a:r>
              <a:rPr lang="ru-RU" sz="1200" dirty="0">
                <a:ea typeface="Tahoma" panose="020B0604030504040204" pitchFamily="34" charset="0"/>
                <a:cs typeface="Segoe UI" panose="020B0502040204020203" pitchFamily="34" charset="0"/>
              </a:rPr>
              <a:t>питания в </a:t>
            </a:r>
            <a:r>
              <a:rPr lang="ru-RU" sz="1200" dirty="0" smtClean="0">
                <a:ea typeface="Tahoma" panose="020B0604030504040204" pitchFamily="34" charset="0"/>
                <a:cs typeface="Segoe UI" panose="020B0502040204020203" pitchFamily="34" charset="0"/>
              </a:rPr>
              <a:t>Москве.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ea typeface="Tahoma" panose="020B0604030504040204" pitchFamily="34" charset="0"/>
                <a:cs typeface="Segoe UI" panose="020B0502040204020203" pitchFamily="34" charset="0"/>
              </a:rPr>
              <a:t>Сделать обзор </a:t>
            </a:r>
            <a:r>
              <a:rPr lang="ru-RU" sz="1200" dirty="0" smtClean="0">
                <a:ea typeface="Tahoma" panose="020B0604030504040204" pitchFamily="34" charset="0"/>
                <a:cs typeface="Segoe UI" panose="020B0502040204020203" pitchFamily="34" charset="0"/>
              </a:rPr>
              <a:t>сегмента кофеен.</a:t>
            </a:r>
            <a:endParaRPr lang="ru-RU" sz="1200" dirty="0">
              <a:ea typeface="Tahoma" panose="020B0604030504040204" pitchFamily="34" charset="0"/>
              <a:cs typeface="Segoe UI" panose="020B0502040204020203" pitchFamily="34" charset="0"/>
            </a:endParaRPr>
          </a:p>
          <a:p>
            <a:endParaRPr lang="ru-RU" sz="1200" dirty="0" smtClean="0">
              <a:ea typeface="Tahoma" panose="020B0604030504040204" pitchFamily="34" charset="0"/>
              <a:cs typeface="Segoe UI" panose="020B0502040204020203" pitchFamily="34" charset="0"/>
            </a:endParaRPr>
          </a:p>
          <a:p>
            <a:r>
              <a:rPr lang="ru-RU" sz="1200" b="1" dirty="0" smtClean="0">
                <a:ea typeface="Tahoma" panose="020B0604030504040204" pitchFamily="34" charset="0"/>
                <a:cs typeface="Segoe UI" panose="020B0502040204020203" pitchFamily="34" charset="0"/>
              </a:rPr>
              <a:t>Заказчик исследования</a:t>
            </a:r>
            <a:r>
              <a:rPr lang="ru-RU" sz="1200" dirty="0" smtClean="0">
                <a:ea typeface="Tahoma" panose="020B0604030504040204" pitchFamily="34" charset="0"/>
                <a:cs typeface="Segoe UI" panose="020B0502040204020203" pitchFamily="34" charset="0"/>
              </a:rPr>
              <a:t>: </a:t>
            </a:r>
            <a:r>
              <a:rPr lang="ru-RU" sz="1200" dirty="0">
                <a:ea typeface="Tahoma" panose="020B0604030504040204" pitchFamily="34" charset="0"/>
                <a:cs typeface="Segoe UI" panose="020B0502040204020203" pitchFamily="34" charset="0"/>
              </a:rPr>
              <a:t>инвесторы из фонда </a:t>
            </a:r>
            <a:r>
              <a:rPr lang="ru-RU" sz="1200" dirty="0" smtClean="0">
                <a:ea typeface="Tahoma" panose="020B0604030504040204" pitchFamily="34" charset="0"/>
                <a:cs typeface="Segoe UI" panose="020B0502040204020203" pitchFamily="34" charset="0"/>
              </a:rPr>
              <a:t>«</a:t>
            </a:r>
            <a:r>
              <a:rPr lang="en-US" sz="1200" dirty="0" smtClean="0">
                <a:ea typeface="Tahoma" panose="020B0604030504040204" pitchFamily="34" charset="0"/>
                <a:cs typeface="Segoe UI" panose="020B0502040204020203" pitchFamily="34" charset="0"/>
              </a:rPr>
              <a:t>Shut Up and Take My Money</a:t>
            </a:r>
            <a:r>
              <a:rPr lang="ru-RU" sz="1200" dirty="0" smtClean="0">
                <a:ea typeface="Tahoma" panose="020B0604030504040204" pitchFamily="34" charset="0"/>
                <a:cs typeface="Segoe UI" panose="020B0502040204020203" pitchFamily="34" charset="0"/>
              </a:rPr>
              <a:t>».</a:t>
            </a:r>
          </a:p>
          <a:p>
            <a:endParaRPr lang="ru-RU" sz="1200" dirty="0" smtClean="0">
              <a:ea typeface="Tahoma" panose="020B0604030504040204" pitchFamily="34" charset="0"/>
              <a:cs typeface="Segoe UI" panose="020B0502040204020203" pitchFamily="34" charset="0"/>
            </a:endParaRPr>
          </a:p>
          <a:p>
            <a:r>
              <a:rPr lang="ru-RU" sz="1200" dirty="0">
                <a:ea typeface="Tahoma" panose="020B0604030504040204" pitchFamily="34" charset="0"/>
                <a:cs typeface="Segoe UI" panose="020B0502040204020203" pitchFamily="34" charset="0"/>
              </a:rPr>
              <a:t>Заказчик планирует открыть заведение общественного питания в </a:t>
            </a:r>
            <a:r>
              <a:rPr lang="ru-RU" sz="1200" dirty="0" smtClean="0">
                <a:ea typeface="Tahoma" panose="020B0604030504040204" pitchFamily="34" charset="0"/>
                <a:cs typeface="Segoe UI" panose="020B0502040204020203" pitchFamily="34" charset="0"/>
              </a:rPr>
              <a:t>Москве. Результаты </a:t>
            </a:r>
            <a:r>
              <a:rPr lang="ru-RU" sz="1200" dirty="0">
                <a:ea typeface="Tahoma" panose="020B0604030504040204" pitchFamily="34" charset="0"/>
                <a:cs typeface="Segoe UI" panose="020B0502040204020203" pitchFamily="34" charset="0"/>
              </a:rPr>
              <a:t>проведенного исследования будут использованы </a:t>
            </a:r>
            <a:r>
              <a:rPr lang="ru-RU" sz="1200" dirty="0" smtClean="0">
                <a:ea typeface="Tahoma" panose="020B0604030504040204" pitchFamily="34" charset="0"/>
                <a:cs typeface="Segoe UI" panose="020B0502040204020203" pitchFamily="34" charset="0"/>
              </a:rPr>
              <a:t>при выборе места размещения, предположительно, кофейни (заказчик готов к конкуренции). Ориентир концепции: «</a:t>
            </a:r>
            <a:r>
              <a:rPr lang="ru-RU" sz="1200" dirty="0">
                <a:ea typeface="Tahoma" panose="020B0604030504040204" pitchFamily="34" charset="0"/>
                <a:cs typeface="Segoe UI" panose="020B0502040204020203" pitchFamily="34" charset="0"/>
              </a:rPr>
              <a:t>Central</a:t>
            </a:r>
            <a:r>
              <a:rPr lang="ru-RU" sz="1200" dirty="0"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ru-RU" sz="1200" dirty="0" smtClean="0">
                <a:ea typeface="Tahoma" panose="020B0604030504040204" pitchFamily="34" charset="0"/>
                <a:cs typeface="Segoe UI" panose="020B0502040204020203" pitchFamily="34" charset="0"/>
              </a:rPr>
              <a:t>Perk</a:t>
            </a:r>
            <a:r>
              <a:rPr lang="ru-RU" sz="1200" dirty="0" smtClean="0">
                <a:ea typeface="Tahoma" panose="020B0604030504040204" pitchFamily="34" charset="0"/>
                <a:cs typeface="Segoe UI" panose="020B0502040204020203" pitchFamily="34" charset="0"/>
              </a:rPr>
              <a:t>» — качество и доступность. </a:t>
            </a:r>
          </a:p>
          <a:p>
            <a:endParaRPr lang="ru-RU" sz="1200" dirty="0" smtClean="0">
              <a:ea typeface="Tahoma" panose="020B0604030504040204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0" lang="ru-RU" sz="11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Tahoma" panose="020B0604030504040204" pitchFamily="34" charset="0"/>
              <a:cs typeface="Segoe UI" panose="020B05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ru-RU" sz="1400" b="1" dirty="0" smtClean="0">
                <a:solidFill>
                  <a:srgbClr val="4E1703"/>
                </a:solidFill>
              </a:rPr>
              <a:t>Источники</a:t>
            </a:r>
          </a:p>
          <a:p>
            <a:pPr>
              <a:spcAft>
                <a:spcPts val="1000"/>
              </a:spcAft>
            </a:pPr>
            <a:r>
              <a:rPr lang="ru-RU" sz="1200" dirty="0" smtClean="0">
                <a:ea typeface="Tahoma" panose="020B0604030504040204" pitchFamily="34" charset="0"/>
                <a:cs typeface="Segoe UI" panose="020B0502040204020203" pitchFamily="34" charset="0"/>
              </a:rPr>
              <a:t>Для исследования использована </a:t>
            </a:r>
            <a:r>
              <a:rPr lang="ru-RU" sz="1200" dirty="0">
                <a:ea typeface="Tahoma" panose="020B0604030504040204" pitchFamily="34" charset="0"/>
                <a:cs typeface="Segoe UI" panose="020B0502040204020203" pitchFamily="34" charset="0"/>
              </a:rPr>
              <a:t>база </a:t>
            </a:r>
            <a:r>
              <a:rPr lang="ru-RU" sz="1200" dirty="0" smtClean="0">
                <a:ea typeface="Tahoma" panose="020B0604030504040204" pitchFamily="34" charset="0"/>
                <a:cs typeface="Segoe UI" panose="020B0502040204020203" pitchFamily="34" charset="0"/>
              </a:rPr>
              <a:t>с </a:t>
            </a:r>
            <a:r>
              <a:rPr lang="ru-RU" sz="1200" dirty="0">
                <a:ea typeface="Tahoma" panose="020B0604030504040204" pitchFamily="34" charset="0"/>
                <a:cs typeface="Segoe UI" panose="020B0502040204020203" pitchFamily="34" charset="0"/>
              </a:rPr>
              <a:t>заведениями общественного питания Москвы, </a:t>
            </a:r>
            <a:r>
              <a:rPr lang="ru-RU" sz="1200" dirty="0" smtClean="0">
                <a:ea typeface="Tahoma" panose="020B0604030504040204" pitchFamily="34" charset="0"/>
                <a:cs typeface="Segoe UI" panose="020B0502040204020203" pitchFamily="34" charset="0"/>
              </a:rPr>
              <a:t>составленная </a:t>
            </a:r>
            <a:r>
              <a:rPr lang="ru-RU" sz="1200" dirty="0">
                <a:ea typeface="Tahoma" panose="020B0604030504040204" pitchFamily="34" charset="0"/>
                <a:cs typeface="Segoe UI" panose="020B0502040204020203" pitchFamily="34" charset="0"/>
              </a:rPr>
              <a:t>на основе данных сервисов Яндекс Карты и Яндекс </a:t>
            </a:r>
            <a:r>
              <a:rPr lang="ru-RU" sz="1200" dirty="0" smtClean="0">
                <a:ea typeface="Tahoma" panose="020B0604030504040204" pitchFamily="34" charset="0"/>
                <a:cs typeface="Segoe UI" panose="020B0502040204020203" pitchFamily="34" charset="0"/>
              </a:rPr>
              <a:t>Бизнес. Информация</a:t>
            </a:r>
            <a:r>
              <a:rPr lang="ru-RU" sz="1200" dirty="0">
                <a:ea typeface="Tahoma" panose="020B0604030504040204" pitchFamily="34" charset="0"/>
                <a:cs typeface="Segoe UI" panose="020B0502040204020203" pitchFamily="34" charset="0"/>
              </a:rPr>
              <a:t>, размещённая в сервисе Яндекс Бизнес, могла быть добавлена пользователями или найдена в общедоступных </a:t>
            </a:r>
            <a:r>
              <a:rPr lang="ru-RU" sz="1200" dirty="0" smtClean="0">
                <a:ea typeface="Tahoma" panose="020B0604030504040204" pitchFamily="34" charset="0"/>
                <a:cs typeface="Segoe UI" panose="020B0502040204020203" pitchFamily="34" charset="0"/>
              </a:rPr>
              <a:t>источниках. </a:t>
            </a:r>
          </a:p>
          <a:p>
            <a:pPr>
              <a:spcAft>
                <a:spcPts val="1000"/>
              </a:spcAft>
            </a:pPr>
            <a:r>
              <a:rPr lang="ru-RU" sz="1200" b="1" dirty="0" smtClean="0">
                <a:ea typeface="Tahoma" panose="020B0604030504040204" pitchFamily="34" charset="0"/>
                <a:cs typeface="Segoe UI" panose="020B0502040204020203" pitchFamily="34" charset="0"/>
              </a:rPr>
              <a:t>География</a:t>
            </a:r>
            <a:r>
              <a:rPr lang="ru-RU" sz="1200" dirty="0" smtClean="0">
                <a:ea typeface="Tahoma" panose="020B0604030504040204" pitchFamily="34" charset="0"/>
                <a:cs typeface="Segoe UI" panose="020B0502040204020203" pitchFamily="34" charset="0"/>
              </a:rPr>
              <a:t>: 9 округов Москвы </a:t>
            </a:r>
            <a:r>
              <a:rPr lang="ru-RU" sz="1200" dirty="0">
                <a:ea typeface="Tahoma" panose="020B0604030504040204" pitchFamily="34" charset="0"/>
                <a:cs typeface="Segoe UI" panose="020B0502040204020203" pitchFamily="34" charset="0"/>
              </a:rPr>
              <a:t>— </a:t>
            </a:r>
            <a:r>
              <a:rPr lang="ru-RU" sz="1200" dirty="0" smtClean="0">
                <a:ea typeface="Tahoma" panose="020B0604030504040204" pitchFamily="34" charset="0"/>
                <a:cs typeface="Segoe UI" panose="020B0502040204020203" pitchFamily="34" charset="0"/>
              </a:rPr>
              <a:t>САО, СВАО, СЗАО, ЗАО, ЦАО, ВАО, ЮВАО, ЮАО, ЮЗАО.</a:t>
            </a:r>
          </a:p>
          <a:p>
            <a:pPr>
              <a:spcAft>
                <a:spcPts val="1000"/>
              </a:spcAft>
            </a:pPr>
            <a:r>
              <a:rPr lang="ru-RU" sz="1200" b="1" dirty="0" smtClean="0"/>
              <a:t>Анализируемые </a:t>
            </a:r>
            <a:r>
              <a:rPr lang="ru-RU" sz="1200" b="1" dirty="0"/>
              <a:t>критерии: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ea typeface="Tahoma" panose="020B0604030504040204" pitchFamily="34" charset="0"/>
                <a:cs typeface="Segoe UI" panose="020B0502040204020203" pitchFamily="34" charset="0"/>
              </a:rPr>
              <a:t>категории заведений,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ea typeface="Tahoma" panose="020B0604030504040204" pitchFamily="34" charset="0"/>
                <a:cs typeface="Segoe UI" panose="020B0502040204020203" pitchFamily="34" charset="0"/>
              </a:rPr>
              <a:t>количество посадочных мест,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ea typeface="Tahoma" panose="020B0604030504040204" pitchFamily="34" charset="0"/>
                <a:cs typeface="Segoe UI" panose="020B0502040204020203" pitchFamily="34" charset="0"/>
              </a:rPr>
              <a:t>соотношение сетевых и несетевых заведений,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ea typeface="Tahoma" panose="020B0604030504040204" pitchFamily="34" charset="0"/>
                <a:cs typeface="Segoe UI" panose="020B0502040204020203" pitchFamily="34" charset="0"/>
              </a:rPr>
              <a:t>средние рейтинги заведений,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ea typeface="Tahoma" panose="020B0604030504040204" pitchFamily="34" charset="0"/>
                <a:cs typeface="Segoe UI" panose="020B0502040204020203" pitchFamily="34" charset="0"/>
              </a:rPr>
              <a:t>количество заведений (в разрезе районов, улиц),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ea typeface="Tahoma" panose="020B0604030504040204" pitchFamily="34" charset="0"/>
                <a:cs typeface="Segoe UI" panose="020B0502040204020203" pitchFamily="34" charset="0"/>
              </a:rPr>
              <a:t>оценочные значения средних чеков,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ea typeface="Tahoma" panose="020B0604030504040204" pitchFamily="34" charset="0"/>
                <a:cs typeface="Segoe UI" panose="020B0502040204020203" pitchFamily="34" charset="0"/>
              </a:rPr>
              <a:t>часы работы заведений</a:t>
            </a:r>
            <a:r>
              <a:rPr lang="ru-RU" sz="1200" dirty="0" smtClean="0">
                <a:ea typeface="Tahoma" panose="020B0604030504040204" pitchFamily="34" charset="0"/>
                <a:cs typeface="Segoe UI" panose="020B0502040204020203" pitchFamily="34" charset="0"/>
              </a:rPr>
              <a:t>.</a:t>
            </a:r>
            <a:endParaRPr lang="ru-RU" sz="1200" dirty="0"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9475098" y="3876504"/>
            <a:ext cx="2483148" cy="137217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/>
            <a:r>
              <a:rPr lang="ru-RU" sz="1400" spc="-5" dirty="0" smtClean="0">
                <a:solidFill>
                  <a:srgbClr val="2B2A29"/>
                </a:solidFill>
                <a:latin typeface="+mj-lt"/>
                <a:cs typeface="Calibri"/>
              </a:rPr>
              <a:t>Отчет подготовлен:</a:t>
            </a:r>
          </a:p>
          <a:p>
            <a:pPr marL="12700">
              <a:spcAft>
                <a:spcPts val="1000"/>
              </a:spcAft>
            </a:pPr>
            <a:r>
              <a:rPr lang="ru-RU" sz="1400" spc="-5" dirty="0" smtClean="0">
                <a:solidFill>
                  <a:srgbClr val="2B2A29"/>
                </a:solidFill>
                <a:latin typeface="+mj-lt"/>
                <a:cs typeface="Calibri"/>
              </a:rPr>
              <a:t>2</a:t>
            </a:r>
            <a:r>
              <a:rPr lang="en-US" sz="1400" spc="-5" dirty="0" smtClean="0">
                <a:solidFill>
                  <a:srgbClr val="2B2A29"/>
                </a:solidFill>
                <a:latin typeface="+mj-lt"/>
                <a:cs typeface="Calibri"/>
              </a:rPr>
              <a:t>1</a:t>
            </a:r>
            <a:r>
              <a:rPr lang="ru-RU" sz="1400" spc="-5" dirty="0" smtClean="0">
                <a:solidFill>
                  <a:srgbClr val="2B2A29"/>
                </a:solidFill>
                <a:latin typeface="+mj-lt"/>
                <a:cs typeface="Calibri"/>
              </a:rPr>
              <a:t>.06.2023</a:t>
            </a:r>
            <a:endParaRPr lang="ru-RU" sz="1400" spc="-5" dirty="0">
              <a:solidFill>
                <a:srgbClr val="2B2A29"/>
              </a:solidFill>
              <a:latin typeface="+mj-lt"/>
              <a:cs typeface="Calibri"/>
            </a:endParaRPr>
          </a:p>
          <a:p>
            <a:pPr marL="12700"/>
            <a:r>
              <a:rPr lang="ru-RU" sz="1400" spc="-5" dirty="0" smtClean="0">
                <a:solidFill>
                  <a:srgbClr val="2B2A29"/>
                </a:solidFill>
                <a:latin typeface="+mj-lt"/>
                <a:cs typeface="Calibri"/>
              </a:rPr>
              <a:t>Актуальность </a:t>
            </a:r>
            <a:r>
              <a:rPr lang="ru-RU" sz="1400" spc="-5" dirty="0">
                <a:solidFill>
                  <a:srgbClr val="2B2A29"/>
                </a:solidFill>
                <a:latin typeface="+mj-lt"/>
                <a:cs typeface="Calibri"/>
              </a:rPr>
              <a:t>данных: </a:t>
            </a:r>
            <a:endParaRPr lang="ru-RU" sz="1400" spc="-5" dirty="0">
              <a:solidFill>
                <a:srgbClr val="2B2A29"/>
              </a:solidFill>
              <a:latin typeface="+mj-lt"/>
              <a:cs typeface="Calibri"/>
            </a:endParaRPr>
          </a:p>
          <a:p>
            <a:pPr marL="12700">
              <a:spcBef>
                <a:spcPts val="100"/>
              </a:spcBef>
              <a:spcAft>
                <a:spcPts val="1000"/>
              </a:spcAft>
            </a:pPr>
            <a:r>
              <a:rPr lang="ru-RU" sz="1400" spc="-5" dirty="0" smtClean="0">
                <a:solidFill>
                  <a:srgbClr val="2B2A29"/>
                </a:solidFill>
                <a:latin typeface="+mj-lt"/>
                <a:cs typeface="Calibri"/>
              </a:rPr>
              <a:t>июнь-август 2022 </a:t>
            </a:r>
            <a:r>
              <a:rPr lang="ru-RU" sz="1400" spc="-5" dirty="0">
                <a:solidFill>
                  <a:srgbClr val="2B2A29"/>
                </a:solidFill>
                <a:latin typeface="+mj-lt"/>
                <a:cs typeface="Calibri"/>
              </a:rPr>
              <a:t>года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ru-RU" sz="1400" spc="-5" dirty="0" smtClean="0">
              <a:solidFill>
                <a:srgbClr val="2B2A29"/>
              </a:solidFill>
              <a:latin typeface="Century Gothic" panose="020B0502020202020204" pitchFamily="34" charset="0"/>
              <a:cs typeface="Calibri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9475098" y="5140818"/>
            <a:ext cx="2285293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71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4E1703"/>
                </a:solidFill>
              </a:rPr>
              <a:t>Оглавление</a:t>
            </a:r>
            <a:endParaRPr lang="ru-RU" dirty="0">
              <a:solidFill>
                <a:srgbClr val="4E1703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2C3AF-427D-4604-B151-34E26D62ADC8}" type="slidenum">
              <a:rPr lang="ru-RU" smtClean="0"/>
              <a:t>3</a:t>
            </a:fld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360479"/>
              </p:ext>
            </p:extLst>
          </p:nvPr>
        </p:nvGraphicFramePr>
        <p:xfrm>
          <a:off x="539751" y="1796697"/>
          <a:ext cx="5082242" cy="1685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6820"/>
                <a:gridCol w="485422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rgbClr val="4E1703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Резюме</a:t>
                      </a:r>
                      <a:endParaRPr lang="ru-RU" sz="1400" b="0" dirty="0">
                        <a:solidFill>
                          <a:srgbClr val="4E1703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 dirty="0" smtClean="0">
                          <a:solidFill>
                            <a:srgbClr val="4E1703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ru-RU" sz="1400" b="0" i="0" u="none" strike="noStrike" dirty="0">
                        <a:solidFill>
                          <a:srgbClr val="4E1703"/>
                        </a:solidFill>
                        <a:effectLst/>
                        <a:latin typeface="+mj-lt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kern="1200" dirty="0" smtClean="0">
                          <a:solidFill>
                            <a:srgbClr val="4E1703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3" action="ppaction://hlinksldjump"/>
                        </a:rPr>
                        <a:t>Обзор заведений общественного питания и сегмента кофеен Москвы</a:t>
                      </a:r>
                      <a:endParaRPr lang="ru-RU" sz="1400" b="0" kern="1200" dirty="0">
                        <a:solidFill>
                          <a:srgbClr val="4E1703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 dirty="0" smtClean="0">
                          <a:solidFill>
                            <a:srgbClr val="4E1703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ru-RU" sz="1400" b="0" i="0" u="none" strike="noStrike" dirty="0">
                        <a:solidFill>
                          <a:srgbClr val="4E1703"/>
                        </a:solidFill>
                        <a:effectLst/>
                        <a:latin typeface="+mj-lt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rgbClr val="4E1703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4" action="ppaction://hlinksldjump"/>
                        </a:rPr>
                        <a:t>Рекомендации по открытию нового кафе</a:t>
                      </a:r>
                      <a:endParaRPr lang="ru-RU" sz="1400" b="0" dirty="0">
                        <a:solidFill>
                          <a:srgbClr val="4E1703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rgbClr val="4E1703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400" b="0" dirty="0">
                        <a:solidFill>
                          <a:srgbClr val="4E1703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56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552115"/>
            <a:ext cx="11213850" cy="701731"/>
          </a:xfrm>
        </p:spPr>
        <p:txBody>
          <a:bodyPr/>
          <a:lstStyle/>
          <a:p>
            <a:r>
              <a:rPr lang="ru-RU" dirty="0" smtClean="0"/>
              <a:t>Резюме. Ключевые характеристики заведений на рынке и рекомендации по открытию кофейни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2C3AF-427D-4604-B151-34E26D62ADC8}" type="slidenum">
              <a:rPr lang="ru-RU" smtClean="0"/>
              <a:t>4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40000" y="2050044"/>
            <a:ext cx="2520000" cy="259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ru-RU" sz="1100" dirty="0">
                <a:solidFill>
                  <a:schemeClr val="tx1"/>
                </a:solidFill>
              </a:rPr>
              <a:t>В Москве насчитывается более 8,3 тыс. заведений общественного питания. Больше всего кафе (2377 заведения / 28,3%), кофейни (1413 / 16,8%) — на третьем месте после ресторанов (2040 / 24,3%). </a:t>
            </a:r>
          </a:p>
          <a:p>
            <a:r>
              <a:rPr lang="ru-RU" sz="1100" dirty="0">
                <a:solidFill>
                  <a:schemeClr val="tx1"/>
                </a:solidFill>
              </a:rPr>
              <a:t>Больше всего кофеен — в ЦАО: здесь находится почти каждая третья кофейня (30,2%), также ЦАО выделяется и в других популярных категориях заведений: рестораны (32,8% всех ресторанов), бары / пабы (47,6% всех баров находятся в ЦАО).</a:t>
            </a:r>
          </a:p>
          <a:p>
            <a:pPr algn="ctr"/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437950" y="2050044"/>
            <a:ext cx="2520000" cy="259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400"/>
              </a:spcAft>
            </a:pPr>
            <a:r>
              <a:rPr lang="ru-RU" sz="1100" dirty="0">
                <a:solidFill>
                  <a:schemeClr val="tx1"/>
                </a:solidFill>
              </a:rPr>
              <a:t>Среднее количество (медиана) посадочных мест в заведениях общепита в Москве — 70. </a:t>
            </a:r>
            <a:endParaRPr lang="ru-RU" sz="1100" dirty="0" smtClean="0">
              <a:solidFill>
                <a:schemeClr val="tx1"/>
              </a:solidFill>
            </a:endParaRPr>
          </a:p>
          <a:p>
            <a:r>
              <a:rPr lang="ru-RU" sz="1100" dirty="0" smtClean="0">
                <a:solidFill>
                  <a:schemeClr val="tx1"/>
                </a:solidFill>
              </a:rPr>
              <a:t>Среди </a:t>
            </a:r>
            <a:r>
              <a:rPr lang="ru-RU" sz="1100" dirty="0">
                <a:solidFill>
                  <a:schemeClr val="tx1"/>
                </a:solidFill>
              </a:rPr>
              <a:t>категорий наибольшее количество посадочных мест </a:t>
            </a:r>
            <a:r>
              <a:rPr lang="ru-RU" sz="1100" dirty="0" smtClean="0">
                <a:solidFill>
                  <a:schemeClr val="tx1"/>
                </a:solidFill>
              </a:rPr>
              <a:t>в ресторанах </a:t>
            </a:r>
            <a:r>
              <a:rPr lang="ru-RU" sz="1100" dirty="0">
                <a:solidFill>
                  <a:schemeClr val="tx1"/>
                </a:solidFill>
              </a:rPr>
              <a:t>и барах/пабах — 80; </a:t>
            </a:r>
            <a:r>
              <a:rPr lang="ru-RU" sz="1100" dirty="0" smtClean="0">
                <a:solidFill>
                  <a:schemeClr val="tx1"/>
                </a:solidFill>
              </a:rPr>
              <a:t>в кофейнях </a:t>
            </a:r>
            <a:r>
              <a:rPr lang="ru-RU" sz="1100" dirty="0">
                <a:solidFill>
                  <a:schemeClr val="tx1"/>
                </a:solidFill>
              </a:rPr>
              <a:t>— </a:t>
            </a:r>
            <a:r>
              <a:rPr lang="ru-RU" sz="1100" dirty="0" smtClean="0">
                <a:solidFill>
                  <a:schemeClr val="tx1"/>
                </a:solidFill>
              </a:rPr>
              <a:t>70, замыкают ТОП-4</a:t>
            </a:r>
            <a:endParaRPr lang="ru-RU" sz="1100" dirty="0">
              <a:solidFill>
                <a:schemeClr val="tx1"/>
              </a:solidFill>
            </a:endParaRPr>
          </a:p>
          <a:p>
            <a:pPr algn="ctr"/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335900" y="2050044"/>
            <a:ext cx="2520000" cy="259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spcAft>
                <a:spcPts val="600"/>
              </a:spcAft>
            </a:pPr>
            <a:r>
              <a:rPr lang="ru-RU" sz="1100" dirty="0">
                <a:solidFill>
                  <a:schemeClr val="tx1"/>
                </a:solidFill>
              </a:rPr>
              <a:t>Медианное значение цены одной чашки капучино — 170 р. В трех округах: ЮЗАО, ЦАО, ЗАО этот показатель выше и составляет 189-198 р. </a:t>
            </a:r>
            <a:endParaRPr lang="ru-RU" sz="1100" dirty="0" smtClean="0">
              <a:solidFill>
                <a:schemeClr val="tx1"/>
              </a:solidFill>
            </a:endParaRPr>
          </a:p>
          <a:p>
            <a:pPr lvl="0"/>
            <a:r>
              <a:rPr lang="ru-RU" sz="1100" dirty="0" smtClean="0">
                <a:solidFill>
                  <a:schemeClr val="tx1"/>
                </a:solidFill>
              </a:rPr>
              <a:t>Почти </a:t>
            </a:r>
            <a:r>
              <a:rPr lang="ru-RU" sz="1100" dirty="0">
                <a:solidFill>
                  <a:schemeClr val="tx1"/>
                </a:solidFill>
              </a:rPr>
              <a:t>60% кофеен по цене чашки капучино — в среднем ценовом сегменте: от 100 до 225 р.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9233850" y="2050044"/>
            <a:ext cx="2520000" cy="259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spcAft>
                <a:spcPts val="600"/>
              </a:spcAft>
            </a:pPr>
            <a:r>
              <a:rPr lang="ru-RU" sz="1100" dirty="0">
                <a:solidFill>
                  <a:schemeClr val="tx1"/>
                </a:solidFill>
              </a:rPr>
              <a:t>Ежедневно и круглосуточно работают 9,3% заведений, в кофейнях — 4,2% . </a:t>
            </a:r>
            <a:endParaRPr lang="ru-RU" sz="1100" dirty="0" smtClean="0">
              <a:solidFill>
                <a:schemeClr val="tx1"/>
              </a:solidFill>
            </a:endParaRPr>
          </a:p>
          <a:p>
            <a:pPr lvl="0">
              <a:spcAft>
                <a:spcPts val="600"/>
              </a:spcAft>
            </a:pPr>
            <a:r>
              <a:rPr lang="ru-RU" sz="1100" dirty="0" smtClean="0">
                <a:solidFill>
                  <a:schemeClr val="tx1"/>
                </a:solidFill>
              </a:rPr>
              <a:t>Более </a:t>
            </a:r>
            <a:r>
              <a:rPr lang="ru-RU" sz="1100" dirty="0">
                <a:solidFill>
                  <a:schemeClr val="tx1"/>
                </a:solidFill>
              </a:rPr>
              <a:t>80% заведений, включая график 24/7, работают ежедневно. </a:t>
            </a:r>
            <a:endParaRPr lang="ru-RU" sz="1100" dirty="0" smtClean="0">
              <a:solidFill>
                <a:schemeClr val="tx1"/>
              </a:solidFill>
            </a:endParaRPr>
          </a:p>
          <a:p>
            <a:pPr lvl="0">
              <a:spcAft>
                <a:spcPts val="600"/>
              </a:spcAft>
            </a:pPr>
            <a:r>
              <a:rPr lang="ru-RU" sz="1100" dirty="0" smtClean="0">
                <a:solidFill>
                  <a:schemeClr val="tx1"/>
                </a:solidFill>
              </a:rPr>
              <a:t>Половина </a:t>
            </a:r>
            <a:r>
              <a:rPr lang="ru-RU" sz="1100" dirty="0">
                <a:solidFill>
                  <a:schemeClr val="tx1"/>
                </a:solidFill>
              </a:rPr>
              <a:t>заведений открываются не позже 10 утра, работают как минимум до 22-00. Кофейни открываются раньше — к 8-9 утра, до 22-00 работают кофейни в более высоком диапазоне цен. 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40000" y="4707939"/>
            <a:ext cx="2520000" cy="133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tx1"/>
                </a:solidFill>
              </a:rPr>
              <a:t>Если ориентироваться на количество действующих кофеен как показатель наличия соответствующего спроса, то </a:t>
            </a:r>
            <a:r>
              <a:rPr lang="ru-RU" sz="1100" b="1" dirty="0">
                <a:solidFill>
                  <a:schemeClr val="tx1"/>
                </a:solidFill>
              </a:rPr>
              <a:t>для открытия кофейни стоит рассмотреть Центральный АО</a:t>
            </a:r>
            <a:r>
              <a:rPr lang="ru-RU" sz="1100" dirty="0">
                <a:solidFill>
                  <a:schemeClr val="tx1"/>
                </a:solidFill>
              </a:rPr>
              <a:t>. </a:t>
            </a:r>
          </a:p>
          <a:p>
            <a:pPr algn="ctr"/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437950" y="4707939"/>
            <a:ext cx="2520000" cy="133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tx1"/>
                </a:solidFill>
              </a:rPr>
              <a:t>Ориентир для количества посадочных мест — </a:t>
            </a:r>
            <a:r>
              <a:rPr lang="ru-RU" sz="1100" b="1" dirty="0" smtClean="0">
                <a:solidFill>
                  <a:schemeClr val="tx1"/>
                </a:solidFill>
              </a:rPr>
              <a:t>70–80</a:t>
            </a:r>
            <a:r>
              <a:rPr lang="ru-RU" sz="1100" dirty="0" smtClean="0">
                <a:solidFill>
                  <a:schemeClr val="tx1"/>
                </a:solidFill>
              </a:rPr>
              <a:t>, соответствует медианному значению </a:t>
            </a:r>
            <a:r>
              <a:rPr lang="ru-RU" sz="1100" dirty="0">
                <a:solidFill>
                  <a:schemeClr val="tx1"/>
                </a:solidFill>
              </a:rPr>
              <a:t>показателя </a:t>
            </a:r>
            <a:r>
              <a:rPr lang="ru-RU" sz="1100" dirty="0" smtClean="0">
                <a:solidFill>
                  <a:schemeClr val="tx1"/>
                </a:solidFill>
              </a:rPr>
              <a:t>по всем заведениям общепита в Москве и по кофейням в ЦАО.</a:t>
            </a:r>
            <a:endParaRPr lang="ru-RU" sz="1100" dirty="0">
              <a:solidFill>
                <a:schemeClr val="tx1"/>
              </a:solidFill>
            </a:endParaRPr>
          </a:p>
          <a:p>
            <a:pPr algn="ctr"/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335900" y="4707939"/>
            <a:ext cx="2520000" cy="133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>
                <a:solidFill>
                  <a:schemeClr val="tx1"/>
                </a:solidFill>
              </a:rPr>
              <a:t>Рекомендовано  ориентироваться на </a:t>
            </a:r>
            <a:r>
              <a:rPr lang="ru-RU" sz="1100" b="1" dirty="0">
                <a:solidFill>
                  <a:schemeClr val="tx1"/>
                </a:solidFill>
              </a:rPr>
              <a:t>средний ценовой сегмент 100—225₽ за одну чашку капучино</a:t>
            </a:r>
            <a:r>
              <a:rPr lang="ru-RU" sz="1100" dirty="0">
                <a:solidFill>
                  <a:schemeClr val="tx1"/>
                </a:solidFill>
              </a:rPr>
              <a:t>. Среднее значение (медиана) в данном сегменте — </a:t>
            </a:r>
            <a:r>
              <a:rPr lang="ru-RU" sz="1100" b="1" dirty="0">
                <a:solidFill>
                  <a:schemeClr val="tx1"/>
                </a:solidFill>
              </a:rPr>
              <a:t>175₽.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9233850" y="4707939"/>
            <a:ext cx="2520000" cy="133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1" dirty="0">
                <a:solidFill>
                  <a:schemeClr val="tx1"/>
                </a:solidFill>
              </a:rPr>
              <a:t>Рекомендованный график: ежедневно, c 8-00 до 21-00 в будни, с 9-00 до 21-00 — в выходные</a:t>
            </a:r>
            <a:r>
              <a:rPr lang="ru-RU" sz="1100" dirty="0">
                <a:solidFill>
                  <a:schemeClr val="tx1"/>
                </a:solidFill>
              </a:rPr>
              <a:t>. Такой график соответствует времени открытия и закрытия кофеен в среднем ценовом сегменте в ЦАО. 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40000" y="1546044"/>
            <a:ext cx="2520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400" b="1" dirty="0" smtClean="0">
                <a:solidFill>
                  <a:srgbClr val="4E1703"/>
                </a:solidFill>
                <a:latin typeface="+mj-lt"/>
              </a:rPr>
              <a:t>Расположение</a:t>
            </a:r>
            <a:endParaRPr lang="ru-RU" sz="1400" b="1" dirty="0">
              <a:solidFill>
                <a:srgbClr val="4E1703"/>
              </a:solidFill>
              <a:latin typeface="+mj-lt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437950" y="1546044"/>
            <a:ext cx="2520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400" b="1" dirty="0">
                <a:solidFill>
                  <a:srgbClr val="4E1703"/>
                </a:solidFill>
                <a:latin typeface="+mj-lt"/>
              </a:rPr>
              <a:t>Количество посадочных </a:t>
            </a:r>
            <a:r>
              <a:rPr lang="ru-RU" sz="1400" b="1" dirty="0" smtClean="0">
                <a:solidFill>
                  <a:srgbClr val="4E1703"/>
                </a:solidFill>
                <a:latin typeface="+mj-lt"/>
              </a:rPr>
              <a:t>мест</a:t>
            </a:r>
            <a:endParaRPr lang="ru-RU" sz="1400" b="1" dirty="0">
              <a:solidFill>
                <a:srgbClr val="4E1703"/>
              </a:solidFill>
              <a:latin typeface="+mj-lt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335900" y="1546044"/>
            <a:ext cx="2520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400" b="1" dirty="0">
                <a:solidFill>
                  <a:srgbClr val="4E1703"/>
                </a:solidFill>
                <a:latin typeface="+mj-lt"/>
              </a:rPr>
              <a:t>Цена одной чашки капучино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9233850" y="1546044"/>
            <a:ext cx="2520000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400" b="1" dirty="0">
                <a:solidFill>
                  <a:srgbClr val="4E1703"/>
                </a:solidFill>
                <a:latin typeface="+mj-lt"/>
              </a:rPr>
              <a:t>График работы</a:t>
            </a: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3200400" y="1443789"/>
            <a:ext cx="0" cy="5113422"/>
          </a:xfrm>
          <a:prstGeom prst="line">
            <a:avLst/>
          </a:prstGeom>
          <a:ln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6148137" y="1443789"/>
            <a:ext cx="0" cy="5113422"/>
          </a:xfrm>
          <a:prstGeom prst="line">
            <a:avLst/>
          </a:prstGeom>
          <a:ln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9047747" y="1443789"/>
            <a:ext cx="0" cy="5113422"/>
          </a:xfrm>
          <a:prstGeom prst="line">
            <a:avLst/>
          </a:prstGeom>
          <a:ln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09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2C3AF-427D-4604-B151-34E26D62ADC8}" type="slidenum">
              <a:rPr lang="ru-RU" smtClean="0"/>
              <a:t>5</a:t>
            </a:fld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9750" y="2153061"/>
            <a:ext cx="7591527" cy="1671227"/>
          </a:xfrm>
        </p:spPr>
        <p:txBody>
          <a:bodyPr/>
          <a:lstStyle/>
          <a:p>
            <a:r>
              <a:rPr lang="ru-RU" sz="3800" dirty="0"/>
              <a:t>Обзор заведений общественного питания </a:t>
            </a:r>
            <a:r>
              <a:rPr lang="ru-RU" sz="3800" dirty="0" smtClean="0"/>
              <a:t>и сегмента кофеен Москвы</a:t>
            </a:r>
            <a:endParaRPr lang="ru-RU" sz="3800" dirty="0"/>
          </a:p>
        </p:txBody>
      </p:sp>
    </p:spTree>
    <p:extLst>
      <p:ext uri="{BB962C8B-B14F-4D97-AF65-F5344CB8AC3E}">
        <p14:creationId xmlns:p14="http://schemas.microsoft.com/office/powerpoint/2010/main" val="225896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40000" y="552115"/>
            <a:ext cx="11213850" cy="701731"/>
          </a:xfrm>
        </p:spPr>
        <p:txBody>
          <a:bodyPr/>
          <a:lstStyle/>
          <a:p>
            <a:r>
              <a:rPr lang="ru-RU" dirty="0"/>
              <a:t>В Москве </a:t>
            </a:r>
            <a:r>
              <a:rPr lang="ru-RU" dirty="0" smtClean="0"/>
              <a:t>насчитывается </a:t>
            </a:r>
            <a:r>
              <a:rPr lang="ru-RU" dirty="0"/>
              <a:t>более 8,3 тыс. заведений общественного </a:t>
            </a:r>
            <a:r>
              <a:rPr lang="ru-RU" dirty="0" smtClean="0"/>
              <a:t>питания, 16.8% из них — кофейни (на </a:t>
            </a:r>
            <a:r>
              <a:rPr lang="ru-RU" dirty="0"/>
              <a:t>третьем месте </a:t>
            </a:r>
            <a:r>
              <a:rPr lang="ru-RU" dirty="0" smtClean="0"/>
              <a:t>по количеству точек)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2C3AF-427D-4604-B151-34E26D62ADC8}" type="slidenum">
              <a:rPr lang="ru-RU" smtClean="0"/>
              <a:t>6</a:t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581200" y="3291273"/>
            <a:ext cx="4262918" cy="1694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spcAft>
                <a:spcPts val="600"/>
              </a:spcAft>
            </a:pPr>
            <a:r>
              <a:rPr lang="ru-RU" sz="1200" dirty="0" smtClean="0">
                <a:solidFill>
                  <a:schemeClr val="tx1"/>
                </a:solidFill>
              </a:rPr>
              <a:t>В девяти округах Москвы на момент проведения исследования —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ru-RU" sz="1200" dirty="0" smtClean="0">
                <a:solidFill>
                  <a:schemeClr val="tx1"/>
                </a:solidFill>
              </a:rPr>
              <a:t>8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ru-RU" sz="1200" dirty="0" smtClean="0">
                <a:solidFill>
                  <a:schemeClr val="tx1"/>
                </a:solidFill>
              </a:rPr>
              <a:t>394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ru-RU" sz="1200" dirty="0" smtClean="0">
                <a:solidFill>
                  <a:schemeClr val="tx1"/>
                </a:solidFill>
              </a:rPr>
              <a:t>заведения общепита. </a:t>
            </a:r>
          </a:p>
          <a:p>
            <a:pPr lvl="0">
              <a:spcAft>
                <a:spcPts val="600"/>
              </a:spcAft>
            </a:pPr>
            <a:r>
              <a:rPr lang="ru-RU" sz="1200" dirty="0" smtClean="0">
                <a:solidFill>
                  <a:schemeClr val="tx1"/>
                </a:solidFill>
              </a:rPr>
              <a:t>Среди восьми категорий </a:t>
            </a:r>
            <a:r>
              <a:rPr lang="ru-RU" sz="1200" dirty="0">
                <a:solidFill>
                  <a:schemeClr val="tx1"/>
                </a:solidFill>
              </a:rPr>
              <a:t>больше всего </a:t>
            </a:r>
            <a:r>
              <a:rPr lang="ru-RU" sz="1200" dirty="0" smtClean="0">
                <a:solidFill>
                  <a:schemeClr val="tx1"/>
                </a:solidFill>
              </a:rPr>
              <a:t>кафе и ресторанов. Совокупно на них приходится более 52% от общего количества заведений общепита (4412 точек).</a:t>
            </a:r>
          </a:p>
          <a:p>
            <a:pPr lvl="0">
              <a:spcAft>
                <a:spcPts val="600"/>
              </a:spcAft>
            </a:pPr>
            <a:r>
              <a:rPr lang="ru-RU" sz="1200" dirty="0" smtClean="0">
                <a:solidFill>
                  <a:schemeClr val="tx1"/>
                </a:solidFill>
              </a:rPr>
              <a:t>Кофейни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ru-RU" sz="1200" dirty="0">
                <a:solidFill>
                  <a:schemeClr val="tx1"/>
                </a:solidFill>
              </a:rPr>
              <a:t>по </a:t>
            </a:r>
            <a:r>
              <a:rPr lang="ru-RU" sz="1200" dirty="0" smtClean="0">
                <a:solidFill>
                  <a:schemeClr val="tx1"/>
                </a:solidFill>
              </a:rPr>
              <a:t>количеству </a:t>
            </a:r>
            <a:r>
              <a:rPr lang="ru-RU" sz="1200" dirty="0">
                <a:solidFill>
                  <a:schemeClr val="tx1"/>
                </a:solidFill>
              </a:rPr>
              <a:t>заведений </a:t>
            </a:r>
            <a:r>
              <a:rPr lang="ru-RU" sz="1200" dirty="0" smtClean="0">
                <a:solidFill>
                  <a:schemeClr val="tx1"/>
                </a:solidFill>
              </a:rPr>
              <a:t>— </a:t>
            </a:r>
            <a:r>
              <a:rPr lang="ru-RU" sz="1200" dirty="0">
                <a:solidFill>
                  <a:schemeClr val="tx1"/>
                </a:solidFill>
              </a:rPr>
              <a:t>на третьем </a:t>
            </a:r>
            <a:r>
              <a:rPr lang="ru-RU" sz="1200" dirty="0" smtClean="0">
                <a:solidFill>
                  <a:schemeClr val="tx1"/>
                </a:solidFill>
              </a:rPr>
              <a:t>месте. </a:t>
            </a:r>
            <a:r>
              <a:rPr lang="ru-RU" sz="1200" dirty="0">
                <a:solidFill>
                  <a:schemeClr val="tx1"/>
                </a:solidFill>
              </a:rPr>
              <a:t>Самые малочисленные </a:t>
            </a:r>
            <a:r>
              <a:rPr lang="ru-RU" sz="1200" dirty="0" smtClean="0">
                <a:solidFill>
                  <a:schemeClr val="tx1"/>
                </a:solidFill>
              </a:rPr>
              <a:t>категории: столовые </a:t>
            </a:r>
            <a:r>
              <a:rPr lang="ru-RU" sz="1200" dirty="0">
                <a:solidFill>
                  <a:schemeClr val="tx1"/>
                </a:solidFill>
              </a:rPr>
              <a:t>и </a:t>
            </a:r>
            <a:r>
              <a:rPr lang="ru-RU" sz="1200" dirty="0" smtClean="0">
                <a:solidFill>
                  <a:schemeClr val="tx1"/>
                </a:solidFill>
              </a:rPr>
              <a:t>булочные </a:t>
            </a:r>
            <a:r>
              <a:rPr lang="ru-RU" sz="1200" dirty="0">
                <a:solidFill>
                  <a:schemeClr val="tx1"/>
                </a:solidFill>
              </a:rPr>
              <a:t>— менее 4% каждая</a:t>
            </a:r>
            <a:r>
              <a:rPr lang="ru-RU" sz="1200" dirty="0" smtClean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 b="9509"/>
          <a:stretch/>
        </p:blipFill>
        <p:spPr>
          <a:xfrm>
            <a:off x="540000" y="1417110"/>
            <a:ext cx="6896821" cy="461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1" y="552115"/>
            <a:ext cx="11213850" cy="701731"/>
          </a:xfrm>
        </p:spPr>
        <p:txBody>
          <a:bodyPr/>
          <a:lstStyle/>
          <a:p>
            <a:r>
              <a:rPr lang="ru-RU" dirty="0"/>
              <a:t>Больше всего заведений общепита </a:t>
            </a:r>
            <a:r>
              <a:rPr lang="ru-RU" dirty="0" smtClean="0"/>
              <a:t>в ЦАО — 2,2 тыс. Здесь находится </a:t>
            </a:r>
            <a:r>
              <a:rPr lang="ru-RU" dirty="0"/>
              <a:t>почти каждая третья </a:t>
            </a:r>
            <a:r>
              <a:rPr lang="ru-RU" dirty="0" smtClean="0"/>
              <a:t>кофейня, а также много ресторанов, кафе и баров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2C3AF-427D-4604-B151-34E26D62ADC8}" type="slidenum">
              <a:rPr lang="ru-RU" smtClean="0"/>
              <a:t>7</a:t>
            </a:fld>
            <a:endParaRPr lang="ru-RU" dirty="0"/>
          </a:p>
        </p:txBody>
      </p:sp>
      <p:pic>
        <p:nvPicPr>
          <p:cNvPr id="6146" name="Picture 2" descr="http://joxi.ru/52ayRWWC0X0K9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1863186"/>
            <a:ext cx="4308225" cy="482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22594" y="4020789"/>
            <a:ext cx="923925" cy="381000"/>
          </a:xfrm>
          <a:prstGeom prst="rect">
            <a:avLst/>
          </a:prstGeom>
        </p:spPr>
        <p:txBody>
          <a:bodyPr vert="horz" wrap="square" lIns="0" tIns="45720" rIns="0" bIns="45720" rtlCol="0">
            <a:normAutofit fontScale="92500" lnSpcReduction="1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Tahoma" panose="020B0604030504040204" pitchFamily="34" charset="0"/>
                <a:cs typeface="Segoe UI" panose="020B0502040204020203" pitchFamily="34" charset="0"/>
              </a:rPr>
              <a:t>ЦАО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00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Segoe UI" panose="020B0502040204020203" pitchFamily="34" charset="0"/>
              </a:rPr>
              <a:t>26.7%</a:t>
            </a:r>
            <a:endParaRPr kumimoji="0" lang="ru-RU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7863" y="3257560"/>
            <a:ext cx="346249" cy="307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Tahoma" panose="020B0604030504040204" pitchFamily="34" charset="0"/>
                <a:cs typeface="Segoe UI" panose="020B0502040204020203" pitchFamily="34" charset="0"/>
              </a:rPr>
              <a:t>САО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000" dirty="0" smtClean="0">
                <a:solidFill>
                  <a:schemeClr val="accent1"/>
                </a:solidFill>
                <a:latin typeface="+mj-lt"/>
                <a:ea typeface="Tahoma" panose="020B0604030504040204" pitchFamily="34" charset="0"/>
                <a:cs typeface="Segoe UI" panose="020B0502040204020203" pitchFamily="34" charset="0"/>
              </a:rPr>
              <a:t>10.7%</a:t>
            </a:r>
            <a:endParaRPr kumimoji="0" lang="ru-RU" sz="1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4556" y="5235512"/>
            <a:ext cx="347852" cy="307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Tahoma" panose="020B0604030504040204" pitchFamily="34" charset="0"/>
                <a:cs typeface="Segoe UI" panose="020B0502040204020203" pitchFamily="34" charset="0"/>
              </a:rPr>
              <a:t>ЮАО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000" dirty="0" smtClean="0">
                <a:solidFill>
                  <a:schemeClr val="accent1"/>
                </a:solidFill>
                <a:latin typeface="+mj-lt"/>
                <a:ea typeface="Tahoma" panose="020B0604030504040204" pitchFamily="34" charset="0"/>
                <a:cs typeface="Segoe UI" panose="020B0502040204020203" pitchFamily="34" charset="0"/>
              </a:rPr>
              <a:t>10.6%</a:t>
            </a:r>
            <a:endParaRPr kumimoji="0" lang="ru-RU" sz="1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67438" y="3045543"/>
            <a:ext cx="384721" cy="307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Tahoma" panose="020B0604030504040204" pitchFamily="34" charset="0"/>
                <a:cs typeface="Segoe UI" panose="020B0502040204020203" pitchFamily="34" charset="0"/>
              </a:rPr>
              <a:t>СВАО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000" dirty="0" smtClean="0">
                <a:solidFill>
                  <a:schemeClr val="accent1"/>
                </a:solidFill>
                <a:latin typeface="+mj-lt"/>
                <a:ea typeface="Tahoma" panose="020B0604030504040204" pitchFamily="34" charset="0"/>
                <a:cs typeface="Segoe UI" panose="020B0502040204020203" pitchFamily="34" charset="0"/>
              </a:rPr>
              <a:t>10.6%</a:t>
            </a:r>
            <a:endParaRPr kumimoji="0" lang="ru-RU" sz="1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94315" y="4478761"/>
            <a:ext cx="346249" cy="307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Tahoma" panose="020B0604030504040204" pitchFamily="34" charset="0"/>
                <a:cs typeface="Segoe UI" panose="020B0502040204020203" pitchFamily="34" charset="0"/>
              </a:rPr>
              <a:t>ЗАО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000" dirty="0" smtClean="0">
                <a:solidFill>
                  <a:schemeClr val="accent1"/>
                </a:solidFill>
                <a:latin typeface="+mj-lt"/>
                <a:ea typeface="Tahoma" panose="020B0604030504040204" pitchFamily="34" charset="0"/>
                <a:cs typeface="Segoe UI" panose="020B0502040204020203" pitchFamily="34" charset="0"/>
              </a:rPr>
              <a:t>10.1%</a:t>
            </a:r>
            <a:endParaRPr kumimoji="0" lang="ru-RU" sz="1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33911" y="3542823"/>
            <a:ext cx="280525" cy="307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000" dirty="0">
                <a:solidFill>
                  <a:schemeClr val="accent1"/>
                </a:solidFill>
                <a:latin typeface="+mj-lt"/>
                <a:ea typeface="Tahoma" panose="020B0604030504040204" pitchFamily="34" charset="0"/>
                <a:cs typeface="Segoe UI" panose="020B0502040204020203" pitchFamily="34" charset="0"/>
              </a:rPr>
              <a:t>В</a:t>
            </a:r>
            <a:r>
              <a:rPr kumimoji="0" lang="ru-RU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Tahoma" panose="020B0604030504040204" pitchFamily="34" charset="0"/>
                <a:cs typeface="Segoe UI" panose="020B0502040204020203" pitchFamily="34" charset="0"/>
              </a:rPr>
              <a:t>АО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000" dirty="0" smtClean="0">
                <a:solidFill>
                  <a:schemeClr val="accent1"/>
                </a:solidFill>
                <a:latin typeface="+mj-lt"/>
                <a:ea typeface="Tahoma" panose="020B0604030504040204" pitchFamily="34" charset="0"/>
                <a:cs typeface="Segoe UI" panose="020B0502040204020203" pitchFamily="34" charset="0"/>
              </a:rPr>
              <a:t>9.5%</a:t>
            </a:r>
            <a:endParaRPr kumimoji="0" lang="ru-RU" sz="1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9474" y="4615610"/>
            <a:ext cx="421589" cy="307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000" dirty="0" smtClean="0">
                <a:solidFill>
                  <a:schemeClr val="accent1"/>
                </a:solidFill>
                <a:latin typeface="+mj-lt"/>
                <a:ea typeface="Tahoma" panose="020B0604030504040204" pitchFamily="34" charset="0"/>
                <a:cs typeface="Segoe UI" panose="020B0502040204020203" pitchFamily="34" charset="0"/>
              </a:rPr>
              <a:t>ЮВ</a:t>
            </a:r>
            <a:r>
              <a:rPr kumimoji="0" lang="ru-RU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Tahoma" panose="020B0604030504040204" pitchFamily="34" charset="0"/>
                <a:cs typeface="Segoe UI" panose="020B0502040204020203" pitchFamily="34" charset="0"/>
              </a:rPr>
              <a:t>АО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000" dirty="0">
                <a:solidFill>
                  <a:schemeClr val="accent1"/>
                </a:solidFill>
                <a:latin typeface="+mj-lt"/>
                <a:ea typeface="Tahoma" panose="020B0604030504040204" pitchFamily="34" charset="0"/>
                <a:cs typeface="Segoe UI" panose="020B0502040204020203" pitchFamily="34" charset="0"/>
              </a:rPr>
              <a:t>8</a:t>
            </a:r>
            <a:r>
              <a:rPr lang="ru-RU" sz="1000" dirty="0" smtClean="0">
                <a:solidFill>
                  <a:schemeClr val="accent1"/>
                </a:solidFill>
                <a:latin typeface="+mj-lt"/>
                <a:ea typeface="Tahoma" panose="020B0604030504040204" pitchFamily="34" charset="0"/>
                <a:cs typeface="Segoe UI" panose="020B0502040204020203" pitchFamily="34" charset="0"/>
              </a:rPr>
              <a:t>.5%</a:t>
            </a:r>
            <a:endParaRPr kumimoji="0" lang="ru-RU" sz="1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96288" y="5069258"/>
            <a:ext cx="421589" cy="307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000" dirty="0" smtClean="0">
                <a:solidFill>
                  <a:schemeClr val="accent1"/>
                </a:solidFill>
                <a:latin typeface="+mj-lt"/>
                <a:ea typeface="Tahoma" panose="020B0604030504040204" pitchFamily="34" charset="0"/>
                <a:cs typeface="Segoe UI" panose="020B0502040204020203" pitchFamily="34" charset="0"/>
              </a:rPr>
              <a:t>ЮЗ</a:t>
            </a:r>
            <a:r>
              <a:rPr kumimoji="0" lang="ru-RU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Tahoma" panose="020B0604030504040204" pitchFamily="34" charset="0"/>
                <a:cs typeface="Segoe UI" panose="020B0502040204020203" pitchFamily="34" charset="0"/>
              </a:rPr>
              <a:t>АО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000" dirty="0" smtClean="0">
                <a:solidFill>
                  <a:schemeClr val="accent1"/>
                </a:solidFill>
                <a:latin typeface="+mj-lt"/>
                <a:ea typeface="Tahoma" panose="020B0604030504040204" pitchFamily="34" charset="0"/>
                <a:cs typeface="Segoe UI" panose="020B0502040204020203" pitchFamily="34" charset="0"/>
              </a:rPr>
              <a:t>8.5%</a:t>
            </a:r>
            <a:endParaRPr kumimoji="0" lang="ru-RU" sz="1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82718" y="3565337"/>
            <a:ext cx="384721" cy="307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000" dirty="0" smtClean="0">
                <a:solidFill>
                  <a:schemeClr val="accent1"/>
                </a:solidFill>
                <a:latin typeface="+mj-lt"/>
                <a:ea typeface="Tahoma" panose="020B0604030504040204" pitchFamily="34" charset="0"/>
                <a:cs typeface="Segoe UI" panose="020B0502040204020203" pitchFamily="34" charset="0"/>
              </a:rPr>
              <a:t>СЗ</a:t>
            </a:r>
            <a:r>
              <a:rPr kumimoji="0" lang="ru-RU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Tahoma" panose="020B0604030504040204" pitchFamily="34" charset="0"/>
                <a:cs typeface="Segoe UI" panose="020B0502040204020203" pitchFamily="34" charset="0"/>
              </a:rPr>
              <a:t>АО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000" dirty="0" smtClean="0">
                <a:solidFill>
                  <a:schemeClr val="accent1"/>
                </a:solidFill>
                <a:latin typeface="+mj-lt"/>
                <a:ea typeface="Tahoma" panose="020B0604030504040204" pitchFamily="34" charset="0"/>
                <a:cs typeface="Segoe UI" panose="020B0502040204020203" pitchFamily="34" charset="0"/>
              </a:rPr>
              <a:t>4.9%</a:t>
            </a:r>
            <a:endParaRPr kumimoji="0" lang="ru-RU" sz="1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42162" y="1414287"/>
            <a:ext cx="4850551" cy="4358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spcAft>
                <a:spcPts val="600"/>
              </a:spcAft>
            </a:pPr>
            <a:r>
              <a:rPr lang="ru-RU" sz="1400" dirty="0" smtClean="0">
                <a:solidFill>
                  <a:srgbClr val="163D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Объекты общественного питания в Москве по округам </a:t>
            </a:r>
            <a:br>
              <a:rPr lang="ru-RU" sz="1400" dirty="0" smtClean="0">
                <a:solidFill>
                  <a:srgbClr val="163D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ru-RU" sz="1200" dirty="0" smtClean="0">
                <a:solidFill>
                  <a:srgbClr val="163D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(количество заведений и доля от общего числа в %)</a:t>
            </a:r>
            <a:endParaRPr lang="ru-RU" sz="1200" dirty="0">
              <a:solidFill>
                <a:srgbClr val="163D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152497" y="1829492"/>
            <a:ext cx="5565787" cy="1081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spcAft>
                <a:spcPts val="600"/>
              </a:spcAft>
            </a:pPr>
            <a:r>
              <a:rPr lang="ru-RU" sz="1200" dirty="0">
                <a:solidFill>
                  <a:schemeClr val="tx1"/>
                </a:solidFill>
              </a:rPr>
              <a:t>Количество заведений в ЦАО значительно превышает показатели </a:t>
            </a:r>
            <a:r>
              <a:rPr lang="ru-RU" sz="1200" dirty="0" smtClean="0">
                <a:solidFill>
                  <a:schemeClr val="tx1"/>
                </a:solidFill>
              </a:rPr>
              <a:t>других округов</a:t>
            </a:r>
            <a:r>
              <a:rPr lang="ru-RU" sz="1200" dirty="0">
                <a:solidFill>
                  <a:schemeClr val="tx1"/>
                </a:solidFill>
              </a:rPr>
              <a:t>: здесь </a:t>
            </a:r>
            <a:r>
              <a:rPr lang="ru-RU" sz="1200" dirty="0" smtClean="0">
                <a:solidFill>
                  <a:schemeClr val="tx1"/>
                </a:solidFill>
              </a:rPr>
              <a:t>расположен</a:t>
            </a:r>
            <a:r>
              <a:rPr lang="ru-RU" sz="1200" dirty="0">
                <a:solidFill>
                  <a:schemeClr val="tx1"/>
                </a:solidFill>
              </a:rPr>
              <a:t>ы</a:t>
            </a:r>
            <a:r>
              <a:rPr lang="ru-RU" sz="1200" dirty="0" smtClean="0">
                <a:solidFill>
                  <a:schemeClr val="tx1"/>
                </a:solidFill>
              </a:rPr>
              <a:t> </a:t>
            </a:r>
            <a:r>
              <a:rPr lang="ru-RU" sz="1200" dirty="0">
                <a:solidFill>
                  <a:schemeClr val="tx1"/>
                </a:solidFill>
              </a:rPr>
              <a:t>2239 точек или 26,7% от общего числа. </a:t>
            </a: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ru-RU" sz="1200" dirty="0" smtClean="0">
                <a:solidFill>
                  <a:schemeClr val="tx1"/>
                </a:solidFill>
              </a:rPr>
              <a:t>Минимум </a:t>
            </a:r>
            <a:r>
              <a:rPr lang="ru-RU" sz="1200" dirty="0">
                <a:solidFill>
                  <a:schemeClr val="tx1"/>
                </a:solidFill>
              </a:rPr>
              <a:t>заведений общепита — в СЗАО: 409 точек, менее 5%.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8" name="Прямоугольная выноска 17"/>
          <p:cNvSpPr/>
          <p:nvPr/>
        </p:nvSpPr>
        <p:spPr>
          <a:xfrm rot="5400000">
            <a:off x="5743425" y="2426947"/>
            <a:ext cx="2505075" cy="3515024"/>
          </a:xfrm>
          <a:prstGeom prst="wedgeRectCallout">
            <a:avLst>
              <a:gd name="adj1" fmla="val -2203"/>
              <a:gd name="adj2" fmla="val 108803"/>
            </a:avLst>
          </a:prstGeom>
          <a:solidFill>
            <a:srgbClr val="F1F2F3">
              <a:alpha val="36078"/>
            </a:srgbClr>
          </a:solidFill>
          <a:ln>
            <a:solidFill>
              <a:schemeClr val="accent1">
                <a:lumMod val="90000"/>
                <a:lumOff val="1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7" r="13457" b="18491"/>
          <a:stretch/>
        </p:blipFill>
        <p:spPr>
          <a:xfrm>
            <a:off x="5429113" y="2962601"/>
            <a:ext cx="3405325" cy="2400300"/>
          </a:xfrm>
          <a:prstGeom prst="rect">
            <a:avLst/>
          </a:prstGeom>
        </p:spPr>
      </p:pic>
      <p:sp>
        <p:nvSpPr>
          <p:cNvPr id="25" name="Прямоугольник 24"/>
          <p:cNvSpPr/>
          <p:nvPr/>
        </p:nvSpPr>
        <p:spPr>
          <a:xfrm>
            <a:off x="8829903" y="3065200"/>
            <a:ext cx="3044922" cy="16158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pPr marL="171450" lvl="0" indent="-1714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sz="1200" dirty="0" smtClean="0">
                <a:solidFill>
                  <a:schemeClr val="tx1"/>
                </a:solidFill>
              </a:rPr>
              <a:t>В ЦАО </a:t>
            </a:r>
            <a:r>
              <a:rPr lang="ru-RU" sz="1200" dirty="0">
                <a:solidFill>
                  <a:schemeClr val="tx1"/>
                </a:solidFill>
              </a:rPr>
              <a:t>находится </a:t>
            </a:r>
            <a:r>
              <a:rPr lang="ru-RU" sz="1200" dirty="0" smtClean="0">
                <a:solidFill>
                  <a:schemeClr val="tx1"/>
                </a:solidFill>
              </a:rPr>
              <a:t>30,2% всех кофеен Москвы, </a:t>
            </a:r>
          </a:p>
          <a:p>
            <a:pPr lvl="0">
              <a:spcAft>
                <a:spcPts val="600"/>
              </a:spcAft>
              <a:buClr>
                <a:schemeClr val="accent1"/>
              </a:buClr>
            </a:pPr>
            <a:r>
              <a:rPr lang="ru-RU" sz="1200" dirty="0" smtClean="0">
                <a:solidFill>
                  <a:schemeClr val="tx1"/>
                </a:solidFill>
              </a:rPr>
              <a:t>также округ выделяется </a:t>
            </a:r>
            <a:r>
              <a:rPr lang="ru-RU" sz="1200" dirty="0">
                <a:solidFill>
                  <a:schemeClr val="tx1"/>
                </a:solidFill>
              </a:rPr>
              <a:t>и </a:t>
            </a:r>
            <a:r>
              <a:rPr lang="ru-RU" sz="1200" dirty="0" smtClean="0">
                <a:solidFill>
                  <a:schemeClr val="tx1"/>
                </a:solidFill>
              </a:rPr>
              <a:t>в других </a:t>
            </a:r>
            <a:r>
              <a:rPr lang="ru-RU" sz="1200" dirty="0">
                <a:solidFill>
                  <a:schemeClr val="tx1"/>
                </a:solidFill>
              </a:rPr>
              <a:t>популярных категориях заведений</a:t>
            </a:r>
            <a:r>
              <a:rPr lang="ru-RU" sz="1200" dirty="0" smtClean="0">
                <a:solidFill>
                  <a:schemeClr val="tx1"/>
                </a:solidFill>
              </a:rPr>
              <a:t>:</a:t>
            </a:r>
          </a:p>
          <a:p>
            <a:pPr marL="171450" lvl="0" indent="-1714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solidFill>
                  <a:schemeClr val="tx1"/>
                </a:solidFill>
              </a:rPr>
              <a:t>з</a:t>
            </a:r>
            <a:r>
              <a:rPr lang="ru-RU" sz="1200" dirty="0" smtClean="0">
                <a:solidFill>
                  <a:schemeClr val="tx1"/>
                </a:solidFill>
              </a:rPr>
              <a:t>десь 32,8</a:t>
            </a:r>
            <a:r>
              <a:rPr lang="ru-RU" sz="1200" dirty="0">
                <a:solidFill>
                  <a:schemeClr val="tx1"/>
                </a:solidFill>
              </a:rPr>
              <a:t>% всех </a:t>
            </a:r>
            <a:r>
              <a:rPr lang="ru-RU" sz="1200" dirty="0" smtClean="0">
                <a:solidFill>
                  <a:schemeClr val="tx1"/>
                </a:solidFill>
              </a:rPr>
              <a:t>ресторанов,</a:t>
            </a:r>
          </a:p>
          <a:p>
            <a:pPr marL="171450" lvl="0" indent="-1714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sz="1200" dirty="0" smtClean="0">
                <a:solidFill>
                  <a:schemeClr val="tx1"/>
                </a:solidFill>
              </a:rPr>
              <a:t>почти </a:t>
            </a:r>
            <a:r>
              <a:rPr lang="ru-RU" sz="1200" dirty="0">
                <a:solidFill>
                  <a:schemeClr val="tx1"/>
                </a:solidFill>
              </a:rPr>
              <a:t>половина </a:t>
            </a:r>
            <a:r>
              <a:rPr lang="ru-RU" sz="1200" dirty="0" smtClean="0">
                <a:solidFill>
                  <a:schemeClr val="tx1"/>
                </a:solidFill>
              </a:rPr>
              <a:t>— </a:t>
            </a:r>
            <a:r>
              <a:rPr lang="ru-RU" sz="1200" dirty="0">
                <a:solidFill>
                  <a:schemeClr val="tx1"/>
                </a:solidFill>
              </a:rPr>
              <a:t>47,6% </a:t>
            </a:r>
            <a:r>
              <a:rPr lang="ru-RU" sz="1200" dirty="0" smtClean="0">
                <a:solidFill>
                  <a:schemeClr val="tx1"/>
                </a:solidFill>
              </a:rPr>
              <a:t>всех </a:t>
            </a:r>
            <a:r>
              <a:rPr lang="ru-RU" sz="1200" dirty="0">
                <a:solidFill>
                  <a:schemeClr val="tx1"/>
                </a:solidFill>
              </a:rPr>
              <a:t>баров </a:t>
            </a:r>
            <a:r>
              <a:rPr lang="ru-RU" sz="1200" dirty="0" smtClean="0">
                <a:solidFill>
                  <a:schemeClr val="tx1"/>
                </a:solidFill>
              </a:rPr>
              <a:t>также находятся </a:t>
            </a:r>
            <a:r>
              <a:rPr lang="ru-RU" sz="1200" dirty="0">
                <a:solidFill>
                  <a:schemeClr val="tx1"/>
                </a:solidFill>
              </a:rPr>
              <a:t>в </a:t>
            </a:r>
            <a:r>
              <a:rPr lang="ru-RU" sz="1200" dirty="0" smtClean="0">
                <a:solidFill>
                  <a:schemeClr val="tx1"/>
                </a:solidFill>
              </a:rPr>
              <a:t>ЦАО.</a:t>
            </a:r>
          </a:p>
        </p:txBody>
      </p:sp>
    </p:spTree>
    <p:extLst>
      <p:ext uri="{BB962C8B-B14F-4D97-AF65-F5344CB8AC3E}">
        <p14:creationId xmlns:p14="http://schemas.microsoft.com/office/powerpoint/2010/main" val="294888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2517980" y="1695450"/>
            <a:ext cx="4721020" cy="450071"/>
            <a:chOff x="2517980" y="1695450"/>
            <a:chExt cx="4721020" cy="450071"/>
          </a:xfrm>
        </p:grpSpPr>
        <p:sp>
          <p:nvSpPr>
            <p:cNvPr id="4" name="Правая круглая скобка 3"/>
            <p:cNvSpPr/>
            <p:nvPr/>
          </p:nvSpPr>
          <p:spPr>
            <a:xfrm rot="16200000">
              <a:off x="4678465" y="-415014"/>
              <a:ext cx="400050" cy="4721020"/>
            </a:xfrm>
            <a:prstGeom prst="rightBracket">
              <a:avLst>
                <a:gd name="adj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3054453" y="1695450"/>
              <a:ext cx="3648075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40000" y="552115"/>
            <a:ext cx="11213850" cy="701731"/>
          </a:xfrm>
        </p:spPr>
        <p:txBody>
          <a:bodyPr/>
          <a:lstStyle/>
          <a:p>
            <a:r>
              <a:rPr lang="ru-RU" dirty="0"/>
              <a:t>В общем количестве заведений </a:t>
            </a:r>
            <a:r>
              <a:rPr lang="ru-RU" dirty="0" smtClean="0"/>
              <a:t>доля </a:t>
            </a:r>
            <a:r>
              <a:rPr lang="ru-RU" dirty="0"/>
              <a:t>сетевых составляет чуть более 38</a:t>
            </a:r>
            <a:r>
              <a:rPr lang="ru-RU" dirty="0" smtClean="0"/>
              <a:t>%. Среди кофеен — почти </a:t>
            </a:r>
            <a:r>
              <a:rPr lang="ru-RU" dirty="0"/>
              <a:t>равное соотношение сетевых и </a:t>
            </a:r>
            <a:r>
              <a:rPr lang="ru-RU" dirty="0" smtClean="0"/>
              <a:t>несетевых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2C3AF-427D-4604-B151-34E26D62ADC8}" type="slidenum">
              <a:rPr lang="ru-RU" smtClean="0"/>
              <a:t>8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9"/>
          <a:stretch/>
        </p:blipFill>
        <p:spPr>
          <a:xfrm>
            <a:off x="542924" y="1253846"/>
            <a:ext cx="10000257" cy="4762500"/>
          </a:xfrm>
          <a:prstGeom prst="rect">
            <a:avLst/>
          </a:prstGeom>
        </p:spPr>
      </p:pic>
      <p:sp>
        <p:nvSpPr>
          <p:cNvPr id="13" name="Овал 12"/>
          <p:cNvSpPr/>
          <p:nvPr/>
        </p:nvSpPr>
        <p:spPr>
          <a:xfrm>
            <a:off x="9228221" y="3371122"/>
            <a:ext cx="108000" cy="108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5" name="Прямая соединительная линия 14"/>
          <p:cNvCxnSpPr>
            <a:stCxn id="13" idx="6"/>
          </p:cNvCxnSpPr>
          <p:nvPr/>
        </p:nvCxnSpPr>
        <p:spPr>
          <a:xfrm flipV="1">
            <a:off x="9336221" y="3419248"/>
            <a:ext cx="4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9853730" y="2824935"/>
            <a:ext cx="1378904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720</a:t>
            </a:r>
            <a:r>
              <a:rPr lang="ru-RU" sz="4800" b="1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9923822" y="3479122"/>
            <a:ext cx="149925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lvl="0">
              <a:spcAft>
                <a:spcPts val="600"/>
              </a:spcAft>
            </a:pPr>
            <a:r>
              <a:rPr lang="ru-RU" sz="1200" dirty="0" smtClean="0">
                <a:solidFill>
                  <a:schemeClr val="tx1"/>
                </a:solidFill>
              </a:rPr>
              <a:t>кофеен в Москве </a:t>
            </a:r>
            <a:br>
              <a:rPr lang="ru-RU" sz="1200" dirty="0" smtClean="0">
                <a:solidFill>
                  <a:schemeClr val="tx1"/>
                </a:solidFill>
              </a:rPr>
            </a:br>
            <a:r>
              <a:rPr lang="ru-RU" sz="1200" dirty="0" smtClean="0">
                <a:solidFill>
                  <a:schemeClr val="tx1"/>
                </a:solidFill>
              </a:rPr>
              <a:t>сетевые</a:t>
            </a:r>
          </a:p>
        </p:txBody>
      </p:sp>
    </p:spTree>
    <p:extLst>
      <p:ext uri="{BB962C8B-B14F-4D97-AF65-F5344CB8AC3E}">
        <p14:creationId xmlns:p14="http://schemas.microsoft.com/office/powerpoint/2010/main" val="135855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>
          <a:xfrm>
            <a:off x="561409" y="1133475"/>
            <a:ext cx="6372225" cy="5600700"/>
          </a:xfrm>
          <a:prstGeom prst="rect">
            <a:avLst/>
          </a:prstGeo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40000" y="552115"/>
            <a:ext cx="11213850" cy="701731"/>
          </a:xfrm>
        </p:spPr>
        <p:txBody>
          <a:bodyPr/>
          <a:lstStyle/>
          <a:p>
            <a:r>
              <a:rPr lang="ru-RU" dirty="0" smtClean="0"/>
              <a:t>Среди сетевых заведений на топ-15 приходится 24,7% точек. Лидер — сеть кофеен Шоколадница, всего в топ вошли пять сетей кофеен.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2C3AF-427D-4604-B151-34E26D62ADC8}" type="slidenum">
              <a:rPr lang="ru-RU" smtClean="0"/>
              <a:t>9</a:t>
            </a:fld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400" y="2079534"/>
            <a:ext cx="252000" cy="252000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475" y="2923410"/>
            <a:ext cx="252000" cy="252000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350" y="5771385"/>
            <a:ext cx="252000" cy="252000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437" y="3501710"/>
            <a:ext cx="252000" cy="252000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141" y="4347397"/>
            <a:ext cx="252000" cy="252000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7791451" y="2059313"/>
            <a:ext cx="3888000" cy="1694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spcAft>
                <a:spcPts val="600"/>
              </a:spcAft>
            </a:pPr>
            <a:r>
              <a:rPr lang="ru-RU" sz="1200" dirty="0" smtClean="0">
                <a:solidFill>
                  <a:schemeClr val="tx1"/>
                </a:solidFill>
              </a:rPr>
              <a:t>Для топ-15 </a:t>
            </a:r>
            <a:r>
              <a:rPr lang="ru-RU" sz="1200" dirty="0">
                <a:solidFill>
                  <a:schemeClr val="tx1"/>
                </a:solidFill>
              </a:rPr>
              <a:t>характерен большой разброс количества </a:t>
            </a:r>
            <a:r>
              <a:rPr lang="ru-RU" sz="1200" dirty="0" smtClean="0">
                <a:solidFill>
                  <a:schemeClr val="tx1"/>
                </a:solidFill>
              </a:rPr>
              <a:t>точек. Выделяется </a:t>
            </a:r>
            <a:r>
              <a:rPr lang="ru-RU" sz="1200" dirty="0">
                <a:solidFill>
                  <a:schemeClr val="tx1"/>
                </a:solidFill>
              </a:rPr>
              <a:t>на первом месте </a:t>
            </a:r>
            <a:r>
              <a:rPr lang="ru-RU" sz="1200" dirty="0" smtClean="0">
                <a:solidFill>
                  <a:schemeClr val="tx1"/>
                </a:solidFill>
              </a:rPr>
              <a:t>Шоколадница: </a:t>
            </a:r>
            <a:r>
              <a:rPr lang="ru-RU" sz="1200" dirty="0">
                <a:solidFill>
                  <a:schemeClr val="tx1"/>
                </a:solidFill>
              </a:rPr>
              <a:t>120 </a:t>
            </a:r>
            <a:r>
              <a:rPr lang="ru-RU" sz="1200" dirty="0" smtClean="0">
                <a:solidFill>
                  <a:schemeClr val="tx1"/>
                </a:solidFill>
              </a:rPr>
              <a:t>заведений — это в 2.7 </a:t>
            </a:r>
            <a:r>
              <a:rPr lang="ru-RU" sz="1200" dirty="0">
                <a:solidFill>
                  <a:schemeClr val="tx1"/>
                </a:solidFill>
              </a:rPr>
              <a:t>раза </a:t>
            </a:r>
            <a:r>
              <a:rPr lang="ru-RU" sz="1200" dirty="0" smtClean="0">
                <a:solidFill>
                  <a:schemeClr val="tx1"/>
                </a:solidFill>
              </a:rPr>
              <a:t>больше, </a:t>
            </a:r>
            <a:r>
              <a:rPr lang="ru-RU" sz="1200" dirty="0">
                <a:solidFill>
                  <a:schemeClr val="tx1"/>
                </a:solidFill>
              </a:rPr>
              <a:t>чем </a:t>
            </a:r>
            <a:r>
              <a:rPr lang="ru-RU" sz="1200" dirty="0" smtClean="0">
                <a:solidFill>
                  <a:schemeClr val="tx1"/>
                </a:solidFill>
              </a:rPr>
              <a:t>среднее значение (медиана) по топ-15</a:t>
            </a:r>
          </a:p>
          <a:p>
            <a:pPr lvl="0">
              <a:spcAft>
                <a:spcPts val="600"/>
              </a:spcAft>
            </a:pPr>
            <a:endParaRPr lang="ru-RU" sz="1200" dirty="0" smtClean="0">
              <a:solidFill>
                <a:schemeClr val="tx1"/>
              </a:solidFill>
            </a:endParaRPr>
          </a:p>
          <a:p>
            <a:pPr lvl="0">
              <a:spcAft>
                <a:spcPts val="600"/>
              </a:spcAft>
            </a:pPr>
            <a:r>
              <a:rPr lang="ru-RU" sz="1200" dirty="0" smtClean="0">
                <a:solidFill>
                  <a:schemeClr val="tx1"/>
                </a:solidFill>
              </a:rPr>
              <a:t>Каждая третья сеть в топ-15 — это сеть кофеен. На крупнейшие сети кофеен приходится 328 точек,  это 23% всех кофеен Москвы.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8" name="Правая круглая скобка 7"/>
          <p:cNvSpPr/>
          <p:nvPr/>
        </p:nvSpPr>
        <p:spPr>
          <a:xfrm>
            <a:off x="6410325" y="2136684"/>
            <a:ext cx="229796" cy="4208554"/>
          </a:xfrm>
          <a:prstGeom prst="rightBracket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5844825" y="3856027"/>
            <a:ext cx="1550424" cy="6924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lvl="0">
              <a:spcAft>
                <a:spcPts val="600"/>
              </a:spcAft>
            </a:pPr>
            <a:r>
              <a:rPr lang="ru-RU" sz="1200" dirty="0" smtClean="0">
                <a:solidFill>
                  <a:schemeClr val="accent1"/>
                </a:solidFill>
                <a:latin typeface="+mj-lt"/>
              </a:rPr>
              <a:t>Всего 789 точек, </a:t>
            </a:r>
            <a:br>
              <a:rPr lang="ru-RU" sz="1200" dirty="0" smtClean="0">
                <a:solidFill>
                  <a:schemeClr val="accent1"/>
                </a:solidFill>
                <a:latin typeface="+mj-lt"/>
              </a:rPr>
            </a:br>
            <a:r>
              <a:rPr lang="ru-RU" sz="1000" dirty="0" smtClean="0">
                <a:solidFill>
                  <a:schemeClr val="accent1"/>
                </a:solidFill>
                <a:latin typeface="+mj-lt"/>
              </a:rPr>
              <a:t>из них:</a:t>
            </a:r>
          </a:p>
          <a:p>
            <a:pPr lvl="0">
              <a:spcAft>
                <a:spcPts val="600"/>
              </a:spcAft>
            </a:pPr>
            <a:r>
              <a:rPr lang="ru-RU" sz="1200" dirty="0" smtClean="0">
                <a:solidFill>
                  <a:schemeClr val="accent1"/>
                </a:solidFill>
                <a:latin typeface="+mj-lt"/>
              </a:rPr>
              <a:t>       </a:t>
            </a:r>
            <a:r>
              <a:rPr lang="ru-RU" sz="1200" dirty="0">
                <a:solidFill>
                  <a:schemeClr val="accent1"/>
                </a:solidFill>
                <a:latin typeface="+mj-lt"/>
              </a:rPr>
              <a:t>328 </a:t>
            </a:r>
            <a:r>
              <a:rPr lang="ru-RU" sz="1200" dirty="0">
                <a:solidFill>
                  <a:schemeClr val="accent1"/>
                </a:solidFill>
                <a:latin typeface="+mj-lt"/>
              </a:rPr>
              <a:t>кофеен</a:t>
            </a:r>
            <a:r>
              <a:rPr lang="ru-RU" sz="1200" dirty="0">
                <a:solidFill>
                  <a:schemeClr val="accent1"/>
                </a:solidFill>
                <a:latin typeface="+mj-lt"/>
              </a:rPr>
              <a:t>   </a:t>
            </a:r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026" y="4236765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5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3003">
  <a:themeElements>
    <a:clrScheme name="Другая 9">
      <a:dk1>
        <a:srgbClr val="2B303B"/>
      </a:dk1>
      <a:lt1>
        <a:srgbClr val="FFFFFF"/>
      </a:lt1>
      <a:dk2>
        <a:srgbClr val="2B303B"/>
      </a:dk2>
      <a:lt2>
        <a:srgbClr val="F1F2F3"/>
      </a:lt2>
      <a:accent1>
        <a:srgbClr val="4E1703"/>
      </a:accent1>
      <a:accent2>
        <a:srgbClr val="FE6664"/>
      </a:accent2>
      <a:accent3>
        <a:srgbClr val="FFB750"/>
      </a:accent3>
      <a:accent4>
        <a:srgbClr val="D5D7D8"/>
      </a:accent4>
      <a:accent5>
        <a:srgbClr val="5B9BD5"/>
      </a:accent5>
      <a:accent6>
        <a:srgbClr val="70AD47"/>
      </a:accent6>
      <a:hlink>
        <a:srgbClr val="4E1703"/>
      </a:hlink>
      <a:folHlink>
        <a:srgbClr val="954F72"/>
      </a:folHlink>
    </a:clrScheme>
    <a:fontScheme name="DHR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45720" rIns="0" bIns="45720" rtlCol="0">
        <a:norm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Segoe UI" panose="020B0502040204020203" pitchFamily="34" charset="0"/>
            <a:ea typeface="Tahoma" panose="020B0604030504040204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Тема3003" id="{04B1B307-FBAB-4797-912A-3A819016A455}" vid="{9F08F668-DFD1-4924-9145-B8829A72AC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29414</TotalTime>
  <Words>1151</Words>
  <Application>Microsoft Office PowerPoint</Application>
  <PresentationFormat>Широкоэкранный</PresentationFormat>
  <Paragraphs>192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Segoe UI</vt:lpstr>
      <vt:lpstr>Tahoma</vt:lpstr>
      <vt:lpstr>Times New Roman</vt:lpstr>
      <vt:lpstr>Wingdings</vt:lpstr>
      <vt:lpstr>Тема3003</vt:lpstr>
      <vt:lpstr>Обзор рынка заведений общественного питания и сегмента кофеен Москвы</vt:lpstr>
      <vt:lpstr>Цели и параметры исследования</vt:lpstr>
      <vt:lpstr>Оглавление</vt:lpstr>
      <vt:lpstr>Резюме. Ключевые характеристики заведений на рынке и рекомендации по открытию кофейни</vt:lpstr>
      <vt:lpstr>Обзор заведений общественного питания и сегмента кофеен Москвы</vt:lpstr>
      <vt:lpstr>В Москве насчитывается более 8,3 тыс. заведений общественного питания, 16.8% из них — кофейни (на третьем месте по количеству точек)</vt:lpstr>
      <vt:lpstr>Больше всего заведений общепита в ЦАО — 2,2 тыс. Здесь находится почти каждая третья кофейня, а также много ресторанов, кафе и баров</vt:lpstr>
      <vt:lpstr>В общем количестве заведений доля сетевых составляет чуть более 38%. Среди кофеен — почти равное соотношение сетевых и несетевых</vt:lpstr>
      <vt:lpstr>Среди сетевых заведений на топ-15 приходится 24,7% точек. Лидер — сеть кофеен Шоколадница, всего в топ вошли пять сетей кофеен.</vt:lpstr>
      <vt:lpstr>Средний рейтинг и по округам, и по категориям заведений отличается незначительно: на +/– 0,2 пункта (из 5)</vt:lpstr>
      <vt:lpstr>Презентация PowerPoint</vt:lpstr>
      <vt:lpstr>Рекомендации по открытию нового кафе</vt:lpstr>
      <vt:lpstr>Если ориентироваться на количество действующих кофеен как показатель спроса, то для открытия кофейни стоит рассмотреть Центральный АО </vt:lpstr>
      <vt:lpstr>Количество посадочных мест при открытии кофейни следует планировать в примерном диапазоне от 70 до 80.</vt:lpstr>
      <vt:lpstr>Для открытия доступной кофейни цена одной чашки капучино должна быть в диапазоне 100—225₽. Примерный ориентир: 175₽</vt:lpstr>
      <vt:lpstr>Рекомендованный график работы : ежедневно, c 8-00 до 21-00 в будни, с 9-00 до 21-00 — в субботу и воскресенье</vt:lpstr>
      <vt:lpstr>Итоги по рекомендациям для открытия кофейни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Svetlana Kochmina</dc:creator>
  <cp:lastModifiedBy>Svetlana</cp:lastModifiedBy>
  <cp:revision>460</cp:revision>
  <dcterms:created xsi:type="dcterms:W3CDTF">2022-03-30T12:52:33Z</dcterms:created>
  <dcterms:modified xsi:type="dcterms:W3CDTF">2023-06-21T14:04:47Z</dcterms:modified>
</cp:coreProperties>
</file>