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2" r:id="rId2"/>
    <p:sldId id="273" r:id="rId3"/>
    <p:sldId id="274" r:id="rId4"/>
    <p:sldId id="276" r:id="rId5"/>
    <p:sldId id="277" r:id="rId6"/>
    <p:sldId id="278" r:id="rId7"/>
    <p:sldId id="279" r:id="rId8"/>
    <p:sldId id="280" r:id="rId9"/>
    <p:sldId id="281" r:id="rId10"/>
    <p:sldId id="282" r:id="rId11"/>
    <p:sldId id="283" r:id="rId12"/>
    <p:sldId id="28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05"/>
    <p:restoredTop sz="94704"/>
  </p:normalViewPr>
  <p:slideViewPr>
    <p:cSldViewPr snapToGrid="0">
      <p:cViewPr varScale="1">
        <p:scale>
          <a:sx n="80" d="100"/>
          <a:sy n="80" d="100"/>
        </p:scale>
        <p:origin x="216"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135A1-2083-F545-B55C-EE5E8811E852}" type="datetimeFigureOut">
              <a:rPr lang="en-US" smtClean="0"/>
              <a:t>10/13/25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56F75-9D19-FD49-B69E-27AA4355E1DB}" type="slidenum">
              <a:rPr lang="en-US" smtClean="0"/>
              <a:t>‹#›</a:t>
            </a:fld>
            <a:endParaRPr lang="en-US"/>
          </a:p>
        </p:txBody>
      </p:sp>
    </p:spTree>
    <p:extLst>
      <p:ext uri="{BB962C8B-B14F-4D97-AF65-F5344CB8AC3E}">
        <p14:creationId xmlns:p14="http://schemas.microsoft.com/office/powerpoint/2010/main" val="61826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FB366255-A968-80E1-225B-238FB4B05FAA}"/>
            </a:ext>
          </a:extLst>
        </p:cNvPr>
        <p:cNvGrpSpPr/>
        <p:nvPr/>
      </p:nvGrpSpPr>
      <p:grpSpPr>
        <a:xfrm>
          <a:off x="0" y="0"/>
          <a:ext cx="0" cy="0"/>
          <a:chOff x="0" y="0"/>
          <a:chExt cx="0" cy="0"/>
        </a:xfrm>
      </p:grpSpPr>
      <p:sp>
        <p:nvSpPr>
          <p:cNvPr id="57" name="Google Shape;57;g2ec502021a2_0_0:notes">
            <a:extLst>
              <a:ext uri="{FF2B5EF4-FFF2-40B4-BE49-F238E27FC236}">
                <a16:creationId xmlns:a16="http://schemas.microsoft.com/office/drawing/2014/main" id="{CC86E292-174A-B85A-0361-19841BAB28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a:extLst>
              <a:ext uri="{FF2B5EF4-FFF2-40B4-BE49-F238E27FC236}">
                <a16:creationId xmlns:a16="http://schemas.microsoft.com/office/drawing/2014/main" id="{39C41AF3-34A5-6829-BA83-F41AC44933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ignore second </a:t>
            </a:r>
            <a:r>
              <a:rPr lang="en-US" sz="1200" dirty="0" err="1"/>
              <a:t>cov</a:t>
            </a:r>
            <a:r>
              <a:rPr lang="en-US" sz="1200" dirty="0"/>
              <a:t> term since it is relatively small due to </a:t>
            </a:r>
            <a:r>
              <a:rPr lang="en-US" sz="1200" dirty="0" err="1"/>
              <a:t>avging</a:t>
            </a:r>
            <a:r>
              <a:rPr lang="en-US" sz="1200" dirty="0"/>
              <a:t> actions)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6955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47FF20ED-C41A-8004-8A44-57C923DACAA5}"/>
            </a:ext>
          </a:extLst>
        </p:cNvPr>
        <p:cNvGrpSpPr/>
        <p:nvPr/>
      </p:nvGrpSpPr>
      <p:grpSpPr>
        <a:xfrm>
          <a:off x="0" y="0"/>
          <a:ext cx="0" cy="0"/>
          <a:chOff x="0" y="0"/>
          <a:chExt cx="0" cy="0"/>
        </a:xfrm>
      </p:grpSpPr>
      <p:sp>
        <p:nvSpPr>
          <p:cNvPr id="57" name="Google Shape;57;g2ec502021a2_0_0:notes">
            <a:extLst>
              <a:ext uri="{FF2B5EF4-FFF2-40B4-BE49-F238E27FC236}">
                <a16:creationId xmlns:a16="http://schemas.microsoft.com/office/drawing/2014/main" id="{DDB7C9AA-60DA-B3F3-3AFF-80C7E265BC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a:extLst>
              <a:ext uri="{FF2B5EF4-FFF2-40B4-BE49-F238E27FC236}">
                <a16:creationId xmlns:a16="http://schemas.microsoft.com/office/drawing/2014/main" id="{F513AE62-1FD9-FBD8-5E2E-6EEDB27A71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3918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5B06F64C-5C7E-7471-9179-E3A01F5040D5}"/>
            </a:ext>
          </a:extLst>
        </p:cNvPr>
        <p:cNvGrpSpPr/>
        <p:nvPr/>
      </p:nvGrpSpPr>
      <p:grpSpPr>
        <a:xfrm>
          <a:off x="0" y="0"/>
          <a:ext cx="0" cy="0"/>
          <a:chOff x="0" y="0"/>
          <a:chExt cx="0" cy="0"/>
        </a:xfrm>
      </p:grpSpPr>
      <p:sp>
        <p:nvSpPr>
          <p:cNvPr id="57" name="Google Shape;57;g2ec502021a2_0_0:notes">
            <a:extLst>
              <a:ext uri="{FF2B5EF4-FFF2-40B4-BE49-F238E27FC236}">
                <a16:creationId xmlns:a16="http://schemas.microsoft.com/office/drawing/2014/main" id="{E7358B53-53B2-5248-31BD-0A4AF8E784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a:extLst>
              <a:ext uri="{FF2B5EF4-FFF2-40B4-BE49-F238E27FC236}">
                <a16:creationId xmlns:a16="http://schemas.microsoft.com/office/drawing/2014/main" id="{84F59882-AFB8-F6AC-E269-3CB989E804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7525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c502021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c502021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1024220-269A-2DCC-A604-F543FD3CDFAE}"/>
            </a:ext>
          </a:extLst>
        </p:cNvPr>
        <p:cNvGrpSpPr/>
        <p:nvPr/>
      </p:nvGrpSpPr>
      <p:grpSpPr>
        <a:xfrm>
          <a:off x="0" y="0"/>
          <a:ext cx="0" cy="0"/>
          <a:chOff x="0" y="0"/>
          <a:chExt cx="0" cy="0"/>
        </a:xfrm>
      </p:grpSpPr>
      <p:sp>
        <p:nvSpPr>
          <p:cNvPr id="57" name="Google Shape;57;g2ec502021a2_0_0:notes">
            <a:extLst>
              <a:ext uri="{FF2B5EF4-FFF2-40B4-BE49-F238E27FC236}">
                <a16:creationId xmlns:a16="http://schemas.microsoft.com/office/drawing/2014/main" id="{5A0E9F9A-DDBF-6D2E-6EF6-E3761506B4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a:extLst>
              <a:ext uri="{FF2B5EF4-FFF2-40B4-BE49-F238E27FC236}">
                <a16:creationId xmlns:a16="http://schemas.microsoft.com/office/drawing/2014/main" id="{48A5103D-5680-C35B-BE66-FC77A3FF67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5217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461431E1-57BB-E1FA-D926-D458DF6709C6}"/>
            </a:ext>
          </a:extLst>
        </p:cNvPr>
        <p:cNvGrpSpPr/>
        <p:nvPr/>
      </p:nvGrpSpPr>
      <p:grpSpPr>
        <a:xfrm>
          <a:off x="0" y="0"/>
          <a:ext cx="0" cy="0"/>
          <a:chOff x="0" y="0"/>
          <a:chExt cx="0" cy="0"/>
        </a:xfrm>
      </p:grpSpPr>
      <p:sp>
        <p:nvSpPr>
          <p:cNvPr id="57" name="Google Shape;57;g2ec502021a2_0_0:notes">
            <a:extLst>
              <a:ext uri="{FF2B5EF4-FFF2-40B4-BE49-F238E27FC236}">
                <a16:creationId xmlns:a16="http://schemas.microsoft.com/office/drawing/2014/main" id="{F1672350-4676-9632-057C-F2A70DAE01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a:extLst>
              <a:ext uri="{FF2B5EF4-FFF2-40B4-BE49-F238E27FC236}">
                <a16:creationId xmlns:a16="http://schemas.microsoft.com/office/drawing/2014/main" id="{AC906886-6AB9-E8F2-D721-E177ED5D5F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87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A2E0715F-10DD-3855-424B-48DB116AAF95}"/>
            </a:ext>
          </a:extLst>
        </p:cNvPr>
        <p:cNvGrpSpPr/>
        <p:nvPr/>
      </p:nvGrpSpPr>
      <p:grpSpPr>
        <a:xfrm>
          <a:off x="0" y="0"/>
          <a:ext cx="0" cy="0"/>
          <a:chOff x="0" y="0"/>
          <a:chExt cx="0" cy="0"/>
        </a:xfrm>
      </p:grpSpPr>
      <p:sp>
        <p:nvSpPr>
          <p:cNvPr id="57" name="Google Shape;57;g2ec502021a2_0_0:notes">
            <a:extLst>
              <a:ext uri="{FF2B5EF4-FFF2-40B4-BE49-F238E27FC236}">
                <a16:creationId xmlns:a16="http://schemas.microsoft.com/office/drawing/2014/main" id="{D2E348C1-4392-B70E-D817-9C3FE563FF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a:extLst>
              <a:ext uri="{FF2B5EF4-FFF2-40B4-BE49-F238E27FC236}">
                <a16:creationId xmlns:a16="http://schemas.microsoft.com/office/drawing/2014/main" id="{E1445558-C2D4-9ABD-F003-F379391E0F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72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319A4769-4103-E2C6-E117-F44394924FCC}"/>
            </a:ext>
          </a:extLst>
        </p:cNvPr>
        <p:cNvGrpSpPr/>
        <p:nvPr/>
      </p:nvGrpSpPr>
      <p:grpSpPr>
        <a:xfrm>
          <a:off x="0" y="0"/>
          <a:ext cx="0" cy="0"/>
          <a:chOff x="0" y="0"/>
          <a:chExt cx="0" cy="0"/>
        </a:xfrm>
      </p:grpSpPr>
      <p:sp>
        <p:nvSpPr>
          <p:cNvPr id="57" name="Google Shape;57;g2ec502021a2_0_0:notes">
            <a:extLst>
              <a:ext uri="{FF2B5EF4-FFF2-40B4-BE49-F238E27FC236}">
                <a16:creationId xmlns:a16="http://schemas.microsoft.com/office/drawing/2014/main" id="{3F99C4C3-F770-9BCE-1CFC-AAEAA02517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a:extLst>
              <a:ext uri="{FF2B5EF4-FFF2-40B4-BE49-F238E27FC236}">
                <a16:creationId xmlns:a16="http://schemas.microsoft.com/office/drawing/2014/main" id="{43D13C72-71F3-4103-CEA9-6564852F27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67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4CED7360-30DB-F1C1-2600-A481556BC980}"/>
            </a:ext>
          </a:extLst>
        </p:cNvPr>
        <p:cNvGrpSpPr/>
        <p:nvPr/>
      </p:nvGrpSpPr>
      <p:grpSpPr>
        <a:xfrm>
          <a:off x="0" y="0"/>
          <a:ext cx="0" cy="0"/>
          <a:chOff x="0" y="0"/>
          <a:chExt cx="0" cy="0"/>
        </a:xfrm>
      </p:grpSpPr>
      <p:sp>
        <p:nvSpPr>
          <p:cNvPr id="57" name="Google Shape;57;g2ec502021a2_0_0:notes">
            <a:extLst>
              <a:ext uri="{FF2B5EF4-FFF2-40B4-BE49-F238E27FC236}">
                <a16:creationId xmlns:a16="http://schemas.microsoft.com/office/drawing/2014/main" id="{7D5E308E-471C-7C85-9A54-E2518550A1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a:extLst>
              <a:ext uri="{FF2B5EF4-FFF2-40B4-BE49-F238E27FC236}">
                <a16:creationId xmlns:a16="http://schemas.microsoft.com/office/drawing/2014/main" id="{4555A575-D0A2-6843-C830-8949C19D33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324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066E1BC0-986E-3B6E-4507-E5B7C4ED9F59}"/>
            </a:ext>
          </a:extLst>
        </p:cNvPr>
        <p:cNvGrpSpPr/>
        <p:nvPr/>
      </p:nvGrpSpPr>
      <p:grpSpPr>
        <a:xfrm>
          <a:off x="0" y="0"/>
          <a:ext cx="0" cy="0"/>
          <a:chOff x="0" y="0"/>
          <a:chExt cx="0" cy="0"/>
        </a:xfrm>
      </p:grpSpPr>
      <p:sp>
        <p:nvSpPr>
          <p:cNvPr id="57" name="Google Shape;57;g2ec502021a2_0_0:notes">
            <a:extLst>
              <a:ext uri="{FF2B5EF4-FFF2-40B4-BE49-F238E27FC236}">
                <a16:creationId xmlns:a16="http://schemas.microsoft.com/office/drawing/2014/main" id="{BEDE6C2C-90CE-0B08-4B76-4B915B4295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502021a2_0_0:notes">
            <a:extLst>
              <a:ext uri="{FF2B5EF4-FFF2-40B4-BE49-F238E27FC236}">
                <a16:creationId xmlns:a16="http://schemas.microsoft.com/office/drawing/2014/main" id="{5BAF3FA0-92F0-DC9F-F397-990543AE4C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1727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E52-4710-6306-65B6-69ABF4EE22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DFE39E-EF67-440B-DE8F-669B8492A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ADC230-F6F9-7525-B65F-32CE90DD4747}"/>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5" name="Footer Placeholder 4">
            <a:extLst>
              <a:ext uri="{FF2B5EF4-FFF2-40B4-BE49-F238E27FC236}">
                <a16:creationId xmlns:a16="http://schemas.microsoft.com/office/drawing/2014/main" id="{D0405EB8-0094-77C4-1DED-C9FDBC095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91C58-815D-EC3A-3062-FC3A0935CF12}"/>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215577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17AA-BD29-FD6B-3CFE-FA338D08E4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11EA5-CFAD-0D5F-C5A1-4E460E425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F4507-D6E9-22EA-E02F-5DC5790D0349}"/>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5" name="Footer Placeholder 4">
            <a:extLst>
              <a:ext uri="{FF2B5EF4-FFF2-40B4-BE49-F238E27FC236}">
                <a16:creationId xmlns:a16="http://schemas.microsoft.com/office/drawing/2014/main" id="{4EEC8427-2BDF-D5AA-409F-3A5B0EC25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6183E-6ADA-7C4C-7F5A-66FC708904C2}"/>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42791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44576-12D0-A47A-844F-7608706C3E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0C5C44-7EDA-D67C-832C-11CA041E68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D1A67-728F-79AA-5333-385161559496}"/>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5" name="Footer Placeholder 4">
            <a:extLst>
              <a:ext uri="{FF2B5EF4-FFF2-40B4-BE49-F238E27FC236}">
                <a16:creationId xmlns:a16="http://schemas.microsoft.com/office/drawing/2014/main" id="{94CCF6D3-806A-65CA-43E8-31BBE74F0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F7371-C18E-D981-92C1-97D970A7F9BE}"/>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322849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ko" smtClean="0"/>
              <a:pPr/>
              <a:t>‹#›</a:t>
            </a:fld>
            <a:endParaRPr lang="ko" altLang="en-US"/>
          </a:p>
        </p:txBody>
      </p:sp>
    </p:spTree>
    <p:extLst>
      <p:ext uri="{BB962C8B-B14F-4D97-AF65-F5344CB8AC3E}">
        <p14:creationId xmlns:p14="http://schemas.microsoft.com/office/powerpoint/2010/main" val="70788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F443-AC30-7FBB-FB67-E6A884C92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93735-5AF1-FB50-349E-93517A19E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0AC07-48C7-2621-4FC7-BE0542780387}"/>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5" name="Footer Placeholder 4">
            <a:extLst>
              <a:ext uri="{FF2B5EF4-FFF2-40B4-BE49-F238E27FC236}">
                <a16:creationId xmlns:a16="http://schemas.microsoft.com/office/drawing/2014/main" id="{2A966C68-65C2-BEF9-F71A-1C93E9EAC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305BA-B6A1-DB54-7872-E2CC6BED01A9}"/>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219577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8D2B-25A9-AD0D-0A64-D92407A26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FE6E1C-1180-7628-5162-DB0D3BFB9A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EFC2E8-3B3C-FA2F-CAE5-937D4501AC94}"/>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5" name="Footer Placeholder 4">
            <a:extLst>
              <a:ext uri="{FF2B5EF4-FFF2-40B4-BE49-F238E27FC236}">
                <a16:creationId xmlns:a16="http://schemas.microsoft.com/office/drawing/2014/main" id="{6779EEBC-28C9-5709-709D-86AA08DB7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280D2-2BC7-99B7-DA40-A6811EAD81C1}"/>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266579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30CF-0D93-6B78-0661-5C95BA357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D62E8-D86B-B277-71D8-5E30D158E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60D9B1-A3A3-F906-C765-B753B518F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FCAF52-06A2-B4A0-3ED4-C52EAC4219B3}"/>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6" name="Footer Placeholder 5">
            <a:extLst>
              <a:ext uri="{FF2B5EF4-FFF2-40B4-BE49-F238E27FC236}">
                <a16:creationId xmlns:a16="http://schemas.microsoft.com/office/drawing/2014/main" id="{96791CFA-0149-6C68-2656-00634F772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A6FC1-07DB-408E-22F5-163B203699F1}"/>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123585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9047-CB40-846D-CB93-A96D4B564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63D903-D5C9-77AA-9AB8-BBEB961EE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14700E-7B88-F93F-C3A5-376FD7690E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1A3EF6-D1B8-66E7-1205-FA489F0BD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AC0BB-8C75-8094-93CA-6BDEA705A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14F1E3-AB31-A4E0-65A4-A3F4A9BEEB0D}"/>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8" name="Footer Placeholder 7">
            <a:extLst>
              <a:ext uri="{FF2B5EF4-FFF2-40B4-BE49-F238E27FC236}">
                <a16:creationId xmlns:a16="http://schemas.microsoft.com/office/drawing/2014/main" id="{FA81853E-7433-2AE2-574A-869DBCE7B8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7D5686-98D5-BB86-13AA-9FF84C6CEFEC}"/>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195436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771A-1E55-EA42-7E3D-65A6FC3839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E223A4-F74D-4662-98AC-8638426595D7}"/>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4" name="Footer Placeholder 3">
            <a:extLst>
              <a:ext uri="{FF2B5EF4-FFF2-40B4-BE49-F238E27FC236}">
                <a16:creationId xmlns:a16="http://schemas.microsoft.com/office/drawing/2014/main" id="{63A642BC-792F-9D40-68D5-FA889DA29A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2373B-0CF2-1DFA-9DD2-1F1A123E659A}"/>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62688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28B2B-3E8D-FE6D-107C-288D8DEC5E6C}"/>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3" name="Footer Placeholder 2">
            <a:extLst>
              <a:ext uri="{FF2B5EF4-FFF2-40B4-BE49-F238E27FC236}">
                <a16:creationId xmlns:a16="http://schemas.microsoft.com/office/drawing/2014/main" id="{9517219F-BF8E-11CA-81B4-8AAE650688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ABD9E9-191E-5EEA-6460-063D8F530F06}"/>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220599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0BA2-E4FC-D95E-5134-984595EFD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B08A28-DC5D-28A9-D1E1-6FB3F0E67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47E8F0-821D-D35F-A295-9A6B28DF2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69A6EA-4ED7-9D7F-5DD3-84EE81E0C27E}"/>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6" name="Footer Placeholder 5">
            <a:extLst>
              <a:ext uri="{FF2B5EF4-FFF2-40B4-BE49-F238E27FC236}">
                <a16:creationId xmlns:a16="http://schemas.microsoft.com/office/drawing/2014/main" id="{EFA4A6C5-1EC5-7FD1-5623-C5927FA4D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83075-F95B-24D4-0480-DB562A2B6395}"/>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113567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F2DB-0D00-15C6-CB19-5FDD060D2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DBC869-6615-82C6-247F-6130A8CE3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1B34D0-0D81-769E-DFAD-7085492EA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A2F57-C53A-66B9-E2C7-7C7E5747C9F5}"/>
              </a:ext>
            </a:extLst>
          </p:cNvPr>
          <p:cNvSpPr>
            <a:spLocks noGrp="1"/>
          </p:cNvSpPr>
          <p:nvPr>
            <p:ph type="dt" sz="half" idx="10"/>
          </p:nvPr>
        </p:nvSpPr>
        <p:spPr/>
        <p:txBody>
          <a:bodyPr/>
          <a:lstStyle/>
          <a:p>
            <a:fld id="{5043E740-8350-EB45-AC92-80CFF996855C}" type="datetimeFigureOut">
              <a:rPr lang="en-US" smtClean="0"/>
              <a:t>10/13/25</a:t>
            </a:fld>
            <a:endParaRPr lang="en-US"/>
          </a:p>
        </p:txBody>
      </p:sp>
      <p:sp>
        <p:nvSpPr>
          <p:cNvPr id="6" name="Footer Placeholder 5">
            <a:extLst>
              <a:ext uri="{FF2B5EF4-FFF2-40B4-BE49-F238E27FC236}">
                <a16:creationId xmlns:a16="http://schemas.microsoft.com/office/drawing/2014/main" id="{7984CFED-AA76-80AF-1309-5DCB29873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81F96-0544-02DB-74BC-6CF4139F3098}"/>
              </a:ext>
            </a:extLst>
          </p:cNvPr>
          <p:cNvSpPr>
            <a:spLocks noGrp="1"/>
          </p:cNvSpPr>
          <p:nvPr>
            <p:ph type="sldNum" sz="quarter" idx="12"/>
          </p:nvPr>
        </p:nvSpPr>
        <p:spPr/>
        <p:txBody>
          <a:bodyPr/>
          <a:lstStyle/>
          <a:p>
            <a:fld id="{B42CA3D9-E280-1245-8DDE-4AFB0DF88C90}" type="slidenum">
              <a:rPr lang="en-US" smtClean="0"/>
              <a:t>‹#›</a:t>
            </a:fld>
            <a:endParaRPr lang="en-US"/>
          </a:p>
        </p:txBody>
      </p:sp>
    </p:spTree>
    <p:extLst>
      <p:ext uri="{BB962C8B-B14F-4D97-AF65-F5344CB8AC3E}">
        <p14:creationId xmlns:p14="http://schemas.microsoft.com/office/powerpoint/2010/main" val="180267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A7E89-4D0F-19DE-7D75-84C6EE41D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00AF68-C4B9-623D-81DA-87A45942B1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CB4B7-BAE9-5DF7-5EFF-565D2098A4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3E740-8350-EB45-AC92-80CFF996855C}" type="datetimeFigureOut">
              <a:rPr lang="en-US" smtClean="0"/>
              <a:t>10/13/25</a:t>
            </a:fld>
            <a:endParaRPr lang="en-US"/>
          </a:p>
        </p:txBody>
      </p:sp>
      <p:sp>
        <p:nvSpPr>
          <p:cNvPr id="5" name="Footer Placeholder 4">
            <a:extLst>
              <a:ext uri="{FF2B5EF4-FFF2-40B4-BE49-F238E27FC236}">
                <a16:creationId xmlns:a16="http://schemas.microsoft.com/office/drawing/2014/main" id="{AAC0E002-2334-AE7A-8159-8F540E37E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E950C0-C321-A9EC-DFC2-4D5200589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CA3D9-E280-1245-8DDE-4AFB0DF88C90}" type="slidenum">
              <a:rPr lang="en-US" smtClean="0"/>
              <a:t>‹#›</a:t>
            </a:fld>
            <a:endParaRPr lang="en-US"/>
          </a:p>
        </p:txBody>
      </p:sp>
    </p:spTree>
    <p:extLst>
      <p:ext uri="{BB962C8B-B14F-4D97-AF65-F5344CB8AC3E}">
        <p14:creationId xmlns:p14="http://schemas.microsoft.com/office/powerpoint/2010/main" val="378332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hyperlink" Target="https://www.heise.de/en/news/Meta-cheats-on-Llama-4-benchmark-10344087.html"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ko"/>
              <a:t>Research Summary</a:t>
            </a:r>
            <a:endParaRPr dirty="0"/>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39C3A3B6-C8F8-1B28-95DA-4B15D48B662F}"/>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FB1CC21C-4A43-00C0-0BD2-A4C2A31E8E1C}"/>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t>LRM Benchmark contamination</a:t>
            </a:r>
            <a:endParaRPr dirty="0"/>
          </a:p>
        </p:txBody>
      </p:sp>
      <p:sp>
        <p:nvSpPr>
          <p:cNvPr id="61" name="Google Shape;61;p14">
            <a:extLst>
              <a:ext uri="{FF2B5EF4-FFF2-40B4-BE49-F238E27FC236}">
                <a16:creationId xmlns:a16="http://schemas.microsoft.com/office/drawing/2014/main" id="{56A6AFFC-C330-A60E-53C5-2C59D1224E72}"/>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Font typeface="Arial" panose="020B0604020202020204" pitchFamily="34" charset="0"/>
              <a:buChar char="-"/>
            </a:pPr>
            <a:r>
              <a:rPr lang="en-US" sz="2200" dirty="0"/>
              <a:t>Why RAFT++ and GPRO can conceal?  The gap is negative. First, mean gap is small due to clipping, so we can ignore this fact. Second, covariance gap is negative due to first covariance term is large negative on non member. The non member trajectory have high variance </a:t>
            </a:r>
            <a:r>
              <a:rPr lang="en-US" sz="2200" dirty="0" err="1"/>
              <a:t>l_k</a:t>
            </a:r>
            <a:r>
              <a:rPr lang="en-US" sz="2200" dirty="0"/>
              <a:t> due to uncertainty and             this term </a:t>
            </a:r>
            <a:r>
              <a:rPr lang="en-US" sz="2200"/>
              <a:t>is smaller </a:t>
            </a:r>
            <a:r>
              <a:rPr lang="en-US" sz="2200" dirty="0"/>
              <a:t>due to more likely to get clipped due to large push, thus result into large negative covariance than member. </a:t>
            </a:r>
            <a:r>
              <a:rPr lang="en-US" sz="2200" b="1" dirty="0"/>
              <a:t>Key is clipping!</a:t>
            </a:r>
          </a:p>
        </p:txBody>
      </p:sp>
      <p:pic>
        <p:nvPicPr>
          <p:cNvPr id="3" name="Picture 2">
            <a:extLst>
              <a:ext uri="{FF2B5EF4-FFF2-40B4-BE49-F238E27FC236}">
                <a16:creationId xmlns:a16="http://schemas.microsoft.com/office/drawing/2014/main" id="{6EBDD8A1-6C5B-6C0D-E0EB-6C084EC6091A}"/>
              </a:ext>
            </a:extLst>
          </p:cNvPr>
          <p:cNvPicPr>
            <a:picLocks noChangeAspect="1"/>
          </p:cNvPicPr>
          <p:nvPr/>
        </p:nvPicPr>
        <p:blipFill>
          <a:blip r:embed="rId3"/>
          <a:stretch>
            <a:fillRect/>
          </a:stretch>
        </p:blipFill>
        <p:spPr>
          <a:xfrm>
            <a:off x="2209800" y="3154495"/>
            <a:ext cx="7772400" cy="899120"/>
          </a:xfrm>
          <a:prstGeom prst="rect">
            <a:avLst/>
          </a:prstGeom>
        </p:spPr>
      </p:pic>
      <p:pic>
        <p:nvPicPr>
          <p:cNvPr id="4" name="Picture 3">
            <a:extLst>
              <a:ext uri="{FF2B5EF4-FFF2-40B4-BE49-F238E27FC236}">
                <a16:creationId xmlns:a16="http://schemas.microsoft.com/office/drawing/2014/main" id="{6F3EA563-7EC1-C976-C2C9-B7AADDCDB1C0}"/>
              </a:ext>
            </a:extLst>
          </p:cNvPr>
          <p:cNvPicPr>
            <a:picLocks noChangeAspect="1"/>
          </p:cNvPicPr>
          <p:nvPr/>
        </p:nvPicPr>
        <p:blipFill>
          <a:blip r:embed="rId4"/>
          <a:stretch>
            <a:fillRect/>
          </a:stretch>
        </p:blipFill>
        <p:spPr>
          <a:xfrm>
            <a:off x="2209800" y="4268748"/>
            <a:ext cx="7772400" cy="543464"/>
          </a:xfrm>
          <a:prstGeom prst="rect">
            <a:avLst/>
          </a:prstGeom>
        </p:spPr>
      </p:pic>
      <p:pic>
        <p:nvPicPr>
          <p:cNvPr id="5" name="Picture 4">
            <a:extLst>
              <a:ext uri="{FF2B5EF4-FFF2-40B4-BE49-F238E27FC236}">
                <a16:creationId xmlns:a16="http://schemas.microsoft.com/office/drawing/2014/main" id="{625560E3-1463-A5E5-1CB0-BB0AB0C93F7F}"/>
              </a:ext>
            </a:extLst>
          </p:cNvPr>
          <p:cNvPicPr>
            <a:picLocks noChangeAspect="1"/>
          </p:cNvPicPr>
          <p:nvPr/>
        </p:nvPicPr>
        <p:blipFill>
          <a:blip r:embed="rId5"/>
          <a:stretch>
            <a:fillRect/>
          </a:stretch>
        </p:blipFill>
        <p:spPr>
          <a:xfrm>
            <a:off x="2837793" y="5198022"/>
            <a:ext cx="6096000" cy="508000"/>
          </a:xfrm>
          <a:prstGeom prst="rect">
            <a:avLst/>
          </a:prstGeom>
        </p:spPr>
      </p:pic>
      <p:pic>
        <p:nvPicPr>
          <p:cNvPr id="7" name="Picture 6">
            <a:extLst>
              <a:ext uri="{FF2B5EF4-FFF2-40B4-BE49-F238E27FC236}">
                <a16:creationId xmlns:a16="http://schemas.microsoft.com/office/drawing/2014/main" id="{F51C4A17-341C-4710-235F-697B8779A05F}"/>
              </a:ext>
            </a:extLst>
          </p:cNvPr>
          <p:cNvPicPr>
            <a:picLocks noChangeAspect="1"/>
          </p:cNvPicPr>
          <p:nvPr/>
        </p:nvPicPr>
        <p:blipFill>
          <a:blip r:embed="rId6"/>
          <a:stretch>
            <a:fillRect/>
          </a:stretch>
        </p:blipFill>
        <p:spPr>
          <a:xfrm>
            <a:off x="8473965" y="19905"/>
            <a:ext cx="3016469" cy="1492524"/>
          </a:xfrm>
          <a:prstGeom prst="rect">
            <a:avLst/>
          </a:prstGeom>
        </p:spPr>
      </p:pic>
      <p:pic>
        <p:nvPicPr>
          <p:cNvPr id="6" name="Picture 5">
            <a:extLst>
              <a:ext uri="{FF2B5EF4-FFF2-40B4-BE49-F238E27FC236}">
                <a16:creationId xmlns:a16="http://schemas.microsoft.com/office/drawing/2014/main" id="{C038F672-C0DF-A155-DE15-A6F2DD001A45}"/>
              </a:ext>
            </a:extLst>
          </p:cNvPr>
          <p:cNvPicPr>
            <a:picLocks noChangeAspect="1"/>
          </p:cNvPicPr>
          <p:nvPr/>
        </p:nvPicPr>
        <p:blipFill>
          <a:blip r:embed="rId7"/>
          <a:stretch>
            <a:fillRect/>
          </a:stretch>
        </p:blipFill>
        <p:spPr>
          <a:xfrm>
            <a:off x="3800391" y="2512212"/>
            <a:ext cx="698500" cy="368300"/>
          </a:xfrm>
          <a:prstGeom prst="rect">
            <a:avLst/>
          </a:prstGeom>
        </p:spPr>
      </p:pic>
    </p:spTree>
    <p:extLst>
      <p:ext uri="{BB962C8B-B14F-4D97-AF65-F5344CB8AC3E}">
        <p14:creationId xmlns:p14="http://schemas.microsoft.com/office/powerpoint/2010/main" val="255396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672A6AA8-9A36-2084-135D-77A2F63387D1}"/>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1877DD03-0240-9579-16F6-372F04317E8E}"/>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t>LRM Benchmark contamination</a:t>
            </a:r>
            <a:endParaRPr dirty="0"/>
          </a:p>
        </p:txBody>
      </p:sp>
      <p:sp>
        <p:nvSpPr>
          <p:cNvPr id="61" name="Google Shape;61;p14">
            <a:extLst>
              <a:ext uri="{FF2B5EF4-FFF2-40B4-BE49-F238E27FC236}">
                <a16:creationId xmlns:a16="http://schemas.microsoft.com/office/drawing/2014/main" id="{3A843151-ABF7-460D-08B0-5A41E140E301}"/>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Font typeface="Arial" panose="020B0604020202020204" pitchFamily="34" charset="0"/>
              <a:buChar char="-"/>
            </a:pPr>
            <a:r>
              <a:rPr lang="en-US" sz="2200" dirty="0"/>
              <a:t>Empirical support for clipping factor </a:t>
            </a:r>
          </a:p>
        </p:txBody>
      </p:sp>
      <p:pic>
        <p:nvPicPr>
          <p:cNvPr id="2" name="Picture 1">
            <a:extLst>
              <a:ext uri="{FF2B5EF4-FFF2-40B4-BE49-F238E27FC236}">
                <a16:creationId xmlns:a16="http://schemas.microsoft.com/office/drawing/2014/main" id="{0BA56B3A-6388-3685-E726-8F7D32154672}"/>
              </a:ext>
            </a:extLst>
          </p:cNvPr>
          <p:cNvPicPr>
            <a:picLocks noChangeAspect="1"/>
          </p:cNvPicPr>
          <p:nvPr/>
        </p:nvPicPr>
        <p:blipFill>
          <a:blip r:embed="rId3"/>
          <a:stretch>
            <a:fillRect/>
          </a:stretch>
        </p:blipFill>
        <p:spPr>
          <a:xfrm>
            <a:off x="1421524" y="2019766"/>
            <a:ext cx="7772400" cy="3175819"/>
          </a:xfrm>
          <a:prstGeom prst="rect">
            <a:avLst/>
          </a:prstGeom>
        </p:spPr>
      </p:pic>
    </p:spTree>
    <p:extLst>
      <p:ext uri="{BB962C8B-B14F-4D97-AF65-F5344CB8AC3E}">
        <p14:creationId xmlns:p14="http://schemas.microsoft.com/office/powerpoint/2010/main" val="1643695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2A0276E-F113-7786-5D53-E12E7F431B1E}"/>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ED25EDB9-E50C-2A15-8823-F61D67BDF71A}"/>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t>LRM Benchmark contamination</a:t>
            </a:r>
            <a:endParaRPr dirty="0"/>
          </a:p>
        </p:txBody>
      </p:sp>
      <p:sp>
        <p:nvSpPr>
          <p:cNvPr id="61" name="Google Shape;61;p14">
            <a:extLst>
              <a:ext uri="{FF2B5EF4-FFF2-40B4-BE49-F238E27FC236}">
                <a16:creationId xmlns:a16="http://schemas.microsoft.com/office/drawing/2014/main" id="{C6129BA5-5C4E-E822-B2FF-D25F5286FC5B}"/>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Font typeface="Arial" panose="020B0604020202020204" pitchFamily="34" charset="0"/>
              <a:buChar char="-"/>
            </a:pPr>
            <a:r>
              <a:rPr lang="en-US" sz="2200" dirty="0"/>
              <a:t>Finding 3: LRMs barely leave  contamination evidence</a:t>
            </a:r>
          </a:p>
          <a:p>
            <a:pPr>
              <a:buFont typeface="Arial" panose="020B0604020202020204" pitchFamily="34" charset="0"/>
              <a:buChar char="-"/>
            </a:pPr>
            <a:r>
              <a:rPr lang="en-US" sz="2200" dirty="0"/>
              <a:t>Setting: We train the R1 distill models with 7 times of member set with SFT, and it improved the performance but detection rate was near random guess.</a:t>
            </a:r>
          </a:p>
          <a:p>
            <a:pPr>
              <a:buFont typeface="Arial" panose="020B0604020202020204" pitchFamily="34" charset="0"/>
              <a:buChar char="-"/>
            </a:pPr>
            <a:endParaRPr lang="en-US" sz="2200" dirty="0"/>
          </a:p>
        </p:txBody>
      </p:sp>
      <p:pic>
        <p:nvPicPr>
          <p:cNvPr id="2" name="Picture 1">
            <a:extLst>
              <a:ext uri="{FF2B5EF4-FFF2-40B4-BE49-F238E27FC236}">
                <a16:creationId xmlns:a16="http://schemas.microsoft.com/office/drawing/2014/main" id="{B9E708DC-BC4D-5917-03AC-FDC1E5BC1784}"/>
              </a:ext>
            </a:extLst>
          </p:cNvPr>
          <p:cNvPicPr>
            <a:picLocks noChangeAspect="1"/>
          </p:cNvPicPr>
          <p:nvPr/>
        </p:nvPicPr>
        <p:blipFill>
          <a:blip r:embed="rId3"/>
          <a:stretch>
            <a:fillRect/>
          </a:stretch>
        </p:blipFill>
        <p:spPr>
          <a:xfrm>
            <a:off x="147146" y="3529248"/>
            <a:ext cx="5747229" cy="1608169"/>
          </a:xfrm>
          <a:prstGeom prst="rect">
            <a:avLst/>
          </a:prstGeom>
        </p:spPr>
      </p:pic>
      <p:pic>
        <p:nvPicPr>
          <p:cNvPr id="6" name="Picture 5">
            <a:extLst>
              <a:ext uri="{FF2B5EF4-FFF2-40B4-BE49-F238E27FC236}">
                <a16:creationId xmlns:a16="http://schemas.microsoft.com/office/drawing/2014/main" id="{C05AC934-B1E6-BBB0-43C5-8A2420E14D62}"/>
              </a:ext>
            </a:extLst>
          </p:cNvPr>
          <p:cNvPicPr>
            <a:picLocks noChangeAspect="1"/>
          </p:cNvPicPr>
          <p:nvPr/>
        </p:nvPicPr>
        <p:blipFill>
          <a:blip r:embed="rId4"/>
          <a:stretch>
            <a:fillRect/>
          </a:stretch>
        </p:blipFill>
        <p:spPr>
          <a:xfrm>
            <a:off x="6096000" y="2712405"/>
            <a:ext cx="5747229" cy="3935536"/>
          </a:xfrm>
          <a:prstGeom prst="rect">
            <a:avLst/>
          </a:prstGeom>
        </p:spPr>
      </p:pic>
    </p:spTree>
    <p:extLst>
      <p:ext uri="{BB962C8B-B14F-4D97-AF65-F5344CB8AC3E}">
        <p14:creationId xmlns:p14="http://schemas.microsoft.com/office/powerpoint/2010/main" val="292452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ED08-CAAD-254A-0C0D-3468C61F841C}"/>
              </a:ext>
            </a:extLst>
          </p:cNvPr>
          <p:cNvSpPr>
            <a:spLocks noGrp="1"/>
          </p:cNvSpPr>
          <p:nvPr>
            <p:ph type="title"/>
          </p:nvPr>
        </p:nvSpPr>
        <p:spPr/>
        <p:txBody>
          <a:bodyPr>
            <a:normAutofit fontScale="90000"/>
          </a:bodyPr>
          <a:lstStyle/>
          <a:p>
            <a:r>
              <a:rPr lang="en-US" dirty="0"/>
              <a:t>Ref</a:t>
            </a:r>
          </a:p>
        </p:txBody>
      </p:sp>
      <p:sp>
        <p:nvSpPr>
          <p:cNvPr id="3" name="Text Placeholder 2">
            <a:extLst>
              <a:ext uri="{FF2B5EF4-FFF2-40B4-BE49-F238E27FC236}">
                <a16:creationId xmlns:a16="http://schemas.microsoft.com/office/drawing/2014/main" id="{3CF6DACC-B05A-2BC3-DE78-E024DE8826F9}"/>
              </a:ext>
            </a:extLst>
          </p:cNvPr>
          <p:cNvSpPr>
            <a:spLocks noGrp="1"/>
          </p:cNvSpPr>
          <p:nvPr>
            <p:ph type="body" idx="1"/>
          </p:nvPr>
        </p:nvSpPr>
        <p:spPr/>
        <p:txBody>
          <a:bodyPr/>
          <a:lstStyle/>
          <a:p>
            <a:r>
              <a:rPr lang="en-US" dirty="0"/>
              <a:t>[0] </a:t>
            </a:r>
            <a:r>
              <a:rPr lang="en-US" dirty="0">
                <a:hlinkClick r:id="rId2"/>
              </a:rPr>
              <a:t>https://www.heise.de/en/news/Meta-cheats-on-Llama-4-benchmark-10344087.html</a:t>
            </a:r>
            <a:endParaRPr lang="en-US" dirty="0"/>
          </a:p>
        </p:txBody>
      </p:sp>
    </p:spTree>
    <p:extLst>
      <p:ext uri="{BB962C8B-B14F-4D97-AF65-F5344CB8AC3E}">
        <p14:creationId xmlns:p14="http://schemas.microsoft.com/office/powerpoint/2010/main" val="173896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ko"/>
              <a:t>Reinforcement Learning</a:t>
            </a:r>
            <a:endParaRPr/>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Char char="-"/>
            </a:pPr>
            <a:r>
              <a:rPr lang="ko" sz="2200" dirty="0"/>
              <a:t>During NSF summer research internship at Georgia Tech advised by Siva Theja Maguluri, I published paper “Backward Curriculum Reinforcement Learning”[1</a:t>
            </a:r>
            <a:r>
              <a:rPr lang="en-US" altLang="ko" sz="2200" dirty="0"/>
              <a:t>8</a:t>
            </a:r>
            <a:r>
              <a:rPr lang="ko" sz="2200" dirty="0"/>
              <a:t>]. </a:t>
            </a:r>
            <a:endParaRPr sz="2200" dirty="0"/>
          </a:p>
          <a:p>
            <a:pPr>
              <a:buChar char="-"/>
            </a:pPr>
            <a:r>
              <a:rPr lang="ko" sz="2200" dirty="0"/>
              <a:t>This paper was motivated by the observation that the natural reward distribution near the end state is denser than at the initial state. Therefore, I leveraged the reversed trajectory to replace the original sparse reward function with a strong reward signal.</a:t>
            </a:r>
            <a:endParaRPr sz="2200" dirty="0"/>
          </a:p>
          <a:p>
            <a:pPr>
              <a:buChar char="-"/>
            </a:pPr>
            <a:r>
              <a:rPr lang="ko" sz="2200" dirty="0"/>
              <a:t>Below figure shows that backward trajectory is more  sample efficiency.</a:t>
            </a:r>
            <a:endParaRPr sz="2200" dirty="0"/>
          </a:p>
        </p:txBody>
      </p:sp>
      <p:pic>
        <p:nvPicPr>
          <p:cNvPr id="2" name="Picture 1">
            <a:extLst>
              <a:ext uri="{FF2B5EF4-FFF2-40B4-BE49-F238E27FC236}">
                <a16:creationId xmlns:a16="http://schemas.microsoft.com/office/drawing/2014/main" id="{073329AE-31C3-06F4-DF8A-0C6650BE718A}"/>
              </a:ext>
            </a:extLst>
          </p:cNvPr>
          <p:cNvPicPr>
            <a:picLocks noChangeAspect="1"/>
          </p:cNvPicPr>
          <p:nvPr/>
        </p:nvPicPr>
        <p:blipFill>
          <a:blip r:embed="rId3"/>
          <a:stretch>
            <a:fillRect/>
          </a:stretch>
        </p:blipFill>
        <p:spPr>
          <a:xfrm>
            <a:off x="170481" y="3695552"/>
            <a:ext cx="4016945" cy="1859005"/>
          </a:xfrm>
          <a:prstGeom prst="rect">
            <a:avLst/>
          </a:prstGeom>
        </p:spPr>
      </p:pic>
      <p:pic>
        <p:nvPicPr>
          <p:cNvPr id="3" name="Picture 2">
            <a:extLst>
              <a:ext uri="{FF2B5EF4-FFF2-40B4-BE49-F238E27FC236}">
                <a16:creationId xmlns:a16="http://schemas.microsoft.com/office/drawing/2014/main" id="{3115938D-7225-7E8B-FEDA-DD47FC0564BA}"/>
              </a:ext>
            </a:extLst>
          </p:cNvPr>
          <p:cNvPicPr>
            <a:picLocks noChangeAspect="1"/>
          </p:cNvPicPr>
          <p:nvPr/>
        </p:nvPicPr>
        <p:blipFill>
          <a:blip r:embed="rId4"/>
          <a:stretch>
            <a:fillRect/>
          </a:stretch>
        </p:blipFill>
        <p:spPr>
          <a:xfrm>
            <a:off x="4419600" y="3750011"/>
            <a:ext cx="7772400" cy="2160494"/>
          </a:xfrm>
          <a:prstGeom prst="rect">
            <a:avLst/>
          </a:prstGeom>
        </p:spPr>
      </p:pic>
      <p:sp>
        <p:nvSpPr>
          <p:cNvPr id="4" name="TextBox 3">
            <a:extLst>
              <a:ext uri="{FF2B5EF4-FFF2-40B4-BE49-F238E27FC236}">
                <a16:creationId xmlns:a16="http://schemas.microsoft.com/office/drawing/2014/main" id="{0BF3EDF0-5EF7-3018-82BB-0D4BB0AAD591}"/>
              </a:ext>
            </a:extLst>
          </p:cNvPr>
          <p:cNvSpPr txBox="1"/>
          <p:nvPr/>
        </p:nvSpPr>
        <p:spPr>
          <a:xfrm>
            <a:off x="1007390" y="5487249"/>
            <a:ext cx="1908664" cy="369332"/>
          </a:xfrm>
          <a:prstGeom prst="rect">
            <a:avLst/>
          </a:prstGeom>
          <a:noFill/>
        </p:spPr>
        <p:txBody>
          <a:bodyPr wrap="none" rtlCol="0">
            <a:spAutoFit/>
          </a:bodyPr>
          <a:lstStyle/>
          <a:p>
            <a:r>
              <a:rPr lang="en-US" dirty="0"/>
              <a:t>Figure. Algorithm </a:t>
            </a:r>
          </a:p>
        </p:txBody>
      </p:sp>
      <p:sp>
        <p:nvSpPr>
          <p:cNvPr id="5" name="TextBox 4">
            <a:extLst>
              <a:ext uri="{FF2B5EF4-FFF2-40B4-BE49-F238E27FC236}">
                <a16:creationId xmlns:a16="http://schemas.microsoft.com/office/drawing/2014/main" id="{B5B51B14-7ACD-E506-52D6-C8269678881D}"/>
              </a:ext>
            </a:extLst>
          </p:cNvPr>
          <p:cNvSpPr txBox="1"/>
          <p:nvPr/>
        </p:nvSpPr>
        <p:spPr>
          <a:xfrm>
            <a:off x="5656881" y="5895301"/>
            <a:ext cx="5735032" cy="369332"/>
          </a:xfrm>
          <a:prstGeom prst="rect">
            <a:avLst/>
          </a:prstGeom>
          <a:noFill/>
        </p:spPr>
        <p:txBody>
          <a:bodyPr wrap="none" rtlCol="0">
            <a:spAutoFit/>
          </a:bodyPr>
          <a:lstStyle/>
          <a:p>
            <a:r>
              <a:rPr lang="en-US" dirty="0"/>
              <a:t>Figure. Experimental result on Lunar lander environment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t>LRM Benchmark contamination</a:t>
            </a:r>
            <a:endParaRPr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Char char="-"/>
            </a:pPr>
            <a:r>
              <a:rPr lang="en-US" sz="2200" dirty="0"/>
              <a:t>Motivation: </a:t>
            </a:r>
            <a:r>
              <a:rPr lang="en-US" sz="2400" dirty="0"/>
              <a:t>Leaderboards for large reasoning models (LRMs) have turned evaluation into a competition, incentivizing developers to optimize directly on benchmark suites. [0]</a:t>
            </a:r>
            <a:endParaRPr sz="2200" dirty="0"/>
          </a:p>
        </p:txBody>
      </p:sp>
      <p:pic>
        <p:nvPicPr>
          <p:cNvPr id="6" name="Picture 5">
            <a:extLst>
              <a:ext uri="{FF2B5EF4-FFF2-40B4-BE49-F238E27FC236}">
                <a16:creationId xmlns:a16="http://schemas.microsoft.com/office/drawing/2014/main" id="{B8146CD7-5D00-8B93-A396-402ED2B78727}"/>
              </a:ext>
            </a:extLst>
          </p:cNvPr>
          <p:cNvPicPr>
            <a:picLocks noChangeAspect="1"/>
          </p:cNvPicPr>
          <p:nvPr/>
        </p:nvPicPr>
        <p:blipFill>
          <a:blip r:embed="rId3"/>
          <a:stretch>
            <a:fillRect/>
          </a:stretch>
        </p:blipFill>
        <p:spPr>
          <a:xfrm>
            <a:off x="1255548" y="2756338"/>
            <a:ext cx="6621771" cy="29612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EC8B0EFC-D076-6A13-15E0-37D8B00D4B5F}"/>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8DCF6E17-B056-DABF-B9C2-68059B6EAF23}"/>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t>LRM Benchmark contamination</a:t>
            </a:r>
            <a:endParaRPr dirty="0"/>
          </a:p>
        </p:txBody>
      </p:sp>
      <p:sp>
        <p:nvSpPr>
          <p:cNvPr id="61" name="Google Shape;61;p14">
            <a:extLst>
              <a:ext uri="{FF2B5EF4-FFF2-40B4-BE49-F238E27FC236}">
                <a16:creationId xmlns:a16="http://schemas.microsoft.com/office/drawing/2014/main" id="{3E4CE175-1F4E-FD5F-8EA7-6ED51A8FDCD8}"/>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FontTx/>
              <a:buChar char="-"/>
            </a:pPr>
            <a:r>
              <a:rPr lang="en-US" sz="2200" dirty="0"/>
              <a:t>Experiment setting: We contaminate the LLM by only using half of the benchmark (member set ) and leave other half of the benchmark (non-member set) without using for training. Benchmarks including: AIME24,25, </a:t>
            </a:r>
            <a:r>
              <a:rPr lang="en-US" sz="2200" dirty="0" err="1"/>
              <a:t>MinervaMath</a:t>
            </a:r>
            <a:r>
              <a:rPr lang="en-US" sz="2200" dirty="0"/>
              <a:t>, Olympiad Bench, GPQA-Diamond, AMC23. </a:t>
            </a:r>
          </a:p>
          <a:p>
            <a:pPr>
              <a:buFontTx/>
              <a:buChar char="-"/>
            </a:pPr>
            <a:endParaRPr lang="en-US" sz="2200" dirty="0"/>
          </a:p>
          <a:p>
            <a:pPr>
              <a:buFontTx/>
              <a:buChar char="-"/>
            </a:pPr>
            <a:r>
              <a:rPr lang="en-US" sz="2200" dirty="0"/>
              <a:t>Detection methods: we use 10 representative contamination detection methods and most of them are membership inference attack (MIA). Which uses average log prob of response to get score, and it is higher than certain threshold, we consider this as member. </a:t>
            </a:r>
          </a:p>
          <a:p>
            <a:pPr>
              <a:buFontTx/>
              <a:buChar char="-"/>
            </a:pPr>
            <a:endParaRPr lang="en-US" sz="2200" dirty="0"/>
          </a:p>
          <a:p>
            <a:pPr>
              <a:buFontTx/>
              <a:buChar char="-"/>
            </a:pPr>
            <a:endParaRPr lang="en-US" sz="2200" dirty="0"/>
          </a:p>
          <a:p>
            <a:pPr>
              <a:buFontTx/>
              <a:buChar char="-"/>
            </a:pPr>
            <a:endParaRPr lang="en-US" sz="2200" dirty="0"/>
          </a:p>
          <a:p>
            <a:pPr>
              <a:buFontTx/>
              <a:buChar char="-"/>
            </a:pPr>
            <a:r>
              <a:rPr lang="en-US" sz="2200" dirty="0"/>
              <a:t>Detection metric: We use AUROC since detection rate depends on certain threshold, so we need to check various thresholds.</a:t>
            </a:r>
            <a:endParaRPr lang="en-US" sz="2400" dirty="0"/>
          </a:p>
        </p:txBody>
      </p:sp>
      <p:pic>
        <p:nvPicPr>
          <p:cNvPr id="2" name="Picture 1">
            <a:extLst>
              <a:ext uri="{FF2B5EF4-FFF2-40B4-BE49-F238E27FC236}">
                <a16:creationId xmlns:a16="http://schemas.microsoft.com/office/drawing/2014/main" id="{7595A3AA-699E-D0EA-A85D-DE411EA48983}"/>
              </a:ext>
            </a:extLst>
          </p:cNvPr>
          <p:cNvPicPr>
            <a:picLocks noChangeAspect="1"/>
          </p:cNvPicPr>
          <p:nvPr/>
        </p:nvPicPr>
        <p:blipFill>
          <a:blip r:embed="rId3"/>
          <a:stretch>
            <a:fillRect/>
          </a:stretch>
        </p:blipFill>
        <p:spPr>
          <a:xfrm>
            <a:off x="4180272" y="3814233"/>
            <a:ext cx="3390462" cy="847616"/>
          </a:xfrm>
          <a:prstGeom prst="rect">
            <a:avLst/>
          </a:prstGeom>
        </p:spPr>
      </p:pic>
      <p:pic>
        <p:nvPicPr>
          <p:cNvPr id="3" name="Picture 2">
            <a:extLst>
              <a:ext uri="{FF2B5EF4-FFF2-40B4-BE49-F238E27FC236}">
                <a16:creationId xmlns:a16="http://schemas.microsoft.com/office/drawing/2014/main" id="{004B0552-5BB2-3798-4FF4-C98B05EE011F}"/>
              </a:ext>
            </a:extLst>
          </p:cNvPr>
          <p:cNvPicPr>
            <a:picLocks noChangeAspect="1"/>
          </p:cNvPicPr>
          <p:nvPr/>
        </p:nvPicPr>
        <p:blipFill>
          <a:blip r:embed="rId4"/>
          <a:stretch>
            <a:fillRect/>
          </a:stretch>
        </p:blipFill>
        <p:spPr>
          <a:xfrm>
            <a:off x="2606566" y="5321367"/>
            <a:ext cx="6019800" cy="111538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AB48AA-5AB2-636F-C267-EA61F88F43ED}"/>
                  </a:ext>
                </a:extLst>
              </p:cNvPr>
              <p:cNvSpPr txBox="1"/>
              <p:nvPr/>
            </p:nvSpPr>
            <p:spPr>
              <a:xfrm>
                <a:off x="10062856" y="3533736"/>
                <a:ext cx="2129144" cy="923330"/>
              </a:xfrm>
              <a:prstGeom prst="rect">
                <a:avLst/>
              </a:prstGeom>
              <a:noFill/>
            </p:spPr>
            <p:txBody>
              <a:bodyPr wrap="square" rtlCol="0">
                <a:spAutoFit/>
              </a:bodyPr>
              <a:lstStyle/>
              <a:p>
                <a:r>
                  <a:rPr lang="en-US" dirty="0"/>
                  <a:t>O: response</a:t>
                </a:r>
                <a:br>
                  <a:rPr lang="en-US" dirty="0"/>
                </a:br>
                <a:r>
                  <a:rPr lang="en-US" dirty="0"/>
                  <a:t>q: question</a:t>
                </a:r>
                <a:br>
                  <a:rPr lang="en-US" dirty="0"/>
                </a:b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i="1" smtClean="0">
                            <a:latin typeface="Cambria Math" panose="02040503050406030204" pitchFamily="18" charset="0"/>
                            <a:ea typeface="Cambria Math" panose="02040503050406030204" pitchFamily="18" charset="0"/>
                          </a:rPr>
                          <m:t>𝜃</m:t>
                        </m:r>
                      </m:sub>
                    </m:sSub>
                  </m:oMath>
                </a14:m>
                <a:r>
                  <a:rPr lang="en-US" dirty="0"/>
                  <a:t>: LLM</a:t>
                </a:r>
              </a:p>
            </p:txBody>
          </p:sp>
        </mc:Choice>
        <mc:Fallback xmlns="">
          <p:sp>
            <p:nvSpPr>
              <p:cNvPr id="4" name="TextBox 3">
                <a:extLst>
                  <a:ext uri="{FF2B5EF4-FFF2-40B4-BE49-F238E27FC236}">
                    <a16:creationId xmlns:a16="http://schemas.microsoft.com/office/drawing/2014/main" id="{66AB48AA-5AB2-636F-C267-EA61F88F43ED}"/>
                  </a:ext>
                </a:extLst>
              </p:cNvPr>
              <p:cNvSpPr txBox="1">
                <a:spLocks noRot="1" noChangeAspect="1" noMove="1" noResize="1" noEditPoints="1" noAdjustHandles="1" noChangeArrowheads="1" noChangeShapeType="1" noTextEdit="1"/>
              </p:cNvSpPr>
              <p:nvPr/>
            </p:nvSpPr>
            <p:spPr>
              <a:xfrm>
                <a:off x="10062856" y="3533736"/>
                <a:ext cx="2129144" cy="923330"/>
              </a:xfrm>
              <a:prstGeom prst="rect">
                <a:avLst/>
              </a:prstGeom>
              <a:blipFill>
                <a:blip r:embed="rId5"/>
                <a:stretch>
                  <a:fillRect l="-2367" t="-2740" b="-10959"/>
                </a:stretch>
              </a:blipFill>
            </p:spPr>
            <p:txBody>
              <a:bodyPr/>
              <a:lstStyle/>
              <a:p>
                <a:r>
                  <a:rPr lang="en-US">
                    <a:noFill/>
                  </a:rPr>
                  <a:t> </a:t>
                </a:r>
              </a:p>
            </p:txBody>
          </p:sp>
        </mc:Fallback>
      </mc:AlternateContent>
    </p:spTree>
    <p:extLst>
      <p:ext uri="{BB962C8B-B14F-4D97-AF65-F5344CB8AC3E}">
        <p14:creationId xmlns:p14="http://schemas.microsoft.com/office/powerpoint/2010/main" val="15754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14C8ADE-35C6-4463-4022-CDAFC58F3505}"/>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0755CF1B-AF07-3139-7F14-005B9E663C5B}"/>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t>LRM Benchmark contamination</a:t>
            </a:r>
            <a:endParaRPr dirty="0"/>
          </a:p>
        </p:txBody>
      </p:sp>
      <p:sp>
        <p:nvSpPr>
          <p:cNvPr id="61" name="Google Shape;61;p14">
            <a:extLst>
              <a:ext uri="{FF2B5EF4-FFF2-40B4-BE49-F238E27FC236}">
                <a16:creationId xmlns:a16="http://schemas.microsoft.com/office/drawing/2014/main" id="{ED5E42D5-8B61-4437-5B18-492B5B00F3B4}"/>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Char char="-"/>
            </a:pPr>
            <a:r>
              <a:rPr lang="en-US" sz="2400" dirty="0"/>
              <a:t>Findings 1: Contamination happens when the base model evolves into LRMs.</a:t>
            </a:r>
          </a:p>
          <a:p>
            <a:pPr>
              <a:buChar char="-"/>
            </a:pPr>
            <a:r>
              <a:rPr lang="en-US" sz="2200" dirty="0"/>
              <a:t>We observe that training from base model to reasoning model using long </a:t>
            </a:r>
            <a:r>
              <a:rPr lang="en-US" sz="2200" dirty="0" err="1"/>
              <a:t>CoT</a:t>
            </a:r>
            <a:r>
              <a:rPr lang="en-US" sz="2200" dirty="0"/>
              <a:t> distilled from QwQ32B, it can inflate the performance a lot while RL doesn’t show any performance improvement. We use GRPO implementation from Verl.</a:t>
            </a:r>
          </a:p>
        </p:txBody>
      </p:sp>
      <p:pic>
        <p:nvPicPr>
          <p:cNvPr id="2" name="Picture 1">
            <a:extLst>
              <a:ext uri="{FF2B5EF4-FFF2-40B4-BE49-F238E27FC236}">
                <a16:creationId xmlns:a16="http://schemas.microsoft.com/office/drawing/2014/main" id="{EBFB367F-644B-437A-FC77-2A9B2A2D34AE}"/>
              </a:ext>
            </a:extLst>
          </p:cNvPr>
          <p:cNvPicPr>
            <a:picLocks noChangeAspect="1"/>
          </p:cNvPicPr>
          <p:nvPr/>
        </p:nvPicPr>
        <p:blipFill>
          <a:blip r:embed="rId3"/>
          <a:stretch>
            <a:fillRect/>
          </a:stretch>
        </p:blipFill>
        <p:spPr>
          <a:xfrm>
            <a:off x="1211743" y="2932098"/>
            <a:ext cx="7772400" cy="3332535"/>
          </a:xfrm>
          <a:prstGeom prst="rect">
            <a:avLst/>
          </a:prstGeom>
        </p:spPr>
      </p:pic>
    </p:spTree>
    <p:extLst>
      <p:ext uri="{BB962C8B-B14F-4D97-AF65-F5344CB8AC3E}">
        <p14:creationId xmlns:p14="http://schemas.microsoft.com/office/powerpoint/2010/main" val="363986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E3A36FF5-1C55-1A34-B9C5-FFA9E0C3EF58}"/>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365B2D05-3F8D-2162-01A2-3A82CFDBF45D}"/>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t>LRM Benchmark contamination</a:t>
            </a:r>
            <a:endParaRPr dirty="0"/>
          </a:p>
        </p:txBody>
      </p:sp>
      <p:sp>
        <p:nvSpPr>
          <p:cNvPr id="61" name="Google Shape;61;p14">
            <a:extLst>
              <a:ext uri="{FF2B5EF4-FFF2-40B4-BE49-F238E27FC236}">
                <a16:creationId xmlns:a16="http://schemas.microsoft.com/office/drawing/2014/main" id="{C9160AA1-F55E-E4C4-D312-8A70E68EFE30}"/>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Char char="-"/>
            </a:pPr>
            <a:r>
              <a:rPr lang="en-US" sz="2200" dirty="0"/>
              <a:t>Findings 2: More GRPO conceals the contamination evidence. </a:t>
            </a:r>
          </a:p>
          <a:p>
            <a:pPr>
              <a:buChar char="-"/>
            </a:pPr>
            <a:r>
              <a:rPr lang="en-US" sz="2200" dirty="0"/>
              <a:t>Interestingly not all RL algorithm conceals it (ex RAFT). </a:t>
            </a:r>
            <a:endParaRPr sz="2200" dirty="0"/>
          </a:p>
        </p:txBody>
      </p:sp>
      <p:pic>
        <p:nvPicPr>
          <p:cNvPr id="2" name="Picture 1">
            <a:extLst>
              <a:ext uri="{FF2B5EF4-FFF2-40B4-BE49-F238E27FC236}">
                <a16:creationId xmlns:a16="http://schemas.microsoft.com/office/drawing/2014/main" id="{4D8425C1-3D24-4399-8523-561C5C08572A}"/>
              </a:ext>
            </a:extLst>
          </p:cNvPr>
          <p:cNvPicPr>
            <a:picLocks noChangeAspect="1"/>
          </p:cNvPicPr>
          <p:nvPr/>
        </p:nvPicPr>
        <p:blipFill>
          <a:blip r:embed="rId3"/>
          <a:stretch>
            <a:fillRect/>
          </a:stretch>
        </p:blipFill>
        <p:spPr>
          <a:xfrm>
            <a:off x="1642241" y="2700241"/>
            <a:ext cx="7772400" cy="3391592"/>
          </a:xfrm>
          <a:prstGeom prst="rect">
            <a:avLst/>
          </a:prstGeom>
        </p:spPr>
      </p:pic>
    </p:spTree>
    <p:extLst>
      <p:ext uri="{BB962C8B-B14F-4D97-AF65-F5344CB8AC3E}">
        <p14:creationId xmlns:p14="http://schemas.microsoft.com/office/powerpoint/2010/main" val="348483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A070E615-159D-8743-8D2F-904347A190F4}"/>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FD11590F-5378-7003-1B10-8154AC1681A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t>LRM Benchmark contamination</a:t>
            </a:r>
            <a:endParaRPr dirty="0"/>
          </a:p>
        </p:txBody>
      </p:sp>
      <p:sp>
        <p:nvSpPr>
          <p:cNvPr id="61" name="Google Shape;61;p14">
            <a:extLst>
              <a:ext uri="{FF2B5EF4-FFF2-40B4-BE49-F238E27FC236}">
                <a16:creationId xmlns:a16="http://schemas.microsoft.com/office/drawing/2014/main" id="{5D5A37F5-F52A-4894-F60A-08BF8E02F043}"/>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Font typeface="Arial" panose="020B0604020202020204" pitchFamily="34" charset="0"/>
              <a:buChar char="-"/>
            </a:pPr>
            <a:r>
              <a:rPr lang="en-US" sz="2200" dirty="0"/>
              <a:t>Motivation  for theoretical analysis: we observed that NLL distribution of member and non member collapse after GRPO while RAFT still separates</a:t>
            </a:r>
          </a:p>
          <a:p>
            <a:pPr>
              <a:buChar char="-"/>
            </a:pPr>
            <a:r>
              <a:rPr lang="en-US" sz="2200" dirty="0"/>
              <a:t>So what is underlying factor that conceals the contamination?</a:t>
            </a:r>
          </a:p>
        </p:txBody>
      </p:sp>
      <p:pic>
        <p:nvPicPr>
          <p:cNvPr id="2" name="Picture 1">
            <a:extLst>
              <a:ext uri="{FF2B5EF4-FFF2-40B4-BE49-F238E27FC236}">
                <a16:creationId xmlns:a16="http://schemas.microsoft.com/office/drawing/2014/main" id="{31E34E3F-66CC-E48A-157D-C3268BED2650}"/>
              </a:ext>
            </a:extLst>
          </p:cNvPr>
          <p:cNvPicPr>
            <a:picLocks noChangeAspect="1"/>
          </p:cNvPicPr>
          <p:nvPr/>
        </p:nvPicPr>
        <p:blipFill>
          <a:blip r:embed="rId3"/>
          <a:stretch>
            <a:fillRect/>
          </a:stretch>
        </p:blipFill>
        <p:spPr>
          <a:xfrm>
            <a:off x="2827282" y="2763169"/>
            <a:ext cx="5315607" cy="3687702"/>
          </a:xfrm>
          <a:prstGeom prst="rect">
            <a:avLst/>
          </a:prstGeom>
        </p:spPr>
      </p:pic>
    </p:spTree>
    <p:extLst>
      <p:ext uri="{BB962C8B-B14F-4D97-AF65-F5344CB8AC3E}">
        <p14:creationId xmlns:p14="http://schemas.microsoft.com/office/powerpoint/2010/main" val="298980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9EA63F93-1929-12DC-FE17-257E1CB76A60}"/>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BAA18FF0-1B83-643A-2BDA-3315FC7F2B29}"/>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t>LRM Benchmark contamination</a:t>
            </a:r>
            <a:endParaRPr dirty="0"/>
          </a:p>
        </p:txBody>
      </p:sp>
      <p:sp>
        <p:nvSpPr>
          <p:cNvPr id="61" name="Google Shape;61;p14">
            <a:extLst>
              <a:ext uri="{FF2B5EF4-FFF2-40B4-BE49-F238E27FC236}">
                <a16:creationId xmlns:a16="http://schemas.microsoft.com/office/drawing/2014/main" id="{F8696F6A-1B11-C85D-5FAF-D5884E42FEA4}"/>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Font typeface="Arial" panose="020B0604020202020204" pitchFamily="34" charset="0"/>
              <a:buChar char="-"/>
            </a:pPr>
            <a:r>
              <a:rPr lang="en-US" sz="2200" dirty="0"/>
              <a:t>We focus on analyzing the gap </a:t>
            </a:r>
            <a:r>
              <a:rPr lang="en-US" sz="2200" dirty="0" err="1"/>
              <a:t>G_k</a:t>
            </a:r>
            <a:r>
              <a:rPr lang="en-US" sz="2200" dirty="0"/>
              <a:t> of negative log likelihood for members and non-members on correct samples (i.e., r = 1) since it shows that when gap contracts</a:t>
            </a:r>
            <a:br>
              <a:rPr lang="en-US" sz="2200" dirty="0"/>
            </a:br>
            <a:r>
              <a:rPr lang="en-US" sz="2200" dirty="0"/>
              <a:t>NLL distribution for member and non member become closer, thus concealing happens.</a:t>
            </a:r>
            <a:br>
              <a:rPr lang="en-US" sz="2200" dirty="0"/>
            </a:br>
            <a:endParaRPr lang="en-US" sz="2200" dirty="0"/>
          </a:p>
          <a:p>
            <a:pPr>
              <a:buFont typeface="Arial" panose="020B0604020202020204" pitchFamily="34" charset="0"/>
              <a:buChar char="-"/>
            </a:pPr>
            <a:endParaRPr lang="en-US" sz="2200" dirty="0"/>
          </a:p>
        </p:txBody>
      </p:sp>
      <p:pic>
        <p:nvPicPr>
          <p:cNvPr id="3" name="Picture 2">
            <a:extLst>
              <a:ext uri="{FF2B5EF4-FFF2-40B4-BE49-F238E27FC236}">
                <a16:creationId xmlns:a16="http://schemas.microsoft.com/office/drawing/2014/main" id="{BBCEF1CF-7416-D4E9-B6BA-7AC0164831C1}"/>
              </a:ext>
            </a:extLst>
          </p:cNvPr>
          <p:cNvPicPr>
            <a:picLocks noChangeAspect="1"/>
          </p:cNvPicPr>
          <p:nvPr/>
        </p:nvPicPr>
        <p:blipFill>
          <a:blip r:embed="rId3"/>
          <a:stretch>
            <a:fillRect/>
          </a:stretch>
        </p:blipFill>
        <p:spPr>
          <a:xfrm>
            <a:off x="1905000" y="2629598"/>
            <a:ext cx="7772400" cy="549781"/>
          </a:xfrm>
          <a:prstGeom prst="rect">
            <a:avLst/>
          </a:prstGeom>
        </p:spPr>
      </p:pic>
      <p:pic>
        <p:nvPicPr>
          <p:cNvPr id="4" name="Picture 3">
            <a:extLst>
              <a:ext uri="{FF2B5EF4-FFF2-40B4-BE49-F238E27FC236}">
                <a16:creationId xmlns:a16="http://schemas.microsoft.com/office/drawing/2014/main" id="{9D6AAA3C-455C-805C-E255-3A86F8AC9ABC}"/>
              </a:ext>
            </a:extLst>
          </p:cNvPr>
          <p:cNvPicPr>
            <a:picLocks noChangeAspect="1"/>
          </p:cNvPicPr>
          <p:nvPr/>
        </p:nvPicPr>
        <p:blipFill>
          <a:blip r:embed="rId4"/>
          <a:stretch>
            <a:fillRect/>
          </a:stretch>
        </p:blipFill>
        <p:spPr>
          <a:xfrm>
            <a:off x="10194374" y="1928311"/>
            <a:ext cx="1582026" cy="291123"/>
          </a:xfrm>
          <a:prstGeom prst="rect">
            <a:avLst/>
          </a:prstGeom>
        </p:spPr>
      </p:pic>
      <p:pic>
        <p:nvPicPr>
          <p:cNvPr id="5" name="Picture 4">
            <a:extLst>
              <a:ext uri="{FF2B5EF4-FFF2-40B4-BE49-F238E27FC236}">
                <a16:creationId xmlns:a16="http://schemas.microsoft.com/office/drawing/2014/main" id="{34E30D18-518E-13D7-9BA4-221D8B4C9CFD}"/>
              </a:ext>
            </a:extLst>
          </p:cNvPr>
          <p:cNvPicPr>
            <a:picLocks noChangeAspect="1"/>
          </p:cNvPicPr>
          <p:nvPr/>
        </p:nvPicPr>
        <p:blipFill>
          <a:blip r:embed="rId5"/>
          <a:stretch>
            <a:fillRect/>
          </a:stretch>
        </p:blipFill>
        <p:spPr>
          <a:xfrm>
            <a:off x="2706632" y="3230033"/>
            <a:ext cx="6337300" cy="584200"/>
          </a:xfrm>
          <a:prstGeom prst="rect">
            <a:avLst/>
          </a:prstGeom>
        </p:spPr>
      </p:pic>
      <p:pic>
        <p:nvPicPr>
          <p:cNvPr id="6" name="Picture 5">
            <a:extLst>
              <a:ext uri="{FF2B5EF4-FFF2-40B4-BE49-F238E27FC236}">
                <a16:creationId xmlns:a16="http://schemas.microsoft.com/office/drawing/2014/main" id="{0C8C5BB3-7595-40D5-D111-4ACACB45FE00}"/>
              </a:ext>
            </a:extLst>
          </p:cNvPr>
          <p:cNvPicPr>
            <a:picLocks noChangeAspect="1"/>
          </p:cNvPicPr>
          <p:nvPr/>
        </p:nvPicPr>
        <p:blipFill>
          <a:blip r:embed="rId6"/>
          <a:stretch>
            <a:fillRect/>
          </a:stretch>
        </p:blipFill>
        <p:spPr>
          <a:xfrm>
            <a:off x="3351705" y="3961194"/>
            <a:ext cx="5194300" cy="622300"/>
          </a:xfrm>
          <a:prstGeom prst="rect">
            <a:avLst/>
          </a:prstGeom>
        </p:spPr>
      </p:pic>
      <p:sp>
        <p:nvSpPr>
          <p:cNvPr id="7" name="TextBox 6">
            <a:extLst>
              <a:ext uri="{FF2B5EF4-FFF2-40B4-BE49-F238E27FC236}">
                <a16:creationId xmlns:a16="http://schemas.microsoft.com/office/drawing/2014/main" id="{0AF69364-0832-920E-806F-8A59A7956742}"/>
              </a:ext>
            </a:extLst>
          </p:cNvPr>
          <p:cNvSpPr txBox="1"/>
          <p:nvPr/>
        </p:nvSpPr>
        <p:spPr>
          <a:xfrm>
            <a:off x="10008325" y="3232661"/>
            <a:ext cx="2005549" cy="1477328"/>
          </a:xfrm>
          <a:prstGeom prst="rect">
            <a:avLst/>
          </a:prstGeom>
          <a:noFill/>
        </p:spPr>
        <p:txBody>
          <a:bodyPr wrap="none" rtlCol="0">
            <a:spAutoFit/>
          </a:bodyPr>
          <a:lstStyle/>
          <a:p>
            <a:r>
              <a:rPr lang="en-US" dirty="0"/>
              <a:t>K: step</a:t>
            </a:r>
            <a:br>
              <a:rPr lang="en-US" dirty="0"/>
            </a:br>
            <a:r>
              <a:rPr lang="en-US" dirty="0"/>
              <a:t>r=1: correct sample</a:t>
            </a:r>
            <a:br>
              <a:rPr lang="en-US" dirty="0"/>
            </a:br>
            <a:r>
              <a:rPr lang="en-US" dirty="0"/>
              <a:t>N: non member</a:t>
            </a:r>
            <a:br>
              <a:rPr lang="en-US" dirty="0"/>
            </a:br>
            <a:r>
              <a:rPr lang="en-US" dirty="0"/>
              <a:t>M: member</a:t>
            </a:r>
            <a:br>
              <a:rPr lang="en-US" dirty="0"/>
            </a:br>
            <a:r>
              <a:rPr lang="en-US" dirty="0"/>
              <a:t>l: NLL</a:t>
            </a:r>
          </a:p>
        </p:txBody>
      </p:sp>
    </p:spTree>
    <p:extLst>
      <p:ext uri="{BB962C8B-B14F-4D97-AF65-F5344CB8AC3E}">
        <p14:creationId xmlns:p14="http://schemas.microsoft.com/office/powerpoint/2010/main" val="266077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1627B100-35D0-8391-76AE-900E7E066E60}"/>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435BBC2A-8981-1B4D-62C4-4609D2806215}"/>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t>LRM Benchmark contamination</a:t>
            </a:r>
            <a:endParaRPr dirty="0"/>
          </a:p>
        </p:txBody>
      </p:sp>
      <p:sp>
        <p:nvSpPr>
          <p:cNvPr id="61" name="Google Shape;61;p14">
            <a:extLst>
              <a:ext uri="{FF2B5EF4-FFF2-40B4-BE49-F238E27FC236}">
                <a16:creationId xmlns:a16="http://schemas.microsoft.com/office/drawing/2014/main" id="{A58E0F7A-3493-E459-8248-63FCC92BC425}"/>
              </a:ext>
            </a:extLst>
          </p:cNvPr>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Font typeface="Arial" panose="020B0604020202020204" pitchFamily="34" charset="0"/>
              <a:buChar char="-"/>
            </a:pPr>
            <a:r>
              <a:rPr lang="en-US" sz="2200" dirty="0"/>
              <a:t>We derive the natural gradient step </a:t>
            </a:r>
          </a:p>
          <a:p>
            <a:pPr>
              <a:buFont typeface="Arial" panose="020B0604020202020204" pitchFamily="34" charset="0"/>
              <a:buChar char="-"/>
            </a:pPr>
            <a:endParaRPr lang="en-US" sz="2200" dirty="0"/>
          </a:p>
          <a:p>
            <a:pPr>
              <a:buFont typeface="Arial" panose="020B0604020202020204" pitchFamily="34" charset="0"/>
              <a:buChar char="-"/>
            </a:pPr>
            <a:endParaRPr lang="en-US" sz="2200" dirty="0"/>
          </a:p>
          <a:p>
            <a:pPr>
              <a:buFont typeface="Arial" panose="020B0604020202020204" pitchFamily="34" charset="0"/>
              <a:buChar char="-"/>
            </a:pPr>
            <a:endParaRPr lang="en-US" sz="2200" dirty="0"/>
          </a:p>
          <a:p>
            <a:pPr>
              <a:buFont typeface="Arial" panose="020B0604020202020204" pitchFamily="34" charset="0"/>
              <a:buChar char="-"/>
            </a:pPr>
            <a:endParaRPr lang="en-US" sz="2200" dirty="0"/>
          </a:p>
          <a:p>
            <a:pPr>
              <a:buFont typeface="Arial" panose="020B0604020202020204" pitchFamily="34" charset="0"/>
              <a:buChar char="-"/>
            </a:pPr>
            <a:endParaRPr lang="en-US" sz="2200" dirty="0"/>
          </a:p>
          <a:p>
            <a:pPr>
              <a:buFont typeface="Arial" panose="020B0604020202020204" pitchFamily="34" charset="0"/>
              <a:buChar char="-"/>
            </a:pPr>
            <a:endParaRPr lang="en-US" sz="2200" dirty="0"/>
          </a:p>
          <a:p>
            <a:pPr>
              <a:buFont typeface="Arial" panose="020B0604020202020204" pitchFamily="34" charset="0"/>
              <a:buChar char="-"/>
            </a:pPr>
            <a:r>
              <a:rPr lang="en-US" sz="2200" dirty="0"/>
              <a:t>Why RAFT cannot conceal?  The gap is positive because covariance gap offset the mean gap</a:t>
            </a:r>
          </a:p>
        </p:txBody>
      </p:sp>
      <p:pic>
        <p:nvPicPr>
          <p:cNvPr id="3" name="Picture 2">
            <a:extLst>
              <a:ext uri="{FF2B5EF4-FFF2-40B4-BE49-F238E27FC236}">
                <a16:creationId xmlns:a16="http://schemas.microsoft.com/office/drawing/2014/main" id="{FDA1B083-7BDB-4F05-CFB0-349586045C2A}"/>
              </a:ext>
            </a:extLst>
          </p:cNvPr>
          <p:cNvPicPr>
            <a:picLocks noChangeAspect="1"/>
          </p:cNvPicPr>
          <p:nvPr/>
        </p:nvPicPr>
        <p:blipFill>
          <a:blip r:embed="rId3"/>
          <a:stretch>
            <a:fillRect/>
          </a:stretch>
        </p:blipFill>
        <p:spPr>
          <a:xfrm>
            <a:off x="1736834" y="2042469"/>
            <a:ext cx="7772400" cy="1532839"/>
          </a:xfrm>
          <a:prstGeom prst="rect">
            <a:avLst/>
          </a:prstGeom>
        </p:spPr>
      </p:pic>
      <p:pic>
        <p:nvPicPr>
          <p:cNvPr id="4" name="Picture 3">
            <a:extLst>
              <a:ext uri="{FF2B5EF4-FFF2-40B4-BE49-F238E27FC236}">
                <a16:creationId xmlns:a16="http://schemas.microsoft.com/office/drawing/2014/main" id="{3A8F922D-7C25-CB60-2B5A-A12D54A4614D}"/>
              </a:ext>
            </a:extLst>
          </p:cNvPr>
          <p:cNvPicPr>
            <a:picLocks noChangeAspect="1"/>
          </p:cNvPicPr>
          <p:nvPr/>
        </p:nvPicPr>
        <p:blipFill>
          <a:blip r:embed="rId4"/>
          <a:stretch>
            <a:fillRect/>
          </a:stretch>
        </p:blipFill>
        <p:spPr>
          <a:xfrm>
            <a:off x="2322785" y="4081144"/>
            <a:ext cx="6766035" cy="927000"/>
          </a:xfrm>
          <a:prstGeom prst="rect">
            <a:avLst/>
          </a:prstGeom>
        </p:spPr>
      </p:pic>
      <p:pic>
        <p:nvPicPr>
          <p:cNvPr id="5" name="Picture 4">
            <a:extLst>
              <a:ext uri="{FF2B5EF4-FFF2-40B4-BE49-F238E27FC236}">
                <a16:creationId xmlns:a16="http://schemas.microsoft.com/office/drawing/2014/main" id="{9A6CC982-9B61-4450-C929-C7717DD37803}"/>
              </a:ext>
            </a:extLst>
          </p:cNvPr>
          <p:cNvPicPr>
            <a:picLocks noChangeAspect="1"/>
          </p:cNvPicPr>
          <p:nvPr/>
        </p:nvPicPr>
        <p:blipFill>
          <a:blip r:embed="rId5"/>
          <a:stretch>
            <a:fillRect/>
          </a:stretch>
        </p:blipFill>
        <p:spPr>
          <a:xfrm>
            <a:off x="2031124" y="5008144"/>
            <a:ext cx="7260020" cy="718146"/>
          </a:xfrm>
          <a:prstGeom prst="rect">
            <a:avLst/>
          </a:prstGeom>
        </p:spPr>
      </p:pic>
      <p:pic>
        <p:nvPicPr>
          <p:cNvPr id="6" name="Picture 5">
            <a:extLst>
              <a:ext uri="{FF2B5EF4-FFF2-40B4-BE49-F238E27FC236}">
                <a16:creationId xmlns:a16="http://schemas.microsoft.com/office/drawing/2014/main" id="{D6895EB4-215A-F9B0-B6B0-61D6A2A4A74C}"/>
              </a:ext>
            </a:extLst>
          </p:cNvPr>
          <p:cNvPicPr>
            <a:picLocks noChangeAspect="1"/>
          </p:cNvPicPr>
          <p:nvPr/>
        </p:nvPicPr>
        <p:blipFill>
          <a:blip r:embed="rId6"/>
          <a:stretch>
            <a:fillRect/>
          </a:stretch>
        </p:blipFill>
        <p:spPr>
          <a:xfrm>
            <a:off x="2962384" y="5799733"/>
            <a:ext cx="5397500" cy="584200"/>
          </a:xfrm>
          <a:prstGeom prst="rect">
            <a:avLst/>
          </a:prstGeom>
        </p:spPr>
      </p:pic>
      <p:pic>
        <p:nvPicPr>
          <p:cNvPr id="8" name="Picture 7">
            <a:extLst>
              <a:ext uri="{FF2B5EF4-FFF2-40B4-BE49-F238E27FC236}">
                <a16:creationId xmlns:a16="http://schemas.microsoft.com/office/drawing/2014/main" id="{4522EA31-F6AC-5424-C0D0-1F32F2F5F4E1}"/>
              </a:ext>
            </a:extLst>
          </p:cNvPr>
          <p:cNvPicPr>
            <a:picLocks noChangeAspect="1"/>
          </p:cNvPicPr>
          <p:nvPr/>
        </p:nvPicPr>
        <p:blipFill>
          <a:blip r:embed="rId7"/>
          <a:stretch>
            <a:fillRect/>
          </a:stretch>
        </p:blipFill>
        <p:spPr>
          <a:xfrm>
            <a:off x="9385737" y="675222"/>
            <a:ext cx="2485256" cy="299945"/>
          </a:xfrm>
          <a:prstGeom prst="rect">
            <a:avLst/>
          </a:prstGeom>
        </p:spPr>
      </p:pic>
      <p:pic>
        <p:nvPicPr>
          <p:cNvPr id="9" name="Picture 8">
            <a:extLst>
              <a:ext uri="{FF2B5EF4-FFF2-40B4-BE49-F238E27FC236}">
                <a16:creationId xmlns:a16="http://schemas.microsoft.com/office/drawing/2014/main" id="{935E1095-EB39-07AC-2BE5-4E6CB1DEB9A4}"/>
              </a:ext>
            </a:extLst>
          </p:cNvPr>
          <p:cNvPicPr>
            <a:picLocks noChangeAspect="1"/>
          </p:cNvPicPr>
          <p:nvPr/>
        </p:nvPicPr>
        <p:blipFill>
          <a:blip r:embed="rId8"/>
          <a:stretch>
            <a:fillRect/>
          </a:stretch>
        </p:blipFill>
        <p:spPr>
          <a:xfrm>
            <a:off x="9415515" y="1085210"/>
            <a:ext cx="2425700" cy="285750"/>
          </a:xfrm>
          <a:prstGeom prst="rect">
            <a:avLst/>
          </a:prstGeom>
        </p:spPr>
      </p:pic>
      <p:pic>
        <p:nvPicPr>
          <p:cNvPr id="10" name="Picture 9">
            <a:extLst>
              <a:ext uri="{FF2B5EF4-FFF2-40B4-BE49-F238E27FC236}">
                <a16:creationId xmlns:a16="http://schemas.microsoft.com/office/drawing/2014/main" id="{B394C532-BE2B-1D2C-C054-4719EBF3301F}"/>
              </a:ext>
            </a:extLst>
          </p:cNvPr>
          <p:cNvPicPr>
            <a:picLocks noChangeAspect="1"/>
          </p:cNvPicPr>
          <p:nvPr/>
        </p:nvPicPr>
        <p:blipFill>
          <a:blip r:embed="rId9"/>
          <a:stretch>
            <a:fillRect/>
          </a:stretch>
        </p:blipFill>
        <p:spPr>
          <a:xfrm>
            <a:off x="9385737" y="1438822"/>
            <a:ext cx="2698750" cy="304800"/>
          </a:xfrm>
          <a:prstGeom prst="rect">
            <a:avLst/>
          </a:prstGeom>
        </p:spPr>
      </p:pic>
      <p:pic>
        <p:nvPicPr>
          <p:cNvPr id="11" name="Picture 10">
            <a:extLst>
              <a:ext uri="{FF2B5EF4-FFF2-40B4-BE49-F238E27FC236}">
                <a16:creationId xmlns:a16="http://schemas.microsoft.com/office/drawing/2014/main" id="{8BCB565B-8B72-B296-35FD-C1B5E0DE72DB}"/>
              </a:ext>
            </a:extLst>
          </p:cNvPr>
          <p:cNvPicPr>
            <a:picLocks noChangeAspect="1"/>
          </p:cNvPicPr>
          <p:nvPr/>
        </p:nvPicPr>
        <p:blipFill>
          <a:blip r:embed="rId10"/>
          <a:stretch>
            <a:fillRect/>
          </a:stretch>
        </p:blipFill>
        <p:spPr>
          <a:xfrm>
            <a:off x="9415515" y="168985"/>
            <a:ext cx="1441523" cy="427952"/>
          </a:xfrm>
          <a:prstGeom prst="rect">
            <a:avLst/>
          </a:prstGeom>
        </p:spPr>
      </p:pic>
      <p:pic>
        <p:nvPicPr>
          <p:cNvPr id="13" name="Picture 12">
            <a:extLst>
              <a:ext uri="{FF2B5EF4-FFF2-40B4-BE49-F238E27FC236}">
                <a16:creationId xmlns:a16="http://schemas.microsoft.com/office/drawing/2014/main" id="{F88459B6-2EDF-15DF-C758-B6737B99618D}"/>
              </a:ext>
            </a:extLst>
          </p:cNvPr>
          <p:cNvPicPr>
            <a:picLocks noChangeAspect="1"/>
          </p:cNvPicPr>
          <p:nvPr/>
        </p:nvPicPr>
        <p:blipFill>
          <a:blip r:embed="rId11"/>
          <a:stretch>
            <a:fillRect/>
          </a:stretch>
        </p:blipFill>
        <p:spPr>
          <a:xfrm>
            <a:off x="8700669" y="1750369"/>
            <a:ext cx="3508994" cy="312873"/>
          </a:xfrm>
          <a:prstGeom prst="rect">
            <a:avLst/>
          </a:prstGeom>
        </p:spPr>
      </p:pic>
    </p:spTree>
    <p:extLst>
      <p:ext uri="{BB962C8B-B14F-4D97-AF65-F5344CB8AC3E}">
        <p14:creationId xmlns:p14="http://schemas.microsoft.com/office/powerpoint/2010/main" val="2595927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654</Words>
  <Application>Microsoft Macintosh PowerPoint</Application>
  <PresentationFormat>Widescreen</PresentationFormat>
  <Paragraphs>49</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Calibri Light</vt:lpstr>
      <vt:lpstr>Cambria Math</vt:lpstr>
      <vt:lpstr>Office Theme</vt:lpstr>
      <vt:lpstr>Research Summary</vt:lpstr>
      <vt:lpstr>Reinforcement Learning</vt:lpstr>
      <vt:lpstr>LRM Benchmark contamination</vt:lpstr>
      <vt:lpstr>LRM Benchmark contamination</vt:lpstr>
      <vt:lpstr>LRM Benchmark contamination</vt:lpstr>
      <vt:lpstr>LRM Benchmark contamination</vt:lpstr>
      <vt:lpstr>LRM Benchmark contamination</vt:lpstr>
      <vt:lpstr>LRM Benchmark contamination</vt:lpstr>
      <vt:lpstr>LRM Benchmark contamination</vt:lpstr>
      <vt:lpstr>LRM Benchmark contamination</vt:lpstr>
      <vt:lpstr>LRM Benchmark contamination</vt:lpstr>
      <vt:lpstr>LRM Benchmark contamination</vt:lpstr>
      <vt:lpstr>Ref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Kyung Min Ko</dc:creator>
  <cp:lastModifiedBy>Brian Ko</cp:lastModifiedBy>
  <cp:revision>6</cp:revision>
  <dcterms:created xsi:type="dcterms:W3CDTF">2025-09-22T23:41:52Z</dcterms:created>
  <dcterms:modified xsi:type="dcterms:W3CDTF">2025-10-13T17:06:35Z</dcterms:modified>
</cp:coreProperties>
</file>